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71" d="100"/>
          <a:sy n="71" d="100"/>
        </p:scale>
        <p:origin x="53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6D82E-B48D-409F-8322-8FDF9CD2F4E8}" type="datetimeFigureOut">
              <a:rPr lang="lv-LV" smtClean="0"/>
              <a:t>25.09.2018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4497D-C542-4F76-818D-2EF15E2D9C1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9946585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6D82E-B48D-409F-8322-8FDF9CD2F4E8}" type="datetimeFigureOut">
              <a:rPr lang="lv-LV" smtClean="0"/>
              <a:t>25.09.2018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4497D-C542-4F76-818D-2EF15E2D9C1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0566837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6D82E-B48D-409F-8322-8FDF9CD2F4E8}" type="datetimeFigureOut">
              <a:rPr lang="lv-LV" smtClean="0"/>
              <a:t>25.09.2018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4497D-C542-4F76-818D-2EF15E2D9C1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333678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6D82E-B48D-409F-8322-8FDF9CD2F4E8}" type="datetimeFigureOut">
              <a:rPr lang="lv-LV" smtClean="0"/>
              <a:t>25.09.2018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4497D-C542-4F76-818D-2EF15E2D9C1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1798900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6D82E-B48D-409F-8322-8FDF9CD2F4E8}" type="datetimeFigureOut">
              <a:rPr lang="lv-LV" smtClean="0"/>
              <a:t>25.09.2018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4497D-C542-4F76-818D-2EF15E2D9C1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1981214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6D82E-B48D-409F-8322-8FDF9CD2F4E8}" type="datetimeFigureOut">
              <a:rPr lang="lv-LV" smtClean="0"/>
              <a:t>25.09.2018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4497D-C542-4F76-818D-2EF15E2D9C1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1037919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6D82E-B48D-409F-8322-8FDF9CD2F4E8}" type="datetimeFigureOut">
              <a:rPr lang="lv-LV" smtClean="0"/>
              <a:t>25.09.2018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4497D-C542-4F76-818D-2EF15E2D9C1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764100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6D82E-B48D-409F-8322-8FDF9CD2F4E8}" type="datetimeFigureOut">
              <a:rPr lang="lv-LV" smtClean="0"/>
              <a:t>25.09.2018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4497D-C542-4F76-818D-2EF15E2D9C1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0781883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6D82E-B48D-409F-8322-8FDF9CD2F4E8}" type="datetimeFigureOut">
              <a:rPr lang="lv-LV" smtClean="0"/>
              <a:t>25.09.2018</a:t>
            </a:fld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4497D-C542-4F76-818D-2EF15E2D9C1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4569683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6D82E-B48D-409F-8322-8FDF9CD2F4E8}" type="datetimeFigureOut">
              <a:rPr lang="lv-LV" smtClean="0"/>
              <a:t>25.09.2018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4497D-C542-4F76-818D-2EF15E2D9C1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902591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6D82E-B48D-409F-8322-8FDF9CD2F4E8}" type="datetimeFigureOut">
              <a:rPr lang="lv-LV" smtClean="0"/>
              <a:t>25.09.2018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4497D-C542-4F76-818D-2EF15E2D9C1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980256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66D82E-B48D-409F-8322-8FDF9CD2F4E8}" type="datetimeFigureOut">
              <a:rPr lang="lv-LV" smtClean="0"/>
              <a:t>25.09.2018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A4497D-C542-4F76-818D-2EF15E2D9C1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717471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lv-LV" dirty="0" smtClean="0"/>
              <a:t>Koku sugu raksturojumi</a:t>
            </a:r>
            <a:r>
              <a:rPr lang="lv-LV" dirty="0" smtClean="0"/>
              <a:t> </a:t>
            </a:r>
            <a:endParaRPr lang="lv-LV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lv-LV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1867" y="349086"/>
            <a:ext cx="3377184" cy="969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55635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/>
              <a:t>Parastā egle (</a:t>
            </a:r>
            <a:r>
              <a:rPr lang="la-Latn" i="1" dirty="0"/>
              <a:t>Picea </a:t>
            </a:r>
            <a:r>
              <a:rPr lang="la-Latn" i="1" dirty="0" smtClean="0"/>
              <a:t>abies</a:t>
            </a:r>
            <a:r>
              <a:rPr lang="lv-LV" dirty="0" smtClean="0"/>
              <a:t>)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lv-LV" b="1" dirty="0" smtClean="0"/>
              <a:t>Apraksts:</a:t>
            </a:r>
          </a:p>
          <a:p>
            <a:r>
              <a:rPr lang="lv-LV" dirty="0" smtClean="0"/>
              <a:t>Mūžzaļš, liels (līdz 45 m augsts) priežu dzimtas koks, kas sasniedz līdz 300 gadu vecumu. Vainags slaids, konusveidīgs. Sakņu sistēma sekla. Miza pelēka, </a:t>
            </a:r>
            <a:r>
              <a:rPr lang="lv-LV" dirty="0" err="1" smtClean="0"/>
              <a:t>sīkzvīņaini</a:t>
            </a:r>
            <a:r>
              <a:rPr lang="lv-LV" dirty="0" smtClean="0"/>
              <a:t> atlobījusies. Skujas tumši zaļas, īsas (</a:t>
            </a:r>
            <a:r>
              <a:rPr lang="lv-LV" dirty="0" err="1" smtClean="0"/>
              <a:t>ga</a:t>
            </a:r>
            <a:r>
              <a:rPr lang="lv-LV" dirty="0" smtClean="0"/>
              <a:t> 2-3 cm), uz zariem blīvi. Skujas </a:t>
            </a:r>
            <a:r>
              <a:rPr lang="lv-LV" dirty="0" err="1" smtClean="0"/>
              <a:t>plēvjainais</a:t>
            </a:r>
            <a:r>
              <a:rPr lang="lv-LV" dirty="0" smtClean="0"/>
              <a:t> kātiņš, skujai nobirstot, paliek pie zara. Dzeltenīgie līdz spilgti sarkanie vīrišķie "ziedi" (skujkokiem nav ziedu šī jēdziena tradicionālajā izpratnē!) atrodas uz iepriekšējā gada dzinumiem blīvos sakopojumos (</a:t>
            </a:r>
            <a:r>
              <a:rPr lang="lv-LV" dirty="0" err="1" smtClean="0"/>
              <a:t>strobilos</a:t>
            </a:r>
            <a:r>
              <a:rPr lang="lv-LV" dirty="0" smtClean="0"/>
              <a:t>). Sievišķie "ziedi" iepriekšējā gada dzinumu galos. Sievišķajam "ziedu" </a:t>
            </a:r>
            <a:r>
              <a:rPr lang="lv-LV" dirty="0" err="1" smtClean="0"/>
              <a:t>sastatam</a:t>
            </a:r>
            <a:r>
              <a:rPr lang="lv-LV" dirty="0" smtClean="0"/>
              <a:t> nogatavojoties veidojas raksturīgs cilindrisks čiekurs (</a:t>
            </a:r>
            <a:r>
              <a:rPr lang="lv-LV" dirty="0" err="1" smtClean="0"/>
              <a:t>ga</a:t>
            </a:r>
            <a:r>
              <a:rPr lang="lv-LV" dirty="0" smtClean="0"/>
              <a:t> 7-15 cm). "Zied" maijā, jūnijā. Sēklas no čiekura izbirst nākamajā pavasarī.</a:t>
            </a:r>
          </a:p>
          <a:p>
            <a:r>
              <a:rPr lang="lv-LV" b="1" dirty="0" smtClean="0"/>
              <a:t>Izplatība:</a:t>
            </a:r>
          </a:p>
          <a:p>
            <a:r>
              <a:rPr lang="lv-LV" dirty="0" smtClean="0"/>
              <a:t>Plaši Eiropas mērenā klimata joslā un kalnu apvidos izplatīta suga.</a:t>
            </a:r>
            <a:br>
              <a:rPr lang="lv-LV" dirty="0" smtClean="0"/>
            </a:br>
            <a:r>
              <a:rPr lang="lv-LV" dirty="0" smtClean="0"/>
              <a:t/>
            </a:r>
            <a:br>
              <a:rPr lang="lv-LV" dirty="0" smtClean="0"/>
            </a:br>
            <a:r>
              <a:rPr lang="lv-LV" dirty="0" smtClean="0"/>
              <a:t>Latvijā ļoti bieži visā teritorijā. Latvija pieder pie egles areāla zemienes daļas, kas ir nodalīta no </a:t>
            </a:r>
            <a:r>
              <a:rPr lang="lv-LV" dirty="0" err="1" smtClean="0"/>
              <a:t>Viduseiropas</a:t>
            </a:r>
            <a:r>
              <a:rPr lang="lv-LV" dirty="0" smtClean="0"/>
              <a:t> kalnaino apvidu daļas.</a:t>
            </a:r>
          </a:p>
          <a:p>
            <a:r>
              <a:rPr lang="lv-LV" b="1" dirty="0" smtClean="0"/>
              <a:t>Biotopi:</a:t>
            </a:r>
          </a:p>
          <a:p>
            <a:r>
              <a:rPr lang="lv-LV" dirty="0" smtClean="0"/>
              <a:t>Tīraudzēs vai mistraudzēs </a:t>
            </a:r>
            <a:r>
              <a:rPr lang="lv-LV" dirty="0" err="1" smtClean="0"/>
              <a:t>sausieņu</a:t>
            </a:r>
            <a:r>
              <a:rPr lang="lv-LV" dirty="0" smtClean="0"/>
              <a:t> mežos mēreni auglīgās augsnēs, kā arī mitrās, galvenokārt </a:t>
            </a:r>
            <a:r>
              <a:rPr lang="lv-LV" dirty="0" err="1" smtClean="0"/>
              <a:t>minerālaugsnēs</a:t>
            </a:r>
            <a:r>
              <a:rPr lang="lv-LV" dirty="0" smtClean="0"/>
              <a:t>. Veido aptuveni vienu piektdaļu Latvijas mežu kopplatības. </a:t>
            </a:r>
            <a:r>
              <a:rPr lang="lv-LV" dirty="0" err="1" smtClean="0"/>
              <a:t>Boreālo</a:t>
            </a:r>
            <a:r>
              <a:rPr lang="lv-LV" dirty="0" smtClean="0"/>
              <a:t> skujkoku mežu klases (</a:t>
            </a:r>
            <a:r>
              <a:rPr lang="lv-LV" dirty="0" err="1" smtClean="0"/>
              <a:t>Cl</a:t>
            </a:r>
            <a:r>
              <a:rPr lang="lv-LV" dirty="0" smtClean="0"/>
              <a:t>. </a:t>
            </a:r>
            <a:r>
              <a:rPr lang="lv-LV" dirty="0" err="1" smtClean="0"/>
              <a:t>Vaccinio-Piceetea</a:t>
            </a:r>
            <a:r>
              <a:rPr lang="lv-LV" dirty="0" smtClean="0"/>
              <a:t>) augu sabiedrību neiztrūkstoša suga.</a:t>
            </a:r>
          </a:p>
          <a:p>
            <a:r>
              <a:rPr lang="lv-LV" b="1" dirty="0" smtClean="0"/>
              <a:t>Īpašas norādes:</a:t>
            </a:r>
          </a:p>
          <a:p>
            <a:r>
              <a:rPr lang="lv-LV" dirty="0" smtClean="0"/>
              <a:t>Rūpnieciski nozīmīgs koks. Dekoratīvās formas plaši izmanto apstādījumos.</a:t>
            </a:r>
          </a:p>
          <a:p>
            <a:pPr marL="0" indent="0">
              <a:buNone/>
            </a:pPr>
            <a:endParaRPr lang="lv-LV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1867" y="349086"/>
            <a:ext cx="3377184" cy="969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57300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b="1" dirty="0" smtClean="0"/>
              <a:t>Parastā priede (</a:t>
            </a:r>
            <a:r>
              <a:rPr lang="lv-LV" i="1" dirty="0" err="1"/>
              <a:t>Pinus</a:t>
            </a:r>
            <a:r>
              <a:rPr lang="lv-LV" i="1" dirty="0"/>
              <a:t> </a:t>
            </a:r>
            <a:r>
              <a:rPr lang="lv-LV" i="1" dirty="0" err="1"/>
              <a:t>sylvestris</a:t>
            </a:r>
            <a:r>
              <a:rPr lang="lv-LV" dirty="0"/>
              <a:t> L</a:t>
            </a:r>
            <a:r>
              <a:rPr lang="lv-LV" b="1" dirty="0" smtClean="0"/>
              <a:t>)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lv-LV" dirty="0" smtClean="0"/>
              <a:t>Apraksts</a:t>
            </a:r>
            <a:r>
              <a:rPr lang="lv-LV" dirty="0"/>
              <a:t>:</a:t>
            </a:r>
          </a:p>
          <a:p>
            <a:r>
              <a:rPr lang="lv-LV" dirty="0"/>
              <a:t>Liels (</a:t>
            </a:r>
            <a:r>
              <a:rPr lang="lv-LV" dirty="0" err="1"/>
              <a:t>ga</a:t>
            </a:r>
            <a:r>
              <a:rPr lang="lv-LV" dirty="0"/>
              <a:t> 5-30 m, retāk līdz 45 m) priežu dzimtas koks. Vainaga forma un zarojums variē atkarībā no augšanas atklātā vietā vai mežā. Miza brūna, </a:t>
            </a:r>
            <a:r>
              <a:rPr lang="lv-LV" dirty="0" err="1"/>
              <a:t>krevaina</a:t>
            </a:r>
            <a:r>
              <a:rPr lang="lv-LV" dirty="0"/>
              <a:t>. Skujas (</a:t>
            </a:r>
            <a:r>
              <a:rPr lang="lv-LV" dirty="0" err="1"/>
              <a:t>ga</a:t>
            </a:r>
            <a:r>
              <a:rPr lang="lv-LV" dirty="0"/>
              <a:t> 4-8 cm) pa 2 īsvasas galā. Pumpuri sveķaini, skujas ar sveķu ailēm. Čiekurs (sievišķā ziedkopa) ieapaļš, pirms apputeksnēšanas iesārts, tad zaļš, blīvs. Nogatavojoties sēklām, čiekurs pelēkbrūns (Ø ap 5 cm), </a:t>
            </a:r>
            <a:r>
              <a:rPr lang="lv-LV" dirty="0" err="1"/>
              <a:t>čiekurzvīņas</a:t>
            </a:r>
            <a:r>
              <a:rPr lang="lv-LV" dirty="0"/>
              <a:t> atliecas. Sēklas ar </a:t>
            </a:r>
            <a:r>
              <a:rPr lang="lv-LV" dirty="0" err="1"/>
              <a:t>plēvjainu</a:t>
            </a:r>
            <a:r>
              <a:rPr lang="lv-LV" dirty="0"/>
              <a:t> spārnu. Putekšņu nesēji (vīrišķā ziedkopa) ovāli, dzelteni, atrodas zaru galos. Čiekuri ienākas otrajā gadā pēc apputeksnēšanās.</a:t>
            </a:r>
          </a:p>
          <a:p>
            <a:r>
              <a:rPr lang="lv-LV" dirty="0"/>
              <a:t>Izplatība:</a:t>
            </a:r>
          </a:p>
          <a:p>
            <a:r>
              <a:rPr lang="lv-LV" dirty="0"/>
              <a:t>Diezgan plaši Eirāzijā.</a:t>
            </a:r>
          </a:p>
          <a:p>
            <a:r>
              <a:rPr lang="lv-LV" dirty="0"/>
              <a:t>Latvijā ļoti bieži visā teritorijā.</a:t>
            </a:r>
          </a:p>
          <a:p>
            <a:r>
              <a:rPr lang="lv-LV" dirty="0"/>
              <a:t>Biotopi:</a:t>
            </a:r>
          </a:p>
          <a:p>
            <a:r>
              <a:rPr lang="lv-LV" dirty="0"/>
              <a:t>Aug tīraudzēs un mistrojumā. Galvenā koku suga Latvijas mežos (ap 40% mežu kopplatības). Valdošā suga silā, </a:t>
            </a:r>
            <a:r>
              <a:rPr lang="lv-LV" dirty="0" err="1"/>
              <a:t>lānā</a:t>
            </a:r>
            <a:r>
              <a:rPr lang="lv-LV" dirty="0"/>
              <a:t>, </a:t>
            </a:r>
            <a:r>
              <a:rPr lang="lv-LV" dirty="0" err="1"/>
              <a:t>mētrājā</a:t>
            </a:r>
            <a:r>
              <a:rPr lang="lv-LV" dirty="0"/>
              <a:t>, slapjajā </a:t>
            </a:r>
            <a:r>
              <a:rPr lang="lv-LV" dirty="0" err="1"/>
              <a:t>mētrājā</a:t>
            </a:r>
            <a:r>
              <a:rPr lang="lv-LV" dirty="0"/>
              <a:t>, grīnī un purvājā. Daudzu </a:t>
            </a:r>
            <a:r>
              <a:rPr lang="lv-LV" dirty="0" err="1"/>
              <a:t>boreālo</a:t>
            </a:r>
            <a:r>
              <a:rPr lang="lv-LV" dirty="0"/>
              <a:t> skujkoku mežu klases (</a:t>
            </a:r>
            <a:r>
              <a:rPr lang="lv-LV" dirty="0" err="1"/>
              <a:t>Cl</a:t>
            </a:r>
            <a:r>
              <a:rPr lang="lv-LV" dirty="0"/>
              <a:t>. </a:t>
            </a:r>
            <a:r>
              <a:rPr lang="lv-LV" dirty="0" err="1"/>
              <a:t>Vaccinio-Piceetea</a:t>
            </a:r>
            <a:r>
              <a:rPr lang="lv-LV" dirty="0"/>
              <a:t>, </a:t>
            </a:r>
            <a:r>
              <a:rPr lang="lv-LV" dirty="0" err="1"/>
              <a:t>All</a:t>
            </a:r>
            <a:r>
              <a:rPr lang="lv-LV" dirty="0"/>
              <a:t>. </a:t>
            </a:r>
            <a:r>
              <a:rPr lang="lv-LV" dirty="0" err="1"/>
              <a:t>Dicrano-Pinion</a:t>
            </a:r>
            <a:r>
              <a:rPr lang="lv-LV" dirty="0"/>
              <a:t>) augu sabiedrību noteicošā suga.</a:t>
            </a:r>
          </a:p>
          <a:p>
            <a:r>
              <a:rPr lang="lv-LV" dirty="0"/>
              <a:t>Īpašas norādes:</a:t>
            </a:r>
          </a:p>
          <a:p>
            <a:r>
              <a:rPr lang="lv-LV" dirty="0"/>
              <a:t>Rūpnieciski nozīmīgs koks.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1867" y="349086"/>
            <a:ext cx="3377184" cy="969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1005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/>
              <a:t>Baltalksnis (</a:t>
            </a:r>
            <a:r>
              <a:rPr lang="lv-LV" i="1" dirty="0" err="1"/>
              <a:t>Alnus</a:t>
            </a:r>
            <a:r>
              <a:rPr lang="lv-LV" i="1" dirty="0"/>
              <a:t> </a:t>
            </a:r>
            <a:r>
              <a:rPr lang="lv-LV" i="1" dirty="0" err="1"/>
              <a:t>incana</a:t>
            </a:r>
            <a:r>
              <a:rPr lang="lv-LV" dirty="0"/>
              <a:t> (L.) </a:t>
            </a:r>
            <a:r>
              <a:rPr lang="lv-LV" dirty="0" err="1"/>
              <a:t>Moench</a:t>
            </a:r>
            <a:r>
              <a:rPr lang="lv-LV" dirty="0" smtClean="0"/>
              <a:t>)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lv-LV" b="1" dirty="0"/>
              <a:t>Apraksts:</a:t>
            </a:r>
          </a:p>
          <a:p>
            <a:r>
              <a:rPr lang="lv-LV" dirty="0"/>
              <a:t>Vidēja lieluma vai liels (</a:t>
            </a:r>
            <a:r>
              <a:rPr lang="lv-LV" dirty="0" err="1"/>
              <a:t>ga</a:t>
            </a:r>
            <a:r>
              <a:rPr lang="lv-LV" dirty="0"/>
              <a:t> 8-20 m) bērzu dzimtas koks. Miza gluda, gaišpelēka. Vīrišķie un sievišķie ziedi atrodas šķirti uz viena un tā paša koka. Vainags plašs. Pumpuri </a:t>
            </a:r>
            <a:r>
              <a:rPr lang="lv-LV" dirty="0" err="1"/>
              <a:t>kātaini</a:t>
            </a:r>
            <a:r>
              <a:rPr lang="lv-LV" dirty="0"/>
              <a:t>. Zied pirms lapu plaukšanas. Lapas veselas, vienkāršas, olveidīgas (</a:t>
            </a:r>
            <a:r>
              <a:rPr lang="lv-LV" dirty="0" err="1"/>
              <a:t>ga</a:t>
            </a:r>
            <a:r>
              <a:rPr lang="lv-LV" dirty="0"/>
              <a:t> 4-10 cm, pl 3-6 cm), gals smails, mala </a:t>
            </a:r>
            <a:r>
              <a:rPr lang="lv-LV" dirty="0" err="1"/>
              <a:t>divkārtzāģzobaina</a:t>
            </a:r>
            <a:r>
              <a:rPr lang="lv-LV" dirty="0"/>
              <a:t>, lapas pamats ieapaļš vai noapaļots. </a:t>
            </a:r>
            <a:r>
              <a:rPr lang="lv-LV" dirty="0" err="1"/>
              <a:t>Sāndzīslas</a:t>
            </a:r>
            <a:r>
              <a:rPr lang="lv-LV" dirty="0"/>
              <a:t> 8-12 pāri. Lapas plātnes virspuse zaļa, kaila, apakšpuse pelēcīga, </a:t>
            </a:r>
            <a:r>
              <a:rPr lang="lv-LV" dirty="0" err="1"/>
              <a:t>tūbaina</a:t>
            </a:r>
            <a:r>
              <a:rPr lang="lv-LV" dirty="0"/>
              <a:t>. Vīrišķās ziedu spurdzes garas, nokarenas, sievišķās īsas, gandrīz sēdošas. </a:t>
            </a:r>
            <a:r>
              <a:rPr lang="lv-LV" dirty="0" err="1"/>
              <a:t>Pieziedlapas</a:t>
            </a:r>
            <a:r>
              <a:rPr lang="lv-LV" dirty="0"/>
              <a:t> četras, seglapa viena. Saaugot </a:t>
            </a:r>
            <a:r>
              <a:rPr lang="lv-LV" dirty="0" err="1"/>
              <a:t>pieziedlapām</a:t>
            </a:r>
            <a:r>
              <a:rPr lang="lv-LV" dirty="0"/>
              <a:t> ar seglapu, veidojas čiekurveidīgu augļu </a:t>
            </a:r>
            <a:r>
              <a:rPr lang="lv-LV" dirty="0" err="1"/>
              <a:t>sastats</a:t>
            </a:r>
            <a:r>
              <a:rPr lang="lv-LV" dirty="0"/>
              <a:t>, kas sākotnēji ir zaļš, vēlāk tumši brūns vai melns. Zied marta beigās un aprīlī, sēklas izbirst oktobrī.</a:t>
            </a:r>
          </a:p>
          <a:p>
            <a:r>
              <a:rPr lang="lv-LV" b="1" dirty="0"/>
              <a:t>Izplatība:</a:t>
            </a:r>
          </a:p>
          <a:p>
            <a:r>
              <a:rPr lang="lv-LV" dirty="0"/>
              <a:t>Plaši Eirāzijā un Ziemeļamerikā sastopams koks.</a:t>
            </a:r>
            <a:br>
              <a:rPr lang="lv-LV" dirty="0"/>
            </a:br>
            <a:r>
              <a:rPr lang="lv-LV" dirty="0"/>
              <a:t/>
            </a:r>
            <a:br>
              <a:rPr lang="lv-LV" dirty="0"/>
            </a:br>
            <a:r>
              <a:rPr lang="lv-LV" dirty="0"/>
              <a:t>Latvijā ļoti bieži visā teritorijā.</a:t>
            </a:r>
          </a:p>
          <a:p>
            <a:r>
              <a:rPr lang="lv-LV" b="1" dirty="0"/>
              <a:t>Biotopi:</a:t>
            </a:r>
          </a:p>
          <a:p>
            <a:r>
              <a:rPr lang="lv-LV" dirty="0"/>
              <a:t>Strauji aizaudzē nekoptas ganības, pamestas pļavas un tīrumus. Tipiska </a:t>
            </a:r>
            <a:r>
              <a:rPr lang="lv-LV" dirty="0" err="1"/>
              <a:t>pioniersuga</a:t>
            </a:r>
            <a:r>
              <a:rPr lang="lv-LV" dirty="0"/>
              <a:t>. Sastopams tīraudzēs un mistraudzēs. Latvijā aizņem 5.3% (2000.g.) mežu; to vairākums veidojies aizaugot dažādām pamestām lauksaimniecības zemēm. Primāros mežos sastopams reti dažās upju ielejās </a:t>
            </a:r>
            <a:r>
              <a:rPr lang="lv-LV" dirty="0" err="1"/>
              <a:t>pieupes</a:t>
            </a:r>
            <a:r>
              <a:rPr lang="lv-LV" dirty="0"/>
              <a:t> uzskalotās augsnēs, kas veidojušās smilšu sanesumu rezultātā, un upju krastu gravās. Šādi meži ir Eiropas platlapju mežu klases veģetācija - palieņu </a:t>
            </a:r>
            <a:r>
              <a:rPr lang="lv-LV" dirty="0" err="1"/>
              <a:t>baltalksnāji</a:t>
            </a:r>
            <a:r>
              <a:rPr lang="lv-LV" dirty="0"/>
              <a:t>: </a:t>
            </a:r>
            <a:r>
              <a:rPr lang="lv-LV" dirty="0" err="1"/>
              <a:t>Cl</a:t>
            </a:r>
            <a:r>
              <a:rPr lang="lv-LV" dirty="0"/>
              <a:t>. </a:t>
            </a:r>
            <a:r>
              <a:rPr lang="lv-LV" dirty="0" err="1"/>
              <a:t>Querco-Fagetea</a:t>
            </a:r>
            <a:r>
              <a:rPr lang="lv-LV" dirty="0"/>
              <a:t>, </a:t>
            </a:r>
            <a:r>
              <a:rPr lang="lv-LV" dirty="0" err="1"/>
              <a:t>All</a:t>
            </a:r>
            <a:r>
              <a:rPr lang="lv-LV" dirty="0"/>
              <a:t>. </a:t>
            </a:r>
            <a:r>
              <a:rPr lang="lv-LV" dirty="0" err="1"/>
              <a:t>Alno-Padion</a:t>
            </a:r>
            <a:r>
              <a:rPr lang="lv-LV" dirty="0"/>
              <a:t>, Ass. </a:t>
            </a:r>
            <a:r>
              <a:rPr lang="lv-LV" dirty="0" err="1"/>
              <a:t>Alnetum</a:t>
            </a:r>
            <a:r>
              <a:rPr lang="lv-LV" dirty="0"/>
              <a:t> </a:t>
            </a:r>
            <a:r>
              <a:rPr lang="lv-LV" dirty="0" err="1"/>
              <a:t>incanae</a:t>
            </a:r>
            <a:r>
              <a:rPr lang="lv-LV" dirty="0"/>
              <a:t>.</a:t>
            </a:r>
          </a:p>
          <a:p>
            <a:r>
              <a:rPr lang="lv-LV" b="1" dirty="0"/>
              <a:t>Īpašas norādes:</a:t>
            </a:r>
          </a:p>
          <a:p>
            <a:r>
              <a:rPr lang="lv-LV" dirty="0"/>
              <a:t>Nedaudz līdzīgs melnalksnim (A. </a:t>
            </a:r>
            <a:r>
              <a:rPr lang="lv-LV" dirty="0" err="1"/>
              <a:t>glutinosa</a:t>
            </a:r>
            <a:r>
              <a:rPr lang="lv-LV" dirty="0"/>
              <a:t>). Atšķirams pēc gaišpelēkas, gludas mizas (ne tumšas, rievainas). Lapas gals smails (nevis </a:t>
            </a:r>
            <a:r>
              <a:rPr lang="lv-LV" dirty="0" err="1"/>
              <a:t>jomains</a:t>
            </a:r>
            <a:r>
              <a:rPr lang="lv-LV" dirty="0"/>
              <a:t> vai strups), lapas apakšpuse pelēcīgi </a:t>
            </a:r>
            <a:r>
              <a:rPr lang="lv-LV" dirty="0" err="1"/>
              <a:t>tūbaina</a:t>
            </a:r>
            <a:r>
              <a:rPr lang="lv-LV" dirty="0"/>
              <a:t> (melnalksnim lapas abas puses ir zaļas un kailas).</a:t>
            </a:r>
          </a:p>
          <a:p>
            <a:pPr marL="0" indent="0">
              <a:buNone/>
            </a:pPr>
            <a:endParaRPr lang="lv-LV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1867" y="349086"/>
            <a:ext cx="3377184" cy="969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55446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493</Words>
  <Application>Microsoft Office PowerPoint</Application>
  <PresentationFormat>Widescreen</PresentationFormat>
  <Paragraphs>29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Koku sugu raksturojumi </vt:lpstr>
      <vt:lpstr>Parastā egle (Picea abies)</vt:lpstr>
      <vt:lpstr>Parastā priede (Pinus sylvestris L)</vt:lpstr>
      <vt:lpstr>Baltalksnis (Alnus incana (L.) Moench)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Viesturs Vēzis</dc:creator>
  <cp:lastModifiedBy>Iveta</cp:lastModifiedBy>
  <cp:revision>3</cp:revision>
  <dcterms:created xsi:type="dcterms:W3CDTF">2018-09-14T09:08:52Z</dcterms:created>
  <dcterms:modified xsi:type="dcterms:W3CDTF">2018-09-25T20:08:00Z</dcterms:modified>
</cp:coreProperties>
</file>