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0" r:id="rId1"/>
  </p:sldMasterIdLst>
  <p:notesMasterIdLst>
    <p:notesMasterId r:id="rId7"/>
  </p:notesMasterIdLst>
  <p:sldIdLst>
    <p:sldId id="258" r:id="rId2"/>
    <p:sldId id="259" r:id="rId3"/>
    <p:sldId id="260" r:id="rId4"/>
    <p:sldId id="261" r:id="rId5"/>
    <p:sldId id="262" r:id="rId6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54" d="100"/>
          <a:sy n="54" d="100"/>
        </p:scale>
        <p:origin x="36" y="5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7F9028-54ED-4E69-90A2-C963E4C02305}" type="datetimeFigureOut">
              <a:rPr lang="lv-LV" smtClean="0"/>
              <a:t>28.04.2021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CFA98A-8BD0-4CDA-9F15-B615C4AC6A8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244061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00000000-1234-1234-1234-123412341234}" type="slidenum">
              <a:rPr lang="lv-LV" smtClean="0">
                <a:solidFill>
                  <a:prstClr val="black"/>
                </a:solidFill>
                <a:ea typeface="Calibri"/>
                <a:cs typeface="Calibri"/>
                <a:sym typeface="Calibri"/>
              </a:rPr>
              <a:pPr/>
              <a:t>1</a:t>
            </a:fld>
            <a:endParaRPr lang="lv-LV">
              <a:solidFill>
                <a:prstClr val="black"/>
              </a:solidFill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291145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6F9D8AC-AD5C-460F-BB94-72A0C5D872A8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524003" y="1122361"/>
            <a:ext cx="91440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82F7E989-8DCD-4516-BC62-EF044315BEEE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524003" y="3602041"/>
            <a:ext cx="9144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28A8F2DD-2876-4CFF-81D7-AF4116082D4F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fld id="{CBE52A9E-3F3F-4BE5-9447-A8B7B77A6603}" type="datetime1">
              <a:rPr lang="lv-LV"/>
              <a:pPr/>
              <a:t>28.04.2021</a:t>
            </a:fld>
            <a:endParaRPr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90936FF4-8363-4AD6-BF06-837CD915DFBA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E1F0B66C-2C30-4DE3-9A93-419864FBF89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fld id="{6A917F77-B10C-4891-8C0A-4E25F6318A08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31695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684BCFA-D5CB-4D11-B43B-55F773E4964B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075F8203-5566-45AC-9AC6-7F70FA4312B0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80B6B264-0813-400D-918D-832D97C0BC1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fld id="{5D8E0DC8-D859-4B92-ADC6-E6AE38EA0E5C}" type="datetime1">
              <a:rPr lang="lv-LV"/>
              <a:pPr/>
              <a:t>28.04.2021</a:t>
            </a:fld>
            <a:endParaRPr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589C408-1F8E-496F-9A6E-F63912EBB84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9E306A49-9508-46FE-9B58-3A170C4B94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fld id="{169CED2A-55E3-42E8-9210-AB466B09EEB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06813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ADD2EB85-A0B5-4872-BEBC-B174FF6DF694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8724903" y="365129"/>
            <a:ext cx="2628899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BA62547E-C26D-4FCA-A98B-B8A787CCD6EF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838203" y="365129"/>
            <a:ext cx="7734296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6E8FC531-8415-47D8-BA1F-4C205B79945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fld id="{7DEC399B-AE35-4BB7-B713-50D6F1800970}" type="datetime1">
              <a:rPr lang="lv-LV"/>
              <a:pPr/>
              <a:t>28.04.2021</a:t>
            </a:fld>
            <a:endParaRPr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13B01707-3E6E-40EF-BEAA-7643A991F73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AA358B28-1F86-4885-A381-0FA9B756366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fld id="{10A7A938-53D0-4059-AA96-51870F31DE6C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351140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header">
  <p:cSld name="header"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24"/>
          <p:cNvSpPr txBox="1">
            <a:spLocks noGrp="1"/>
          </p:cNvSpPr>
          <p:nvPr>
            <p:ph type="ftr" idx="11"/>
          </p:nvPr>
        </p:nvSpPr>
        <p:spPr>
          <a:xfrm>
            <a:off x="1008071" y="6566069"/>
            <a:ext cx="4114800" cy="2915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8000" tIns="36000" rIns="36000" bIns="360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rgbClr val="664790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5" name="Google Shape;185;p24"/>
          <p:cNvSpPr/>
          <p:nvPr/>
        </p:nvSpPr>
        <p:spPr>
          <a:xfrm>
            <a:off x="0" y="1"/>
            <a:ext cx="12192000" cy="1658471"/>
          </a:xfrm>
          <a:prstGeom prst="rect">
            <a:avLst/>
          </a:prstGeom>
          <a:solidFill>
            <a:srgbClr val="66479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endParaRPr>
              <a:solidFill>
                <a:prstClr val="white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86" name="Google Shape;186;p24"/>
          <p:cNvSpPr txBox="1">
            <a:spLocks noGrp="1"/>
          </p:cNvSpPr>
          <p:nvPr>
            <p:ph type="title"/>
          </p:nvPr>
        </p:nvSpPr>
        <p:spPr>
          <a:xfrm>
            <a:off x="616775" y="257547"/>
            <a:ext cx="5723068" cy="11428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Font typeface="Verdana"/>
              <a:buNone/>
              <a:defRPr sz="2200" b="1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" name="Google Shape;184;p24"/>
          <p:cNvSpPr txBox="1">
            <a:spLocks noGrp="1"/>
          </p:cNvSpPr>
          <p:nvPr>
            <p:ph type="sldNum" idx="12"/>
          </p:nvPr>
        </p:nvSpPr>
        <p:spPr>
          <a:xfrm>
            <a:off x="616775" y="6566070"/>
            <a:ext cx="391296" cy="291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buNone/>
              <a:defRPr sz="800" baseline="0">
                <a:solidFill>
                  <a:schemeClr val="accent6">
                    <a:lumMod val="25000"/>
                  </a:schemeClr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fld id="{00000000-1234-1234-1234-123412341234}" type="slidenum">
              <a:rPr lang="lv-LV" smtClean="0">
                <a:solidFill>
                  <a:srgbClr val="70AD47">
                    <a:lumMod val="25000"/>
                  </a:srgbClr>
                </a:solidFill>
              </a:rPr>
              <a:pPr/>
              <a:t>‹#›</a:t>
            </a:fld>
            <a:endParaRPr lang="lv-LV" dirty="0">
              <a:solidFill>
                <a:srgbClr val="70AD47">
                  <a:lumMod val="2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8758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C2AAF6C-BBC5-403D-A089-831269AB8E31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027C719-D1B6-4E83-8489-A9B498ECF213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2B2EEA6-51A8-427C-8D37-8DD56B69C12D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fld id="{CAF22843-393F-42B2-9D39-B08835A51552}" type="datetime1">
              <a:rPr lang="lv-LV"/>
              <a:pPr/>
              <a:t>28.04.2021</a:t>
            </a:fld>
            <a:endParaRPr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BB04E1D-C90C-4B2F-831E-CBDC95960C9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A2A09980-4E92-4961-AA76-E44C589636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fld id="{CEA4E292-A93D-4F7E-B929-666116E8BC8F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75582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525504E-C91A-438B-87E5-68A7DAE4965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1847" y="1709735"/>
            <a:ext cx="105156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B8F8B6E6-915F-4C8E-B600-4808AE14EC3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1847" y="4589465"/>
            <a:ext cx="10515600" cy="1500182"/>
          </a:xfrm>
        </p:spPr>
        <p:txBody>
          <a:bodyPr/>
          <a:lstStyle>
            <a:lvl1pPr marL="0" indent="0">
              <a:buNone/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FF1B8803-7729-4912-BDE5-BDA626E9492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fld id="{9C1CC043-0230-4385-8582-BE5F768FB884}" type="datetime1">
              <a:rPr lang="lv-LV"/>
              <a:pPr/>
              <a:t>28.04.2021</a:t>
            </a:fld>
            <a:endParaRPr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3BB585A6-EDCB-491C-82AE-33BD3522C0E9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CEA1EA8-25F0-4C82-8EB9-832E03B03D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fld id="{201BCB49-08ED-4460-BAF0-83C26983C855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823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F9B03EA-5A8F-46DB-8D7F-32022659EA0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DEA5E4B-D8EA-4AB5-89AD-3098FD564873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3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294C8B88-6AF8-48EE-9580-3CD75CB9F7DC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172200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94292E17-51BB-493E-B657-96D2472AD3D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fld id="{218B4350-3482-47D6-B0B7-F3E19AC16981}" type="datetime1">
              <a:rPr lang="lv-LV"/>
              <a:pPr/>
              <a:t>28.04.2021</a:t>
            </a:fld>
            <a:endParaRPr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3F66452B-41ED-4E01-8DA5-17F6AE23BFF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3DB15648-859C-483A-9054-8AD1EF15C6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fld id="{AF67AD6D-FD3F-4F5D-A02E-ECCE58D6C897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92587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74D63F6-1D6E-41E5-A8D2-A3FDEAB5B48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365129"/>
            <a:ext cx="105156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289AA7A9-5E6A-482E-A9C4-6A3942F6514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9784" y="1681160"/>
            <a:ext cx="5157782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AE70F4F8-0E24-487E-BFD4-74A80CC62E98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839784" y="2505071"/>
            <a:ext cx="5157782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D50D9EF3-0E27-4D37-A56D-CF17C2803D72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172200" y="1681160"/>
            <a:ext cx="5183184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BD88C3EC-FABA-44FE-978E-15F9C88A9D94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172200" y="2505071"/>
            <a:ext cx="5183184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85106F66-9E69-46B1-969E-1D2271EFD20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fld id="{F5DDB0BF-6240-4483-9914-605BE1B5514D}" type="datetime1">
              <a:rPr lang="lv-LV"/>
              <a:pPr/>
              <a:t>28.04.2021</a:t>
            </a:fld>
            <a:endParaRPr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61386A60-3986-4289-A762-584E14CF012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8465AB65-939B-4865-A4E7-75287A1E3B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fld id="{BB653A3C-0EA0-4E6A-BF14-AA3E67BB9265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50576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9CF0BDB-C6E5-4523-994C-D44EC461AA14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F8ECF91D-FD17-4FBF-BB3A-06982F6A0B2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fld id="{3491E737-796F-48AE-B845-27E0324AB5E0}" type="datetime1">
              <a:rPr lang="lv-LV"/>
              <a:pPr/>
              <a:t>28.04.2021</a:t>
            </a:fld>
            <a:endParaRPr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A97C69F6-9E07-4AE2-83DC-24723E81D899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69B8A456-9C4E-44B0-9CE3-EB9175C855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fld id="{66DFEC55-15E9-4E9F-8EFF-66D6B1CBAC2C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42572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898E8D6B-1527-4092-A759-008C55FDA8D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fld id="{A71EC2B8-B1D6-44AE-BF75-40339CF7A24E}" type="datetime1">
              <a:rPr lang="lv-LV"/>
              <a:pPr/>
              <a:t>28.04.2021</a:t>
            </a:fld>
            <a:endParaRPr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17283F62-469C-4AC4-A7BE-9661A0F8B62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538F1117-3B49-4F1D-AEF9-00A7890611F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fld id="{4135EF10-C2A8-4F6C-A0D3-56162E0BCC6F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80182997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350372E-C692-4A4B-8B97-983671ECFD7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1160928-15E9-44C8-920D-8737CCDBE027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D4995A18-0CA8-4A1C-9368-3717D7EC2723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26194F00-9B4C-4D5D-81C4-8D59B8FCB47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fld id="{FA82F1D3-386F-4F85-878A-3D9D58D974ED}" type="datetime1">
              <a:rPr lang="lv-LV"/>
              <a:pPr/>
              <a:t>28.04.2021</a:t>
            </a:fld>
            <a:endParaRPr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69D34DC9-38BD-4504-A094-1365EE03838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8F09FB5A-DAB0-4E71-BDDA-CDBF7F0E58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fld id="{7C42CC79-8241-4C77-8EAA-F14D6ECB64BC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3492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22419A5-73E9-470C-9626-A6F854382F4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E86D375E-41B7-4B32-80BF-620C5671A639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 marL="0" indent="0">
              <a:buNone/>
              <a:defRPr lang="en-GB" sz="3200"/>
            </a:lvl1pPr>
          </a:lstStyle>
          <a:p>
            <a:pPr lvl="0"/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5121856D-FC1D-4D95-8597-DB4D5C94A5DE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E3C027B2-88D6-4D7E-B0BD-5732E208AF3D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fld id="{01D1E02A-61A4-415D-B036-3479673DD6C2}" type="datetime1">
              <a:rPr lang="lv-LV"/>
              <a:pPr/>
              <a:t>28.04.2021</a:t>
            </a:fld>
            <a:endParaRPr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B868DB3E-B599-4A1C-BCAD-FA32CB6F2925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52801263-E0A7-4931-8BD2-FCC5A64E2D9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fld id="{79306B6A-8100-4D8F-9D45-2609862F53FF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47409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78D10C19-61EA-4681-ACDC-DC47D10C890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366DFE07-A389-4798-B3DE-73576AC9761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6B99E020-9F79-4BA1-A105-409011D4C8E7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fld id="{60F42A3A-AC9A-43B2-8CD6-5FF5F4844FE2}" type="datetime1">
              <a:rPr lang="lv-LV"/>
              <a:pPr/>
              <a:t>28.04.2021</a:t>
            </a:fld>
            <a:endParaRPr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DE089129-1863-4805-91E8-6853AD9AA0EB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endParaRPr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C0C083B-0C3E-4870-AE6A-61C77728E2FF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fld id="{ACF88EA0-0B43-4A8F-A00B-D616DF8BCC3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23237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  <p:sldLayoutId id="2147483682" r:id="rId12"/>
  </p:sldLayoutIdLs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en-US" sz="4400" b="0" i="0" u="none" strike="noStrike" kern="1200" cap="none" spc="0" baseline="0">
          <a:solidFill>
            <a:srgbClr val="000000"/>
          </a:solidFill>
          <a:uFillTx/>
          <a:latin typeface="Calibri Light"/>
        </a:defRPr>
      </a:lvl1pPr>
    </p:titleStyle>
    <p:bodyStyle>
      <a:lvl1pPr marL="228600" marR="0" lvl="0" indent="-22860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en-US" sz="28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projekti@vi.gov.lv" TargetMode="Externa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685C10F-715F-43EA-AC1E-456B1F9D1A03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47135" y="1722999"/>
            <a:ext cx="12084909" cy="4988827"/>
          </a:xfrm>
        </p:spPr>
        <p:txBody>
          <a:bodyPr>
            <a:normAutofit lnSpcReduction="10000"/>
          </a:bodyPr>
          <a:lstStyle/>
          <a:p>
            <a:pPr marL="533400" indent="-457200"/>
            <a:r>
              <a:rPr lang="lv-LV" b="1" dirty="0" smtClean="0"/>
              <a:t>Testēšanu pirms centralizēto eksāmenu norises veic gan epidemioloģiski drošajās </a:t>
            </a:r>
            <a:r>
              <a:rPr lang="lv-LV" b="1" dirty="0" err="1" smtClean="0"/>
              <a:t>adminstratīvajās</a:t>
            </a:r>
            <a:r>
              <a:rPr lang="lv-LV" b="1" dirty="0" smtClean="0"/>
              <a:t> teritorijās, gan tajās, kas nav epidemioloģiski drošo teritoriju </a:t>
            </a:r>
            <a:r>
              <a:rPr lang="lv-LV" b="1" dirty="0"/>
              <a:t>sarakstā (https://</a:t>
            </a:r>
            <a:r>
              <a:rPr lang="lv-LV" b="1" dirty="0" smtClean="0"/>
              <a:t>www.spkc.gov.lv/lv/covid-19-saslimstibas-raditaji-pasvaldibas)</a:t>
            </a:r>
          </a:p>
          <a:p>
            <a:pPr marL="533400" indent="-457200"/>
            <a:r>
              <a:rPr lang="lv-LV" b="1" dirty="0" smtClean="0"/>
              <a:t>Testē gan nodarbinātos, gan izglītojamos 12.klasē (</a:t>
            </a:r>
            <a:r>
              <a:rPr lang="lv-LV" b="1" dirty="0" err="1" smtClean="0"/>
              <a:t>Pac.Ties.Lik</a:t>
            </a:r>
            <a:r>
              <a:rPr lang="lv-LV" b="1" dirty="0" smtClean="0"/>
              <a:t>. 13.p.)</a:t>
            </a:r>
          </a:p>
          <a:p>
            <a:pPr marL="533400" indent="-457200"/>
            <a:r>
              <a:rPr lang="lv-LV" b="1" dirty="0" smtClean="0"/>
              <a:t>Nodarbinātos testē reizi 2 nedēļās, ja īpaši apstākļi – katru nedēļu</a:t>
            </a:r>
          </a:p>
          <a:p>
            <a:pPr marL="533400" indent="-457200"/>
            <a:r>
              <a:rPr lang="lv-LV" b="1" dirty="0" smtClean="0"/>
              <a:t>Izglītojamos testē reizi 2 nedēļās:</a:t>
            </a:r>
          </a:p>
          <a:p>
            <a:pPr marL="990600" lvl="1" indent="-457200"/>
            <a:r>
              <a:rPr lang="lv-LV" b="1" dirty="0" smtClean="0"/>
              <a:t>Nododot testu 8.,9.,10. maijā, negatīvs tests nosedz eksāmenu periodu no 11. līdz 21. maijam</a:t>
            </a:r>
          </a:p>
          <a:p>
            <a:pPr marL="990600" lvl="1" indent="-457200"/>
            <a:r>
              <a:rPr lang="lv-LV" b="1" dirty="0" smtClean="0"/>
              <a:t>Ja nav kapacitātes laboratorijā, ārkārtas gadījumā 7. maijā</a:t>
            </a:r>
          </a:p>
          <a:p>
            <a:pPr marL="990600" lvl="1" indent="-457200"/>
            <a:r>
              <a:rPr lang="lv-LV" b="1" dirty="0" smtClean="0"/>
              <a:t>Ja ir jau plānota regulārā testēšanas diena šajā nedēļā, vienoties ar laboratoriju par testu 8.-10. maija periodā</a:t>
            </a:r>
          </a:p>
          <a:p>
            <a:pPr marL="990600" lvl="1" indent="-457200"/>
            <a:r>
              <a:rPr lang="lv-LV" b="1" dirty="0" smtClean="0"/>
              <a:t>Lielajās pilsētās var būt nepieciešams izmantot 9. maiju kā testēšanas dienu</a:t>
            </a:r>
          </a:p>
          <a:p>
            <a:pPr marL="76200" indent="0">
              <a:buNone/>
            </a:pPr>
            <a:endParaRPr lang="en-GB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lv-LV" smtClean="0">
                <a:solidFill>
                  <a:srgbClr val="70AD47">
                    <a:lumMod val="25000"/>
                  </a:srgbClr>
                </a:solidFill>
              </a:rPr>
              <a:pPr/>
              <a:t>1</a:t>
            </a:fld>
            <a:endParaRPr lang="lv-LV" dirty="0">
              <a:solidFill>
                <a:srgbClr val="70AD47">
                  <a:lumMod val="25000"/>
                </a:srgbClr>
              </a:solidFill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="" xmlns:a16="http://schemas.microsoft.com/office/drawing/2014/main" id="{404FA890-29FC-4B82-8AEB-A0C36B4C96C9}"/>
              </a:ext>
            </a:extLst>
          </p:cNvPr>
          <p:cNvSpPr txBox="1">
            <a:spLocks/>
          </p:cNvSpPr>
          <p:nvPr/>
        </p:nvSpPr>
        <p:spPr>
          <a:xfrm>
            <a:off x="505014" y="584131"/>
            <a:ext cx="10965603" cy="719053"/>
          </a:xfrm>
          <a:prstGeom prst="rect">
            <a:avLst/>
          </a:prstGeom>
        </p:spPr>
        <p:txBody>
          <a:bodyPr/>
          <a:lstStyle>
            <a:lvl1pPr marL="0" marR="0" lvl="0" indent="0" algn="l" defTabSz="914400" rtl="0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4400" b="0" i="0" u="none" strike="noStrike" kern="1200" cap="none" spc="0" baseline="0">
                <a:solidFill>
                  <a:srgbClr val="000000"/>
                </a:solidFill>
                <a:uFillTx/>
                <a:latin typeface="Calibri Light"/>
              </a:defRPr>
            </a:lvl1pPr>
          </a:lstStyle>
          <a:p>
            <a:r>
              <a:rPr lang="lv-LV" sz="3600" dirty="0">
                <a:solidFill>
                  <a:prstClr val="white"/>
                </a:solidFill>
              </a:rPr>
              <a:t>Testēšanas </a:t>
            </a:r>
            <a:r>
              <a:rPr lang="lv-LV" sz="3600">
                <a:solidFill>
                  <a:prstClr val="white"/>
                </a:solidFill>
              </a:rPr>
              <a:t>stratēģija </a:t>
            </a:r>
            <a:r>
              <a:rPr lang="lv-LV" sz="3600" smtClean="0">
                <a:solidFill>
                  <a:prstClr val="white"/>
                </a:solidFill>
              </a:rPr>
              <a:t>centralizētajiem eksāmeniem</a:t>
            </a:r>
            <a:endParaRPr lang="en-GB" sz="36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9073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3600" smtClean="0"/>
              <a:t>Testēšanas kārtība</a:t>
            </a:r>
            <a:endParaRPr lang="en-GB" sz="360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685C10F-715F-43EA-AC1E-456B1F9D1A03}"/>
              </a:ext>
            </a:extLst>
          </p:cNvPr>
          <p:cNvSpPr txBox="1">
            <a:spLocks/>
          </p:cNvSpPr>
          <p:nvPr/>
        </p:nvSpPr>
        <p:spPr>
          <a:xfrm>
            <a:off x="247135" y="1722999"/>
            <a:ext cx="11837773" cy="501555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 fontScale="85000" lnSpcReduction="20000"/>
          </a:bodyPr>
          <a:lstStyle>
            <a:lvl1pPr marL="228600" marR="0" lvl="0" indent="-228600" algn="l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en-US" sz="2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  <a:lvl2pPr marL="685800" marR="0" lvl="1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2pPr>
            <a:lvl3pPr marL="1143000" marR="0" lvl="2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en-US" sz="20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3pPr>
            <a:lvl4pPr marL="1600200" marR="0" lvl="3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4pPr>
            <a:lvl5pPr marL="2057400" marR="0" lvl="4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33400" indent="-457200"/>
            <a:r>
              <a:rPr lang="lv-LV" b="1" smtClean="0"/>
              <a:t>Testē ar siekalu PĶR testu (nodod paraugu stobriņā)</a:t>
            </a:r>
          </a:p>
          <a:p>
            <a:pPr marL="533400" indent="-457200"/>
            <a:r>
              <a:rPr lang="lv-LV" b="1" smtClean="0"/>
              <a:t>Testēšanu veic piesaistītās laboratorijas, kā tas jau notiek šobrīd, paraugus nodod visi konkrētā dienā laboratorijas kurjeram, pasūta vajadzīgo skaitu, paraugs der 12 st.</a:t>
            </a:r>
          </a:p>
          <a:p>
            <a:pPr marL="533400" indent="-457200"/>
            <a:r>
              <a:rPr lang="lv-LV" b="1" smtClean="0"/>
              <a:t>Ja nav piesaistīta laboratorija, piesaka uz </a:t>
            </a:r>
            <a:r>
              <a:rPr lang="lv-LV" b="1" smtClean="0">
                <a:hlinkClick r:id="rId2"/>
              </a:rPr>
              <a:t>projekti@vi.gov.lv</a:t>
            </a:r>
            <a:r>
              <a:rPr lang="lv-LV" b="1" smtClean="0"/>
              <a:t>, norādot visu kontaktinformāciju un skaitu, pēc tam jau kontaktē ar laboratoriju, pasūta stobriņus utt</a:t>
            </a:r>
          </a:p>
          <a:p>
            <a:pPr marL="533400" indent="-457200"/>
            <a:r>
              <a:rPr lang="lv-LV" b="1" smtClean="0"/>
              <a:t>Lūdzu steidzami sazināties ar laboratorijām par 8.-9. maija kapacitāti</a:t>
            </a:r>
          </a:p>
          <a:p>
            <a:pPr marL="533400" indent="-457200"/>
            <a:r>
              <a:rPr lang="lv-LV" b="1" smtClean="0"/>
              <a:t>Formāli siekalu testa izpildes laiks ir 24 st., līdz ar to 10.05 ir ļoti riskants, jāvienojas ar laboratoriju</a:t>
            </a:r>
          </a:p>
          <a:p>
            <a:pPr marL="533400" indent="-457200"/>
            <a:r>
              <a:rPr lang="lv-LV" b="1" smtClean="0"/>
              <a:t>Rezultātu saņem testētā persona, var izdrukāt vai parādīt telefonā</a:t>
            </a:r>
          </a:p>
          <a:p>
            <a:pPr marL="533400" indent="-457200"/>
            <a:r>
              <a:rPr lang="lv-LV" b="1" smtClean="0"/>
              <a:t>Pozitīva testa gadījumā iedarbojas ķēdīte uz SPKC un Veselības inspekciju, taču tas notiek nākamās dienas laikā! Pašam testētajam jābūt atbildīgam, jāinformē skola</a:t>
            </a:r>
          </a:p>
          <a:p>
            <a:pPr marL="533400" indent="-457200"/>
            <a:r>
              <a:rPr lang="lv-LV" b="1" smtClean="0"/>
              <a:t>Skolas atbildīgais par testēšanu veic stingru uzskaiti par paraugu nodošanu, pārbauda personas kodus, parauga nodošana notiek uz vietas, epidemioloģiski droši!!!</a:t>
            </a:r>
          </a:p>
          <a:p>
            <a:pPr marL="533400" indent="-457200"/>
            <a:r>
              <a:rPr lang="lv-LV" b="1" smtClean="0">
                <a:solidFill>
                  <a:srgbClr val="FF0000"/>
                </a:solidFill>
              </a:rPr>
              <a:t>Lūdzu neliet stobriņos ūdeni vai šķīdinātājus, mašīna uzķers, ka tās nav siekalas, un var sabojāt aparatūru!</a:t>
            </a:r>
          </a:p>
          <a:p>
            <a:pPr marL="76200" indent="0">
              <a:buNone/>
            </a:pPr>
            <a:endParaRPr lang="lv-LV" b="1" smtClean="0"/>
          </a:p>
          <a:p>
            <a:pPr marL="76200" indent="0">
              <a:buFont typeface="Arial" pitchFamily="34"/>
              <a:buNone/>
            </a:pP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40938925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3600" smtClean="0"/>
              <a:t>Testēšanas rezultāti</a:t>
            </a:r>
            <a:endParaRPr lang="en-GB" sz="360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685C10F-715F-43EA-AC1E-456B1F9D1A03}"/>
              </a:ext>
            </a:extLst>
          </p:cNvPr>
          <p:cNvSpPr txBox="1">
            <a:spLocks/>
          </p:cNvSpPr>
          <p:nvPr/>
        </p:nvSpPr>
        <p:spPr>
          <a:xfrm>
            <a:off x="247135" y="1722999"/>
            <a:ext cx="12084909" cy="498882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 lnSpcReduction="10000"/>
          </a:bodyPr>
          <a:lstStyle>
            <a:lvl1pPr marL="228600" marR="0" lvl="0" indent="-228600" algn="l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en-US" sz="2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  <a:lvl2pPr marL="685800" marR="0" lvl="1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2pPr>
            <a:lvl3pPr marL="1143000" marR="0" lvl="2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en-US" sz="20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3pPr>
            <a:lvl4pPr marL="1600200" marR="0" lvl="3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4pPr>
            <a:lvl5pPr marL="2057400" marR="0" lvl="4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33400" indent="-457200"/>
            <a:r>
              <a:rPr lang="lv-LV" b="1" smtClean="0"/>
              <a:t>NEGATĪVS, NAV ATRASTS – var piedalīties eksāmenā</a:t>
            </a:r>
          </a:p>
          <a:p>
            <a:pPr marL="533400" indent="-457200"/>
            <a:r>
              <a:rPr lang="lv-LV" b="1" smtClean="0"/>
              <a:t>POZITĪVS, IR ATRASTS – nevar piedalīties, SPKC veic epidemioloģisko izmeklēšanu, sazināties ar ģimenes ārstu, skolu, izolācija</a:t>
            </a:r>
          </a:p>
          <a:p>
            <a:pPr marL="533400" indent="-457200"/>
            <a:r>
              <a:rPr lang="lv-LV" b="1" smtClean="0"/>
              <a:t>ROBEŽVĒRTĪBA – tests ir jāatkārto pēc 48 st., jāzvana 8303. Atkarībā no atkārtotā testa – ja tas ir pozitīvs, nevar piedalīties. Ja negatīvs – var piedalīties, izolācija</a:t>
            </a:r>
          </a:p>
          <a:p>
            <a:pPr marL="533400" indent="-457200"/>
            <a:r>
              <a:rPr lang="lv-LV" b="1" smtClean="0"/>
              <a:t>ATKĀRTOT – vai nu nav siekalu materiāls, vai bojāts, jāzvana 8303, vai sazinās ar laboratoriju</a:t>
            </a:r>
          </a:p>
          <a:p>
            <a:pPr marL="533400" indent="-457200"/>
            <a:r>
              <a:rPr lang="lv-LV" b="1" smtClean="0"/>
              <a:t>Dažas laboratorijas – GRŪTI INTERPRETĒJAMS – kā robežvērtība</a:t>
            </a:r>
          </a:p>
          <a:p>
            <a:pPr marL="533400" indent="-457200"/>
            <a:r>
              <a:rPr lang="lv-LV" b="1" smtClean="0"/>
              <a:t>Ja testu veic 08.05, tad var paspēt nodot atkārtoti, taču vēlams vienoties ar laboratoriju, kā to dara, jo ir kapacitātes ierobežojumi. Iespējams, ka jānodod pilnais PĶR tests</a:t>
            </a:r>
          </a:p>
          <a:p>
            <a:pPr marL="76200" indent="0">
              <a:buNone/>
            </a:pPr>
            <a:endParaRPr lang="lv-LV" b="1" smtClean="0"/>
          </a:p>
          <a:p>
            <a:pPr marL="76200" indent="0">
              <a:buFont typeface="Arial" pitchFamily="34"/>
              <a:buNone/>
            </a:pP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25982860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Uncertain Diagnosis: The Murky Global Market for Coronavirus Antibody Tests  - OCCRP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3056" y="1735223"/>
            <a:ext cx="2918576" cy="1988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3600" smtClean="0"/>
              <a:t>Antigēna eksprestesti</a:t>
            </a:r>
            <a:endParaRPr lang="en-GB" sz="3600"/>
          </a:p>
        </p:txBody>
      </p:sp>
      <p:sp>
        <p:nvSpPr>
          <p:cNvPr id="4" name="Content Placeholder 2">
            <a:extLst>
              <a:ext uri="{FF2B5EF4-FFF2-40B4-BE49-F238E27FC236}">
                <a16:creationId xmlns="" xmlns:a16="http://schemas.microsoft.com/office/drawing/2014/main" id="{7685C10F-715F-43EA-AC1E-456B1F9D1A03}"/>
              </a:ext>
            </a:extLst>
          </p:cNvPr>
          <p:cNvSpPr txBox="1">
            <a:spLocks/>
          </p:cNvSpPr>
          <p:nvPr/>
        </p:nvSpPr>
        <p:spPr>
          <a:xfrm>
            <a:off x="247135" y="1722999"/>
            <a:ext cx="11814497" cy="513500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 fontScale="92500" lnSpcReduction="20000"/>
          </a:bodyPr>
          <a:lstStyle>
            <a:lvl1pPr marL="228600" marR="0" lvl="0" indent="-228600" algn="l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en-US" sz="2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  <a:lvl2pPr marL="685800" marR="0" lvl="1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2pPr>
            <a:lvl3pPr marL="1143000" marR="0" lvl="2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en-US" sz="20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3pPr>
            <a:lvl4pPr marL="1600200" marR="0" lvl="3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4pPr>
            <a:lvl5pPr marL="2057400" marR="0" lvl="4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33400" indent="-457200"/>
            <a:r>
              <a:rPr lang="lv-LV" b="1" smtClean="0"/>
              <a:t>Ja nav veikts siekalu tests, vai nav bijis iespējams ATKĀRTOT</a:t>
            </a:r>
          </a:p>
          <a:p>
            <a:pPr marL="533400" indent="-457200"/>
            <a:r>
              <a:rPr lang="lv-LV" b="1" smtClean="0"/>
              <a:t>Ārkārtas risinājums!!!</a:t>
            </a:r>
          </a:p>
          <a:p>
            <a:pPr marL="533400" indent="-457200"/>
            <a:r>
              <a:rPr lang="lv-LV" b="1" smtClean="0"/>
              <a:t>Antigēna testa rezultāts ir derīgs 48 stundas</a:t>
            </a:r>
          </a:p>
          <a:p>
            <a:pPr marL="533400" indent="-457200"/>
            <a:r>
              <a:rPr lang="lv-LV" b="1" smtClean="0"/>
              <a:t>Ja ir piem. iesnas, rezultāts būs neuzticams</a:t>
            </a:r>
          </a:p>
          <a:p>
            <a:pPr marL="533400" indent="-457200"/>
            <a:r>
              <a:rPr lang="lv-LV" b="1" smtClean="0"/>
              <a:t>Veic ārstniecības persona, lietot medicīniskos individuālos aizsardzības līdzekļus (FFP2 med respirators vai medicīniskā sejas maska, cimdi, tērps)</a:t>
            </a:r>
          </a:p>
          <a:p>
            <a:pPr marL="533400" indent="-457200"/>
            <a:r>
              <a:rPr lang="lv-LV" b="1" smtClean="0"/>
              <a:t>Nazofaringeālā uztriepe, ko attīsta ar reaģentu (15-30 min) un tad pilina uz laterālās plūsmas testa sistēmas (testa kastīte)</a:t>
            </a:r>
          </a:p>
          <a:p>
            <a:pPr marL="533400" indent="-457200"/>
            <a:r>
              <a:rPr lang="lv-LV" b="1" smtClean="0"/>
              <a:t>Epidemioloģiski droša nodošana – distancēšanās,  dezinfekcija</a:t>
            </a:r>
          </a:p>
          <a:p>
            <a:pPr marL="533400" indent="-457200"/>
            <a:r>
              <a:rPr lang="lv-LV" b="1" smtClean="0"/>
              <a:t>Jārēķinās, ka aizņem laiku, stundas laikā reāli ir 5 testi, pat paralelizējot darbu</a:t>
            </a:r>
          </a:p>
          <a:p>
            <a:pPr marL="533400" indent="-457200"/>
            <a:r>
              <a:rPr lang="lv-LV" b="1" smtClean="0"/>
              <a:t>Lieto tikai personām virs 18 g.vec.</a:t>
            </a:r>
          </a:p>
          <a:p>
            <a:pPr marL="533400" indent="-457200"/>
            <a:r>
              <a:rPr lang="lv-LV" b="1" smtClean="0"/>
              <a:t>Ja pozitīvs – augsts risks, jāzvana 8303, ģim. ārstam, jāatstāj telpas</a:t>
            </a:r>
          </a:p>
          <a:p>
            <a:pPr marL="533400" indent="-457200"/>
            <a:r>
              <a:rPr lang="lv-LV" b="1" smtClean="0"/>
              <a:t>Skolām izsniegti 12.kl. / darbiniekiem ierobežotā skaitā</a:t>
            </a:r>
          </a:p>
          <a:p>
            <a:pPr marL="533400" indent="-457200"/>
            <a:endParaRPr lang="lv-LV" b="1" smtClean="0"/>
          </a:p>
          <a:p>
            <a:pPr marL="76200" indent="0">
              <a:buNone/>
            </a:pPr>
            <a:endParaRPr lang="lv-LV" b="1" smtClean="0"/>
          </a:p>
          <a:p>
            <a:pPr marL="76200" indent="0">
              <a:buFont typeface="Arial" pitchFamily="34"/>
              <a:buNone/>
            </a:pP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1622225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3600" smtClean="0"/>
              <a:t>Īpaši gadījumi</a:t>
            </a:r>
            <a:endParaRPr lang="en-GB" sz="3600"/>
          </a:p>
        </p:txBody>
      </p:sp>
      <p:sp>
        <p:nvSpPr>
          <p:cNvPr id="4" name="Content Placeholder 2">
            <a:extLst>
              <a:ext uri="{FF2B5EF4-FFF2-40B4-BE49-F238E27FC236}">
                <a16:creationId xmlns="" xmlns:a16="http://schemas.microsoft.com/office/drawing/2014/main" id="{7685C10F-715F-43EA-AC1E-456B1F9D1A03}"/>
              </a:ext>
            </a:extLst>
          </p:cNvPr>
          <p:cNvSpPr txBox="1">
            <a:spLocks/>
          </p:cNvSpPr>
          <p:nvPr/>
        </p:nvSpPr>
        <p:spPr>
          <a:xfrm>
            <a:off x="247135" y="1722999"/>
            <a:ext cx="11814497" cy="513500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 fontScale="92500" lnSpcReduction="10000"/>
          </a:bodyPr>
          <a:lstStyle>
            <a:lvl1pPr marL="228600" marR="0" lvl="0" indent="-228600" algn="l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en-US" sz="2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  <a:lvl2pPr marL="685800" marR="0" lvl="1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2pPr>
            <a:lvl3pPr marL="1143000" marR="0" lvl="2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en-US" sz="20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3pPr>
            <a:lvl4pPr marL="1600200" marR="0" lvl="3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4pPr>
            <a:lvl5pPr marL="2057400" marR="0" lvl="4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33400" indent="-457200"/>
            <a:r>
              <a:rPr lang="lv-LV" b="1" dirty="0"/>
              <a:t>Covid-19 testēšanas algoritmā ir noteikts nosacījums, ka personām, kuras ir saņēmušas pilnu vakcinācijas kursu pret Covid-19 infekciju ar vakcīnu “</a:t>
            </a:r>
            <a:r>
              <a:rPr lang="lv-LV" b="1" dirty="0" err="1"/>
              <a:t>Comirnaty</a:t>
            </a:r>
            <a:r>
              <a:rPr lang="lv-LV" b="1" dirty="0"/>
              <a:t>” (ražotājs </a:t>
            </a:r>
            <a:r>
              <a:rPr lang="lv-LV" b="1" dirty="0" err="1"/>
              <a:t>BioNTech</a:t>
            </a:r>
            <a:r>
              <a:rPr lang="lv-LV" b="1" dirty="0"/>
              <a:t> </a:t>
            </a:r>
            <a:r>
              <a:rPr lang="lv-LV" b="1" dirty="0" err="1"/>
              <a:t>Manufacturing</a:t>
            </a:r>
            <a:r>
              <a:rPr lang="lv-LV" b="1" dirty="0"/>
              <a:t> </a:t>
            </a:r>
            <a:r>
              <a:rPr lang="lv-LV" b="1" dirty="0" err="1"/>
              <a:t>GmbH</a:t>
            </a:r>
            <a:r>
              <a:rPr lang="lv-LV" b="1" dirty="0"/>
              <a:t> un Pfizer </a:t>
            </a:r>
            <a:r>
              <a:rPr lang="lv-LV" b="1" dirty="0" err="1"/>
              <a:t>Manufacturing</a:t>
            </a:r>
            <a:r>
              <a:rPr lang="lv-LV" b="1" dirty="0"/>
              <a:t> </a:t>
            </a:r>
            <a:r>
              <a:rPr lang="lv-LV" b="1" dirty="0" err="1"/>
              <a:t>Belgium</a:t>
            </a:r>
            <a:r>
              <a:rPr lang="lv-LV" b="1" dirty="0"/>
              <a:t> NV) vai vakcīnu “COVID-19 </a:t>
            </a:r>
            <a:r>
              <a:rPr lang="lv-LV" b="1" dirty="0" err="1"/>
              <a:t>Vaccine</a:t>
            </a:r>
            <a:r>
              <a:rPr lang="lv-LV" b="1" dirty="0"/>
              <a:t> Moderna” (ražotājs Rovi </a:t>
            </a:r>
            <a:r>
              <a:rPr lang="lv-LV" b="1" dirty="0" err="1"/>
              <a:t>Pharma</a:t>
            </a:r>
            <a:r>
              <a:rPr lang="lv-LV" b="1" dirty="0"/>
              <a:t> </a:t>
            </a:r>
            <a:r>
              <a:rPr lang="lv-LV" b="1" dirty="0" err="1"/>
              <a:t>Industrial</a:t>
            </a:r>
            <a:r>
              <a:rPr lang="lv-LV" b="1" dirty="0"/>
              <a:t> Services, S.A.), nav nepieciešams veikt rutīnas </a:t>
            </a:r>
            <a:r>
              <a:rPr lang="lv-LV" b="1" dirty="0" err="1"/>
              <a:t>skrīningu</a:t>
            </a:r>
            <a:r>
              <a:rPr lang="lv-LV" b="1" dirty="0"/>
              <a:t> uz Covid-19 infekciju, sākot ar trešo nedēļu pēc otrās vakcīnas devas </a:t>
            </a:r>
            <a:r>
              <a:rPr lang="lv-LV" b="1" dirty="0" smtClean="0"/>
              <a:t>saņemšanas</a:t>
            </a:r>
          </a:p>
          <a:p>
            <a:pPr marL="533400" indent="-457200"/>
            <a:r>
              <a:rPr lang="lv-LV" b="1" dirty="0" smtClean="0"/>
              <a:t>Astra </a:t>
            </a:r>
            <a:r>
              <a:rPr lang="lv-LV" b="1" dirty="0" err="1" smtClean="0"/>
              <a:t>Zeneca</a:t>
            </a:r>
            <a:r>
              <a:rPr lang="lv-LV" b="1" dirty="0" smtClean="0"/>
              <a:t> </a:t>
            </a:r>
            <a:r>
              <a:rPr lang="lv-LV" b="1" dirty="0"/>
              <a:t>(</a:t>
            </a:r>
            <a:r>
              <a:rPr lang="lv-LV" b="1" dirty="0" err="1"/>
              <a:t>Vaxzevria</a:t>
            </a:r>
            <a:r>
              <a:rPr lang="lv-LV" b="1" smtClean="0"/>
              <a:t>) potētie</a:t>
            </a:r>
            <a:r>
              <a:rPr lang="lv-LV" b="1" dirty="0" smtClean="0"/>
              <a:t>: arī sākot ar 3 nedēļu </a:t>
            </a:r>
            <a:r>
              <a:rPr lang="lv-LV" b="1" dirty="0"/>
              <a:t>pēc </a:t>
            </a:r>
            <a:r>
              <a:rPr lang="lv-LV" b="1" u="sng" dirty="0"/>
              <a:t>otrās vakcīnas devas </a:t>
            </a:r>
            <a:r>
              <a:rPr lang="lv-LV" b="1" dirty="0" smtClean="0"/>
              <a:t>saņemšanas nav nepieciešams veikt </a:t>
            </a:r>
            <a:r>
              <a:rPr lang="lv-LV" b="1" dirty="0"/>
              <a:t>rutīnas </a:t>
            </a:r>
            <a:r>
              <a:rPr lang="lv-LV" b="1" dirty="0" err="1"/>
              <a:t>skrīningu</a:t>
            </a:r>
            <a:r>
              <a:rPr lang="lv-LV" b="1" dirty="0"/>
              <a:t> uz </a:t>
            </a:r>
            <a:r>
              <a:rPr lang="lv-LV" b="1" dirty="0" smtClean="0"/>
              <a:t>Covid-19, taču ir jāņem vērā, ka atkārtota vakcinācija </a:t>
            </a:r>
            <a:r>
              <a:rPr lang="lv-LV" b="1" dirty="0"/>
              <a:t>ar </a:t>
            </a:r>
            <a:r>
              <a:rPr lang="lv-LV" b="1" dirty="0" err="1" smtClean="0"/>
              <a:t>Vaxzevria</a:t>
            </a:r>
            <a:r>
              <a:rPr lang="lv-LV" b="1" dirty="0" smtClean="0"/>
              <a:t> tikko sākusies</a:t>
            </a:r>
            <a:endParaRPr lang="lv-LV" b="1" dirty="0"/>
          </a:p>
          <a:p>
            <a:pPr marL="533400" indent="-457200"/>
            <a:r>
              <a:rPr lang="lv-LV" b="1" dirty="0" smtClean="0"/>
              <a:t>Personām</a:t>
            </a:r>
            <a:r>
              <a:rPr lang="lv-LV" b="1" dirty="0"/>
              <a:t>, kuras ir pārslimojušas Covid-19 infekciju, nav nepieciešams veikt rutīnas </a:t>
            </a:r>
            <a:r>
              <a:rPr lang="lv-LV" b="1" dirty="0" err="1"/>
              <a:t>skrīningu</a:t>
            </a:r>
            <a:r>
              <a:rPr lang="lv-LV" b="1" dirty="0"/>
              <a:t> un izmeklēšanu pēc epidemioloģiskajām indikācijām uz Covid-19 infekciju trīs mēnešus pēc saslimšanas datuma vai Covid-19 infekciju apstiprinošā parauga ņemšanas datuma, ja gadījums bija </a:t>
            </a:r>
            <a:r>
              <a:rPr lang="lv-LV" b="1" dirty="0" err="1" smtClean="0"/>
              <a:t>asimptomātisks</a:t>
            </a:r>
            <a:r>
              <a:rPr lang="lv-LV" b="1" dirty="0" smtClean="0"/>
              <a:t> </a:t>
            </a:r>
            <a:endParaRPr lang="lv-LV" b="1" dirty="0"/>
          </a:p>
          <a:p>
            <a:pPr marL="533400" indent="-457200"/>
            <a:r>
              <a:rPr lang="lv-LV" b="1" dirty="0"/>
              <a:t>Skat </a:t>
            </a:r>
            <a:r>
              <a:rPr lang="lv-LV" b="1" dirty="0" smtClean="0"/>
              <a:t>https</a:t>
            </a:r>
            <a:r>
              <a:rPr lang="lv-LV" b="1" dirty="0"/>
              <a:t>://</a:t>
            </a:r>
            <a:r>
              <a:rPr lang="lv-LV" b="1" dirty="0" smtClean="0"/>
              <a:t>www.spkc.gov.lv/lv/valsts-apmaksatas-covid-19-analizes</a:t>
            </a:r>
          </a:p>
          <a:p>
            <a:pPr marL="76200" indent="0">
              <a:buNone/>
            </a:pPr>
            <a:endParaRPr lang="lv-LV" b="1" dirty="0" smtClean="0"/>
          </a:p>
          <a:p>
            <a:pPr marL="76200" indent="0">
              <a:buFont typeface="Arial" pitchFamily="34"/>
              <a:buNone/>
            </a:pP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341720024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</TotalTime>
  <Words>705</Words>
  <Application>Microsoft Office PowerPoint</Application>
  <PresentationFormat>Widescreen</PresentationFormat>
  <Paragraphs>46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Trebuchet MS</vt:lpstr>
      <vt:lpstr>Verdana</vt:lpstr>
      <vt:lpstr>1_Office Theme</vt:lpstr>
      <vt:lpstr>PowerPoint Presentation</vt:lpstr>
      <vt:lpstr>Testēšanas kārtība</vt:lpstr>
      <vt:lpstr>Testēšanas rezultāti</vt:lpstr>
      <vt:lpstr>Antigēna eksprestesti</vt:lpstr>
      <vt:lpstr>Īpaši gadījumi</vt:lpstr>
    </vt:vector>
  </TitlesOfParts>
  <Company>Izgl'itibas un zinatnes ministrija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Darba kārtībā</dc:title>
  <dc:creator>Dace Kalsone</dc:creator>
  <cp:lastModifiedBy>Liene Bērziņa</cp:lastModifiedBy>
  <cp:revision>12</cp:revision>
  <dcterms:created xsi:type="dcterms:W3CDTF">2021-04-07T09:43:39Z</dcterms:created>
  <dcterms:modified xsi:type="dcterms:W3CDTF">2021-04-28T07:10:15Z</dcterms:modified>
</cp:coreProperties>
</file>