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3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F9028-54ED-4E69-90A2-C963E4C02305}" type="datetimeFigureOut">
              <a:rPr lang="lv-LV" smtClean="0"/>
              <a:t>28.04.2021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FA98A-8BD0-4CDA-9F15-B615C4AC6A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406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lv-LV" smtClean="0">
                <a:solidFill>
                  <a:prstClr val="black"/>
                </a:solidFill>
                <a:ea typeface="Calibri"/>
                <a:cs typeface="Calibri"/>
                <a:sym typeface="Calibri"/>
              </a:rPr>
              <a:pPr/>
              <a:t>1</a:t>
            </a:fld>
            <a:endParaRPr lang="lv-LV">
              <a:solidFill>
                <a:prstClr val="black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911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F9D8AC-AD5C-460F-BB94-72A0C5D872A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2F7E989-8DCD-4516-BC62-EF044315BEE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A8F2DD-2876-4CFF-81D7-AF4116082D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CBE52A9E-3F3F-4BE5-9447-A8B7B77A6603}" type="datetime1">
              <a:rPr lang="lv-LV"/>
              <a:pPr/>
              <a:t>28.04.2021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936FF4-8363-4AD6-BF06-837CD915DF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F0B66C-2C30-4DE3-9A93-419864FBF8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6A917F77-B10C-4891-8C0A-4E25F6318A0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169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84BCFA-D5CB-4D11-B43B-55F773E4964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5F8203-5566-45AC-9AC6-7F70FA4312B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B6B264-0813-400D-918D-832D97C0BC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5D8E0DC8-D859-4B92-ADC6-E6AE38EA0E5C}" type="datetime1">
              <a:rPr lang="lv-LV"/>
              <a:pPr/>
              <a:t>28.04.2021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89C408-1F8E-496F-9A6E-F63912EBB8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306A49-9508-46FE-9B58-3A170C4B944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69CED2A-55E3-42E8-9210-AB466B09EEB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68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DD2EB85-A0B5-4872-BEBC-B174FF6DF69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A62547E-C26D-4FCA-A98B-B8A787CCD6E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8FC531-8415-47D8-BA1F-4C205B7994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7DEC399B-AE35-4BB7-B713-50D6F1800970}" type="datetime1">
              <a:rPr lang="lv-LV"/>
              <a:pPr/>
              <a:t>28.04.2021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B01707-3E6E-40EF-BEAA-7643A991F7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358B28-1F86-4885-A381-0FA9B75636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0A7A938-53D0-4059-AA96-51870F31DE6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5114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header">
  <p:cSld name="header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4"/>
          <p:cNvSpPr/>
          <p:nvPr/>
        </p:nvSpPr>
        <p:spPr>
          <a:xfrm>
            <a:off x="0" y="1"/>
            <a:ext cx="12192000" cy="1658471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prstClr val="white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Google Shape;186;p24"/>
          <p:cNvSpPr txBox="1">
            <a:spLocks noGrp="1"/>
          </p:cNvSpPr>
          <p:nvPr>
            <p:ph type="title"/>
          </p:nvPr>
        </p:nvSpPr>
        <p:spPr>
          <a:xfrm>
            <a:off x="616775" y="257547"/>
            <a:ext cx="572306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Verdana"/>
              <a:buNone/>
              <a:defRPr sz="22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" name="Google Shape;184;p24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aseline="0">
                <a:solidFill>
                  <a:schemeClr val="accent6">
                    <a:lumMod val="25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>
                <a:solidFill>
                  <a:srgbClr val="70AD47">
                    <a:lumMod val="25000"/>
                  </a:srgbClr>
                </a:solidFill>
              </a:rPr>
              <a:pPr/>
              <a:t>‹#›</a:t>
            </a:fld>
            <a:endParaRPr lang="lv-LV" dirty="0">
              <a:solidFill>
                <a:srgbClr val="70AD47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5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2AAF6C-BBC5-403D-A089-831269AB8E3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27C719-D1B6-4E83-8489-A9B498ECF21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B2EEA6-51A8-427C-8D37-8DD56B69C1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CAF22843-393F-42B2-9D39-B08835A51552}" type="datetime1">
              <a:rPr lang="lv-LV"/>
              <a:pPr/>
              <a:t>28.04.2021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B04E1D-C90C-4B2F-831E-CBDC95960C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A09980-4E92-4961-AA76-E44C589636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CEA4E292-A93D-4F7E-B929-666116E8BC8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558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25504E-C91A-438B-87E5-68A7DAE496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F8B6E6-915F-4C8E-B600-4808AE14EC3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F1B8803-7729-4912-BDE5-BDA626E949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C1CC043-0230-4385-8582-BE5F768FB884}" type="datetime1">
              <a:rPr lang="lv-LV"/>
              <a:pPr/>
              <a:t>28.04.2021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B585A6-EDCB-491C-82AE-33BD3522C0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EA1EA8-25F0-4C82-8EB9-832E03B03D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201BCB49-08ED-4460-BAF0-83C26983C85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2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9B03EA-5A8F-46DB-8D7F-32022659EA0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EA5E4B-D8EA-4AB5-89AD-3098FD56487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94C8B88-6AF8-48EE-9580-3CD75CB9F7D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4292E17-51BB-493E-B657-96D2472AD3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218B4350-3482-47D6-B0B7-F3E19AC16981}" type="datetime1">
              <a:rPr lang="lv-LV"/>
              <a:pPr/>
              <a:t>28.04.2021</a:t>
            </a:fld>
            <a:endParaRPr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F66452B-41ED-4E01-8DA5-17F6AE23BF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DB15648-859C-483A-9054-8AD1EF15C6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AF67AD6D-FD3F-4F5D-A02E-ECCE58D6C89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258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4D63F6-1D6E-41E5-A8D2-A3FDEAB5B4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9AA7A9-5E6A-482E-A9C4-6A3942F6514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E70F4F8-0E24-487E-BFD4-74A80CC62E9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0D9EF3-0E27-4D37-A56D-CF17C2803D7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88C3EC-FABA-44FE-978E-15F9C88A9D9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5106F66-9E69-46B1-969E-1D2271EFD2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F5DDB0BF-6240-4483-9914-605BE1B5514D}" type="datetime1">
              <a:rPr lang="lv-LV"/>
              <a:pPr/>
              <a:t>28.04.2021</a:t>
            </a:fld>
            <a:endParaRPr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1386A60-3986-4289-A762-584E14CF01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465AB65-939B-4865-A4E7-75287A1E3B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B653A3C-0EA0-4E6A-BF14-AA3E67BB926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057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CF0BDB-C6E5-4523-994C-D44EC461AA1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8ECF91D-FD17-4FBF-BB3A-06982F6A0B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3491E737-796F-48AE-B845-27E0324AB5E0}" type="datetime1">
              <a:rPr lang="lv-LV"/>
              <a:pPr/>
              <a:t>28.04.2021</a:t>
            </a:fld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97C69F6-9E07-4AE2-83DC-24723E81D8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9B8A456-9C4E-44B0-9CE3-EB9175C855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66DFEC55-15E9-4E9F-8EFF-66D6B1CBAC2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57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98E8D6B-1527-4092-A759-008C55FDA8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A71EC2B8-B1D6-44AE-BF75-40339CF7A24E}" type="datetime1">
              <a:rPr lang="lv-LV"/>
              <a:pPr/>
              <a:t>28.04.2021</a:t>
            </a:fld>
            <a:endParaRPr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7283F62-469C-4AC4-A7BE-9661A0F8B6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38F1117-3B49-4F1D-AEF9-00A7890611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4135EF10-C2A8-4F6C-A0D3-56162E0BCC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01829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50372E-C692-4A4B-8B97-983671ECFD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160928-15E9-44C8-920D-8737CCDBE02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4995A18-0CA8-4A1C-9368-3717D7EC272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6194F00-9B4C-4D5D-81C4-8D59B8FCB4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FA82F1D3-386F-4F85-878A-3D9D58D974ED}" type="datetime1">
              <a:rPr lang="lv-LV"/>
              <a:pPr/>
              <a:t>28.04.2021</a:t>
            </a:fld>
            <a:endParaRPr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D34DC9-38BD-4504-A094-1365EE0383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F09FB5A-DAB0-4E71-BDDA-CDBF7F0E58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7C42CC79-8241-4C77-8EAA-F14D6ECB64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49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2419A5-73E9-470C-9626-A6F854382F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86D375E-41B7-4B32-80BF-620C5671A63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121856D-FC1D-4D95-8597-DB4D5C94A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3C027B2-88D6-4D7E-B0BD-5732E208AF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01D1E02A-61A4-415D-B036-3479673DD6C2}" type="datetime1">
              <a:rPr lang="lv-LV"/>
              <a:pPr/>
              <a:t>28.04.2021</a:t>
            </a:fld>
            <a:endParaRPr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868DB3E-B599-4A1C-BCAD-FA32CB6F29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801263-E0A7-4931-8BD2-FCC5A64E2D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79306B6A-8100-4D8F-9D45-2609862F53F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740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8D10C19-61EA-4681-ACDC-DC47D10C89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6DFE07-A389-4798-B3DE-73576AC976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99E020-9F79-4BA1-A105-409011D4C8E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fld id="{60F42A3A-AC9A-43B2-8CD6-5FF5F4844FE2}" type="datetime1">
              <a:rPr lang="lv-LV"/>
              <a:pPr/>
              <a:t>28.04.2021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089129-1863-4805-91E8-6853AD9AA0E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0C083B-0C3E-4870-AE6A-61C77728E2F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fld id="{ACF88EA0-0B43-4A8F-A00B-D616DF8BCC3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323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i@vi.gov.lv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85C10F-715F-43EA-AC1E-456B1F9D1A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7135" y="1722999"/>
            <a:ext cx="12084909" cy="4988827"/>
          </a:xfrm>
        </p:spPr>
        <p:txBody>
          <a:bodyPr>
            <a:normAutofit lnSpcReduction="10000"/>
          </a:bodyPr>
          <a:lstStyle/>
          <a:p>
            <a:pPr marL="533400" indent="-457200"/>
            <a:r>
              <a:rPr lang="lv-LV" b="1" dirty="0" smtClean="0"/>
              <a:t>Testēšanu pirms centralizēto eksāmenu norises veic gan epidemioloģiski drošajās </a:t>
            </a:r>
            <a:r>
              <a:rPr lang="lv-LV" b="1" dirty="0" err="1" smtClean="0"/>
              <a:t>adminstratīvajās</a:t>
            </a:r>
            <a:r>
              <a:rPr lang="lv-LV" b="1" dirty="0" smtClean="0"/>
              <a:t> teritorijās, gan tajās, kas nav epidemioloģiski drošo teritoriju </a:t>
            </a:r>
            <a:r>
              <a:rPr lang="lv-LV" b="1" dirty="0"/>
              <a:t>sarakstā (https://</a:t>
            </a:r>
            <a:r>
              <a:rPr lang="lv-LV" b="1" dirty="0" smtClean="0"/>
              <a:t>www.spkc.gov.lv/lv/covid-19-saslimstibas-raditaji-pasvaldibas)</a:t>
            </a:r>
          </a:p>
          <a:p>
            <a:pPr marL="533400" indent="-457200"/>
            <a:r>
              <a:rPr lang="lv-LV" b="1" dirty="0" smtClean="0"/>
              <a:t>Testē gan nodarbinātos, gan izglītojamos 12.klasē (</a:t>
            </a:r>
            <a:r>
              <a:rPr lang="lv-LV" b="1" dirty="0" err="1" smtClean="0"/>
              <a:t>Pac.Ties.Lik</a:t>
            </a:r>
            <a:r>
              <a:rPr lang="lv-LV" b="1" dirty="0" smtClean="0"/>
              <a:t>. 13.p.)</a:t>
            </a:r>
          </a:p>
          <a:p>
            <a:pPr marL="533400" indent="-457200"/>
            <a:r>
              <a:rPr lang="lv-LV" b="1" dirty="0" smtClean="0"/>
              <a:t>Nodarbinātos testē reizi 2 nedēļās, ja īpaši apstākļi – katru nedēļu</a:t>
            </a:r>
          </a:p>
          <a:p>
            <a:pPr marL="533400" indent="-457200"/>
            <a:r>
              <a:rPr lang="lv-LV" b="1" dirty="0" smtClean="0"/>
              <a:t>Izglītojamos testē reizi 2 nedēļās:</a:t>
            </a:r>
          </a:p>
          <a:p>
            <a:pPr marL="990600" lvl="1" indent="-457200"/>
            <a:r>
              <a:rPr lang="lv-LV" b="1" dirty="0" smtClean="0"/>
              <a:t>Nododot testu 8.,9.,10. maijā, negatīvs tests nosedz eksāmenu periodu no 11. līdz 21. maijam</a:t>
            </a:r>
          </a:p>
          <a:p>
            <a:pPr marL="990600" lvl="1" indent="-457200"/>
            <a:r>
              <a:rPr lang="lv-LV" b="1" dirty="0" smtClean="0"/>
              <a:t>Ja nav kapacitātes laboratorijā, ārkārtas gadījumā 7. maijā</a:t>
            </a:r>
          </a:p>
          <a:p>
            <a:pPr marL="990600" lvl="1" indent="-457200"/>
            <a:r>
              <a:rPr lang="lv-LV" b="1" dirty="0" smtClean="0"/>
              <a:t>Ja ir jau plānota regulārā testēšanas diena šajā nedēļā, vienoties ar laboratoriju par testu 8.-10. maija periodā</a:t>
            </a:r>
          </a:p>
          <a:p>
            <a:pPr marL="990600" lvl="1" indent="-457200"/>
            <a:r>
              <a:rPr lang="lv-LV" b="1" dirty="0" smtClean="0"/>
              <a:t>Lielajās pilsētās var būt nepieciešams izmantot 9. maiju kā testēšanas dienu</a:t>
            </a:r>
          </a:p>
          <a:p>
            <a:pPr marL="76200" indent="0"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lv-LV" smtClean="0">
                <a:solidFill>
                  <a:srgbClr val="70AD47">
                    <a:lumMod val="25000"/>
                  </a:srgbClr>
                </a:solidFill>
              </a:rPr>
              <a:pPr/>
              <a:t>1</a:t>
            </a:fld>
            <a:endParaRPr lang="lv-LV" dirty="0">
              <a:solidFill>
                <a:srgbClr val="70AD47">
                  <a:lumMod val="25000"/>
                </a:srgb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04FA890-29FC-4B82-8AEB-A0C36B4C96C9}"/>
              </a:ext>
            </a:extLst>
          </p:cNvPr>
          <p:cNvSpPr txBox="1">
            <a:spLocks/>
          </p:cNvSpPr>
          <p:nvPr/>
        </p:nvSpPr>
        <p:spPr>
          <a:xfrm>
            <a:off x="505014" y="584131"/>
            <a:ext cx="10965603" cy="719053"/>
          </a:xfrm>
          <a:prstGeom prst="rect">
            <a:avLst/>
          </a:prstGeom>
        </p:spPr>
        <p:txBody>
          <a:bodyPr/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r>
              <a:rPr lang="lv-LV" sz="3600" dirty="0">
                <a:solidFill>
                  <a:prstClr val="white"/>
                </a:solidFill>
              </a:rPr>
              <a:t>Testēšanas </a:t>
            </a:r>
            <a:r>
              <a:rPr lang="lv-LV" sz="3600">
                <a:solidFill>
                  <a:prstClr val="white"/>
                </a:solidFill>
              </a:rPr>
              <a:t>stratēģija </a:t>
            </a:r>
            <a:r>
              <a:rPr lang="lv-LV" sz="3600" smtClean="0">
                <a:solidFill>
                  <a:prstClr val="white"/>
                </a:solidFill>
              </a:rPr>
              <a:t>centralizētajiem eksāmeniem</a:t>
            </a:r>
            <a:endParaRPr lang="en-GB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smtClean="0"/>
              <a:t>Testēšanas kārtība</a:t>
            </a:r>
            <a:endParaRPr lang="en-GB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85C10F-715F-43EA-AC1E-456B1F9D1A03}"/>
              </a:ext>
            </a:extLst>
          </p:cNvPr>
          <p:cNvSpPr txBox="1">
            <a:spLocks/>
          </p:cNvSpPr>
          <p:nvPr/>
        </p:nvSpPr>
        <p:spPr>
          <a:xfrm>
            <a:off x="247135" y="1722999"/>
            <a:ext cx="11837773" cy="50155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 fontScale="85000" lnSpcReduction="20000"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457200"/>
            <a:r>
              <a:rPr lang="lv-LV" b="1" smtClean="0"/>
              <a:t>Testē ar siekalu PĶR testu (nodod paraugu stobriņā)</a:t>
            </a:r>
          </a:p>
          <a:p>
            <a:pPr marL="533400" indent="-457200"/>
            <a:r>
              <a:rPr lang="lv-LV" b="1" smtClean="0"/>
              <a:t>Testēšanu veic piesaistītās laboratorijas, kā tas jau notiek šobrīd, paraugus nodod visi konkrētā dienā laboratorijas kurjeram, pasūta vajadzīgo skaitu, paraugs der 12 st.</a:t>
            </a:r>
          </a:p>
          <a:p>
            <a:pPr marL="533400" indent="-457200"/>
            <a:r>
              <a:rPr lang="lv-LV" b="1" smtClean="0"/>
              <a:t>Ja nav piesaistīta laboratorija, piesaka uz </a:t>
            </a:r>
            <a:r>
              <a:rPr lang="lv-LV" b="1" smtClean="0">
                <a:hlinkClick r:id="rId2"/>
              </a:rPr>
              <a:t>projekti@vi.gov.lv</a:t>
            </a:r>
            <a:r>
              <a:rPr lang="lv-LV" b="1" smtClean="0"/>
              <a:t>, norādot visu kontaktinformāciju un skaitu, pēc tam jau kontaktē ar laboratoriju, pasūta stobriņus utt</a:t>
            </a:r>
          </a:p>
          <a:p>
            <a:pPr marL="533400" indent="-457200"/>
            <a:r>
              <a:rPr lang="lv-LV" b="1" smtClean="0"/>
              <a:t>Lūdzu steidzami sazināties ar laboratorijām par 8.-9. maija kapacitāti</a:t>
            </a:r>
          </a:p>
          <a:p>
            <a:pPr marL="533400" indent="-457200"/>
            <a:r>
              <a:rPr lang="lv-LV" b="1" smtClean="0"/>
              <a:t>Formāli siekalu testa izpildes laiks ir 24 st., līdz ar to 10.05 ir ļoti riskants, jāvienojas ar laboratoriju</a:t>
            </a:r>
          </a:p>
          <a:p>
            <a:pPr marL="533400" indent="-457200"/>
            <a:r>
              <a:rPr lang="lv-LV" b="1" smtClean="0"/>
              <a:t>Rezultātu saņem testētā persona, var izdrukāt vai parādīt telefonā</a:t>
            </a:r>
          </a:p>
          <a:p>
            <a:pPr marL="533400" indent="-457200"/>
            <a:r>
              <a:rPr lang="lv-LV" b="1" smtClean="0"/>
              <a:t>Pozitīva testa gadījumā iedarbojas ķēdīte uz SPKC un Veselības inspekciju, taču tas notiek nākamās dienas laikā! Pašam testētajam jābūt atbildīgam, jāinformē skola</a:t>
            </a:r>
          </a:p>
          <a:p>
            <a:pPr marL="533400" indent="-457200"/>
            <a:r>
              <a:rPr lang="lv-LV" b="1" smtClean="0"/>
              <a:t>Skolas atbildīgais par testēšanu veic stingru uzskaiti par paraugu nodošanu, pārbauda personas kodus, parauga nodošana notiek uz vietas, epidemioloģiski droši!!!</a:t>
            </a:r>
          </a:p>
          <a:p>
            <a:pPr marL="533400" indent="-457200"/>
            <a:r>
              <a:rPr lang="lv-LV" b="1" smtClean="0">
                <a:solidFill>
                  <a:srgbClr val="FF0000"/>
                </a:solidFill>
              </a:rPr>
              <a:t>Lūdzu neliet stobriņos ūdeni vai šķīdinātājus, mašīna uzķers, ka tās nav siekalas, un var sabojāt aparatūru!</a:t>
            </a:r>
          </a:p>
          <a:p>
            <a:pPr marL="76200" indent="0">
              <a:buNone/>
            </a:pPr>
            <a:endParaRPr lang="lv-LV" b="1" smtClean="0"/>
          </a:p>
          <a:p>
            <a:pPr marL="76200" indent="0">
              <a:buFont typeface="Arial" pitchFamily="34"/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9389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smtClean="0"/>
              <a:t>Testēšanas rezultāti</a:t>
            </a:r>
            <a:endParaRPr lang="en-GB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85C10F-715F-43EA-AC1E-456B1F9D1A03}"/>
              </a:ext>
            </a:extLst>
          </p:cNvPr>
          <p:cNvSpPr txBox="1">
            <a:spLocks/>
          </p:cNvSpPr>
          <p:nvPr/>
        </p:nvSpPr>
        <p:spPr>
          <a:xfrm>
            <a:off x="247135" y="1722999"/>
            <a:ext cx="12084909" cy="49888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 lnSpcReduction="10000"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457200"/>
            <a:r>
              <a:rPr lang="lv-LV" b="1" smtClean="0"/>
              <a:t>NEGATĪVS, NAV ATRASTS – var piedalīties eksāmenā</a:t>
            </a:r>
          </a:p>
          <a:p>
            <a:pPr marL="533400" indent="-457200"/>
            <a:r>
              <a:rPr lang="lv-LV" b="1" smtClean="0"/>
              <a:t>POZITĪVS, IR ATRASTS – nevar piedalīties, SPKC veic epidemioloģisko izmeklēšanu, sazināties ar ģimenes ārstu, skolu, izolācija</a:t>
            </a:r>
          </a:p>
          <a:p>
            <a:pPr marL="533400" indent="-457200"/>
            <a:r>
              <a:rPr lang="lv-LV" b="1" smtClean="0"/>
              <a:t>ROBEŽVĒRTĪBA – tests ir jāatkārto pēc 48 st., jāzvana 8303. Atkarībā no atkārtotā testa – ja tas ir pozitīvs, nevar piedalīties. Ja negatīvs – var piedalīties, izolācija</a:t>
            </a:r>
          </a:p>
          <a:p>
            <a:pPr marL="533400" indent="-457200"/>
            <a:r>
              <a:rPr lang="lv-LV" b="1" smtClean="0"/>
              <a:t>ATKĀRTOT – vai nu nav siekalu materiāls, vai bojāts, jāzvana 8303, vai sazinās ar laboratoriju</a:t>
            </a:r>
          </a:p>
          <a:p>
            <a:pPr marL="533400" indent="-457200"/>
            <a:r>
              <a:rPr lang="lv-LV" b="1" smtClean="0"/>
              <a:t>Dažas laboratorijas – GRŪTI INTERPRETĒJAMS – kā robežvērtība</a:t>
            </a:r>
          </a:p>
          <a:p>
            <a:pPr marL="533400" indent="-457200"/>
            <a:r>
              <a:rPr lang="lv-LV" b="1" smtClean="0"/>
              <a:t>Ja testu veic 08.05, tad var paspēt nodot atkārtoti, taču vēlams vienoties ar laboratoriju, kā to dara, jo ir kapacitātes ierobežojumi. Iespējams, ka jānodod pilnais PĶR tests</a:t>
            </a:r>
          </a:p>
          <a:p>
            <a:pPr marL="76200" indent="0">
              <a:buNone/>
            </a:pPr>
            <a:endParaRPr lang="lv-LV" b="1" smtClean="0"/>
          </a:p>
          <a:p>
            <a:pPr marL="76200" indent="0">
              <a:buFont typeface="Arial" pitchFamily="34"/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9828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certain Diagnosis: The Murky Global Market for Coronavirus Antibody Tests  - OCCR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056" y="1735223"/>
            <a:ext cx="2918576" cy="198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smtClean="0"/>
              <a:t>Antigēna eksprestesti</a:t>
            </a:r>
            <a:endParaRPr lang="en-GB" sz="360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685C10F-715F-43EA-AC1E-456B1F9D1A03}"/>
              </a:ext>
            </a:extLst>
          </p:cNvPr>
          <p:cNvSpPr txBox="1">
            <a:spLocks/>
          </p:cNvSpPr>
          <p:nvPr/>
        </p:nvSpPr>
        <p:spPr>
          <a:xfrm>
            <a:off x="247135" y="1722999"/>
            <a:ext cx="11814497" cy="51350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 fontScale="92500" lnSpcReduction="20000"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457200"/>
            <a:r>
              <a:rPr lang="lv-LV" b="1" smtClean="0"/>
              <a:t>Ja nav veikts siekalu tests, vai nav bijis iespējams ATKĀRTOT</a:t>
            </a:r>
          </a:p>
          <a:p>
            <a:pPr marL="533400" indent="-457200"/>
            <a:r>
              <a:rPr lang="lv-LV" b="1" smtClean="0"/>
              <a:t>Ārkārtas risinājums!!!</a:t>
            </a:r>
          </a:p>
          <a:p>
            <a:pPr marL="533400" indent="-457200"/>
            <a:r>
              <a:rPr lang="lv-LV" b="1" smtClean="0"/>
              <a:t>Antigēna testa rezultāts ir derīgs 48 stundas</a:t>
            </a:r>
          </a:p>
          <a:p>
            <a:pPr marL="533400" indent="-457200"/>
            <a:r>
              <a:rPr lang="lv-LV" b="1" smtClean="0"/>
              <a:t>Ja ir piem. iesnas, rezultāts būs neuzticams</a:t>
            </a:r>
          </a:p>
          <a:p>
            <a:pPr marL="533400" indent="-457200"/>
            <a:r>
              <a:rPr lang="lv-LV" b="1" smtClean="0"/>
              <a:t>Veic ārstniecības persona, lietot medicīniskos individuālos aizsardzības līdzekļus (FFP2 med respirators vai medicīniskā sejas maska, cimdi, tērps)</a:t>
            </a:r>
          </a:p>
          <a:p>
            <a:pPr marL="533400" indent="-457200"/>
            <a:r>
              <a:rPr lang="lv-LV" b="1" smtClean="0"/>
              <a:t>Nazofaringeālā uztriepe, ko attīsta ar reaģentu (15-30 min) un tad pilina uz laterālās plūsmas testa sistēmas (testa kastīte)</a:t>
            </a:r>
          </a:p>
          <a:p>
            <a:pPr marL="533400" indent="-457200"/>
            <a:r>
              <a:rPr lang="lv-LV" b="1" smtClean="0"/>
              <a:t>Epidemioloģiski droša nodošana – distancēšanās,  dezinfekcija</a:t>
            </a:r>
          </a:p>
          <a:p>
            <a:pPr marL="533400" indent="-457200"/>
            <a:r>
              <a:rPr lang="lv-LV" b="1" smtClean="0"/>
              <a:t>Jārēķinās, ka aizņem laiku, stundas laikā reāli ir 5 testi, pat paralelizējot darbu</a:t>
            </a:r>
          </a:p>
          <a:p>
            <a:pPr marL="533400" indent="-457200"/>
            <a:r>
              <a:rPr lang="lv-LV" b="1" smtClean="0"/>
              <a:t>Lieto tikai personām virs 18 g.vec.</a:t>
            </a:r>
          </a:p>
          <a:p>
            <a:pPr marL="533400" indent="-457200"/>
            <a:r>
              <a:rPr lang="lv-LV" b="1" smtClean="0"/>
              <a:t>Ja pozitīvs – augsts risks, jāzvana 8303, ģim. ārstam, jāatstāj telpas</a:t>
            </a:r>
          </a:p>
          <a:p>
            <a:pPr marL="533400" indent="-457200"/>
            <a:r>
              <a:rPr lang="lv-LV" b="1" smtClean="0"/>
              <a:t>Skolām izsniegti 12.kl. / darbiniekiem ierobežotā skaitā</a:t>
            </a:r>
          </a:p>
          <a:p>
            <a:pPr marL="533400" indent="-457200"/>
            <a:endParaRPr lang="lv-LV" b="1" smtClean="0"/>
          </a:p>
          <a:p>
            <a:pPr marL="76200" indent="0">
              <a:buNone/>
            </a:pPr>
            <a:endParaRPr lang="lv-LV" b="1" smtClean="0"/>
          </a:p>
          <a:p>
            <a:pPr marL="76200" indent="0">
              <a:buFont typeface="Arial" pitchFamily="34"/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222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smtClean="0"/>
              <a:t>Īpaši gadījumi</a:t>
            </a:r>
            <a:endParaRPr lang="en-GB" sz="360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685C10F-715F-43EA-AC1E-456B1F9D1A03}"/>
              </a:ext>
            </a:extLst>
          </p:cNvPr>
          <p:cNvSpPr txBox="1">
            <a:spLocks/>
          </p:cNvSpPr>
          <p:nvPr/>
        </p:nvSpPr>
        <p:spPr>
          <a:xfrm>
            <a:off x="247135" y="1722999"/>
            <a:ext cx="11814497" cy="51350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 fontScale="92500" lnSpcReduction="10000"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457200"/>
            <a:r>
              <a:rPr lang="lv-LV" b="1" dirty="0"/>
              <a:t>Covid-19 testēšanas algoritmā ir noteikts nosacījums, ka personām, kuras ir saņēmušas pilnu vakcinācijas kursu pret Covid-19 infekciju ar vakcīnu “</a:t>
            </a:r>
            <a:r>
              <a:rPr lang="lv-LV" b="1" dirty="0" err="1"/>
              <a:t>Comirnaty</a:t>
            </a:r>
            <a:r>
              <a:rPr lang="lv-LV" b="1" dirty="0"/>
              <a:t>” (ražotājs </a:t>
            </a:r>
            <a:r>
              <a:rPr lang="lv-LV" b="1" dirty="0" err="1"/>
              <a:t>BioNTech</a:t>
            </a:r>
            <a:r>
              <a:rPr lang="lv-LV" b="1" dirty="0"/>
              <a:t> </a:t>
            </a:r>
            <a:r>
              <a:rPr lang="lv-LV" b="1" dirty="0" err="1"/>
              <a:t>Manufacturing</a:t>
            </a:r>
            <a:r>
              <a:rPr lang="lv-LV" b="1" dirty="0"/>
              <a:t> </a:t>
            </a:r>
            <a:r>
              <a:rPr lang="lv-LV" b="1" dirty="0" err="1"/>
              <a:t>GmbH</a:t>
            </a:r>
            <a:r>
              <a:rPr lang="lv-LV" b="1" dirty="0"/>
              <a:t> un Pfizer </a:t>
            </a:r>
            <a:r>
              <a:rPr lang="lv-LV" b="1" dirty="0" err="1"/>
              <a:t>Manufacturing</a:t>
            </a:r>
            <a:r>
              <a:rPr lang="lv-LV" b="1" dirty="0"/>
              <a:t> </a:t>
            </a:r>
            <a:r>
              <a:rPr lang="lv-LV" b="1" dirty="0" err="1"/>
              <a:t>Belgium</a:t>
            </a:r>
            <a:r>
              <a:rPr lang="lv-LV" b="1" dirty="0"/>
              <a:t> NV) vai vakcīnu “COVID-19 </a:t>
            </a:r>
            <a:r>
              <a:rPr lang="lv-LV" b="1" dirty="0" err="1"/>
              <a:t>Vaccine</a:t>
            </a:r>
            <a:r>
              <a:rPr lang="lv-LV" b="1" dirty="0"/>
              <a:t> Moderna” (ražotājs Rovi </a:t>
            </a:r>
            <a:r>
              <a:rPr lang="lv-LV" b="1" dirty="0" err="1"/>
              <a:t>Pharma</a:t>
            </a:r>
            <a:r>
              <a:rPr lang="lv-LV" b="1" dirty="0"/>
              <a:t> </a:t>
            </a:r>
            <a:r>
              <a:rPr lang="lv-LV" b="1" dirty="0" err="1"/>
              <a:t>Industrial</a:t>
            </a:r>
            <a:r>
              <a:rPr lang="lv-LV" b="1" dirty="0"/>
              <a:t> Services, S.A.), nav nepieciešams veikt rutīnas </a:t>
            </a:r>
            <a:r>
              <a:rPr lang="lv-LV" b="1" dirty="0" err="1"/>
              <a:t>skrīningu</a:t>
            </a:r>
            <a:r>
              <a:rPr lang="lv-LV" b="1" dirty="0"/>
              <a:t> uz Covid-19 infekciju, sākot ar trešo nedēļu pēc otrās vakcīnas devas </a:t>
            </a:r>
            <a:r>
              <a:rPr lang="lv-LV" b="1" dirty="0" smtClean="0"/>
              <a:t>saņemšanas</a:t>
            </a:r>
          </a:p>
          <a:p>
            <a:pPr marL="533400" indent="-457200"/>
            <a:r>
              <a:rPr lang="lv-LV" b="1" dirty="0" smtClean="0"/>
              <a:t>Astra </a:t>
            </a:r>
            <a:r>
              <a:rPr lang="lv-LV" b="1" dirty="0" err="1" smtClean="0"/>
              <a:t>Zeneca</a:t>
            </a:r>
            <a:r>
              <a:rPr lang="lv-LV" b="1" dirty="0" smtClean="0"/>
              <a:t> </a:t>
            </a:r>
            <a:r>
              <a:rPr lang="lv-LV" b="1" dirty="0"/>
              <a:t>(</a:t>
            </a:r>
            <a:r>
              <a:rPr lang="lv-LV" b="1" dirty="0" err="1"/>
              <a:t>Vaxzevria</a:t>
            </a:r>
            <a:r>
              <a:rPr lang="lv-LV" b="1" smtClean="0"/>
              <a:t>) potētie</a:t>
            </a:r>
            <a:r>
              <a:rPr lang="lv-LV" b="1" dirty="0" smtClean="0"/>
              <a:t>: arī sākot ar 3 nedēļu </a:t>
            </a:r>
            <a:r>
              <a:rPr lang="lv-LV" b="1" dirty="0"/>
              <a:t>pēc </a:t>
            </a:r>
            <a:r>
              <a:rPr lang="lv-LV" b="1" u="sng" dirty="0"/>
              <a:t>otrās vakcīnas devas </a:t>
            </a:r>
            <a:r>
              <a:rPr lang="lv-LV" b="1" dirty="0" smtClean="0"/>
              <a:t>saņemšanas nav nepieciešams veikt </a:t>
            </a:r>
            <a:r>
              <a:rPr lang="lv-LV" b="1" dirty="0"/>
              <a:t>rutīnas </a:t>
            </a:r>
            <a:r>
              <a:rPr lang="lv-LV" b="1" dirty="0" err="1"/>
              <a:t>skrīningu</a:t>
            </a:r>
            <a:r>
              <a:rPr lang="lv-LV" b="1" dirty="0"/>
              <a:t> uz </a:t>
            </a:r>
            <a:r>
              <a:rPr lang="lv-LV" b="1" dirty="0" smtClean="0"/>
              <a:t>Covid-19, taču ir jāņem vērā, ka atkārtota vakcinācija </a:t>
            </a:r>
            <a:r>
              <a:rPr lang="lv-LV" b="1" dirty="0"/>
              <a:t>ar </a:t>
            </a:r>
            <a:r>
              <a:rPr lang="lv-LV" b="1" dirty="0" err="1" smtClean="0"/>
              <a:t>Vaxzevria</a:t>
            </a:r>
            <a:r>
              <a:rPr lang="lv-LV" b="1" dirty="0" smtClean="0"/>
              <a:t> tikko sākusies</a:t>
            </a:r>
            <a:endParaRPr lang="lv-LV" b="1" dirty="0"/>
          </a:p>
          <a:p>
            <a:pPr marL="533400" indent="-457200"/>
            <a:r>
              <a:rPr lang="lv-LV" b="1" dirty="0" smtClean="0"/>
              <a:t>Personām</a:t>
            </a:r>
            <a:r>
              <a:rPr lang="lv-LV" b="1" dirty="0"/>
              <a:t>, kuras ir pārslimojušas Covid-19 infekciju, nav nepieciešams veikt rutīnas </a:t>
            </a:r>
            <a:r>
              <a:rPr lang="lv-LV" b="1" dirty="0" err="1"/>
              <a:t>skrīningu</a:t>
            </a:r>
            <a:r>
              <a:rPr lang="lv-LV" b="1" dirty="0"/>
              <a:t> un izmeklēšanu pēc epidemioloģiskajām indikācijām uz Covid-19 infekciju trīs mēnešus pēc saslimšanas datuma vai Covid-19 infekciju apstiprinošā parauga ņemšanas datuma, ja gadījums bija </a:t>
            </a:r>
            <a:r>
              <a:rPr lang="lv-LV" b="1" dirty="0" err="1" smtClean="0"/>
              <a:t>asimptomātisks</a:t>
            </a:r>
            <a:r>
              <a:rPr lang="lv-LV" b="1" dirty="0" smtClean="0"/>
              <a:t> </a:t>
            </a:r>
            <a:endParaRPr lang="lv-LV" b="1" dirty="0"/>
          </a:p>
          <a:p>
            <a:pPr marL="533400" indent="-457200"/>
            <a:r>
              <a:rPr lang="lv-LV" b="1" dirty="0"/>
              <a:t>Skat </a:t>
            </a:r>
            <a:r>
              <a:rPr lang="lv-LV" b="1" dirty="0" smtClean="0"/>
              <a:t>https</a:t>
            </a:r>
            <a:r>
              <a:rPr lang="lv-LV" b="1" dirty="0"/>
              <a:t>://</a:t>
            </a:r>
            <a:r>
              <a:rPr lang="lv-LV" b="1" dirty="0" smtClean="0"/>
              <a:t>www.spkc.gov.lv/lv/valsts-apmaksatas-covid-19-analizes</a:t>
            </a:r>
          </a:p>
          <a:p>
            <a:pPr marL="76200" indent="0">
              <a:buNone/>
            </a:pPr>
            <a:endParaRPr lang="lv-LV" b="1" dirty="0" smtClean="0"/>
          </a:p>
          <a:p>
            <a:pPr marL="76200" indent="0">
              <a:buFont typeface="Arial" pitchFamily="34"/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172002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705</Words>
  <Application>Microsoft Office PowerPoint</Application>
  <PresentationFormat>Widescreen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Verdana</vt:lpstr>
      <vt:lpstr>1_Office Theme</vt:lpstr>
      <vt:lpstr>PowerPoint Presentation</vt:lpstr>
      <vt:lpstr>Testēšanas kārtība</vt:lpstr>
      <vt:lpstr>Testēšanas rezultāti</vt:lpstr>
      <vt:lpstr>Antigēna eksprestesti</vt:lpstr>
      <vt:lpstr>Īpaši gadījumi</vt:lpstr>
    </vt:vector>
  </TitlesOfParts>
  <Company>Izgl'itibas un zinatnes ministrija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Darba kārtībā</dc:title>
  <dc:creator>Dace Kalsone</dc:creator>
  <cp:lastModifiedBy>Liene Bērziņa</cp:lastModifiedBy>
  <cp:revision>12</cp:revision>
  <dcterms:created xsi:type="dcterms:W3CDTF">2021-04-07T09:43:39Z</dcterms:created>
  <dcterms:modified xsi:type="dcterms:W3CDTF">2021-04-28T07:10:15Z</dcterms:modified>
</cp:coreProperties>
</file>