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Lst>
  <p:sldIdLst>
    <p:sldId id="256" r:id="rId7"/>
    <p:sldId id="257" r:id="rId8"/>
    <p:sldId id="258" r:id="rId9"/>
    <p:sldId id="259" r:id="rId10"/>
    <p:sldId id="260" r:id="rId11"/>
    <p:sldId id="261" r:id="rId12"/>
    <p:sldId id="262" r:id="rId13"/>
    <p:sldId id="263" r:id="rId14"/>
    <p:sldId id="264" r:id="rId15"/>
    <p:sldId id="265" r:id="rId16"/>
    <p:sldId id="268" r:id="rId17"/>
    <p:sldId id="269" r:id="rId18"/>
    <p:sldId id="270" r:id="rId19"/>
    <p:sldId id="271" r:id="rId20"/>
    <p:sldId id="272" r:id="rId21"/>
    <p:sldId id="276" r:id="rId22"/>
  </p:sldIdLst>
  <p:sldSz cx="9144000" cy="5143500" type="screen16x9"/>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6A895F-4B32-4C03-A347-401760CCC5C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lv-LV"/>
        </a:p>
      </dgm:t>
    </dgm:pt>
    <dgm:pt modelId="{6674BD39-98B2-4D53-BBA4-6CE9527B6BF4}">
      <dgm:prSet phldrT="[Text]"/>
      <dgm:spPr/>
      <dgm:t>
        <a:bodyPr/>
        <a:lstStyle/>
        <a:p>
          <a:r>
            <a:rPr lang="lv-LV" dirty="0"/>
            <a:t>Rekomendācijas vecākiem</a:t>
          </a:r>
        </a:p>
      </dgm:t>
    </dgm:pt>
    <dgm:pt modelId="{AAE059B0-3B3B-4CB8-9DDB-185DAABEA0DA}" type="parTrans" cxnId="{78D4BB79-F21A-4808-9B3D-85AAEDB4C7E1}">
      <dgm:prSet/>
      <dgm:spPr/>
      <dgm:t>
        <a:bodyPr/>
        <a:lstStyle/>
        <a:p>
          <a:endParaRPr lang="lv-LV"/>
        </a:p>
      </dgm:t>
    </dgm:pt>
    <dgm:pt modelId="{85076243-1A5B-4A24-B58F-8F4B1A44E512}" type="sibTrans" cxnId="{78D4BB79-F21A-4808-9B3D-85AAEDB4C7E1}">
      <dgm:prSet/>
      <dgm:spPr/>
      <dgm:t>
        <a:bodyPr/>
        <a:lstStyle/>
        <a:p>
          <a:endParaRPr lang="lv-LV"/>
        </a:p>
      </dgm:t>
    </dgm:pt>
    <dgm:pt modelId="{00C373B7-3BA3-4B8E-BD3A-6B6DB7A97FC4}">
      <dgm:prSet/>
      <dgm:spPr/>
      <dgm:t>
        <a:bodyPr/>
        <a:lstStyle/>
        <a:p>
          <a:r>
            <a:rPr lang="lv-LV" dirty="0"/>
            <a:t>Vadlīnijas pirmsskolas un sākumskolas izglītības iestādēm </a:t>
          </a:r>
        </a:p>
      </dgm:t>
    </dgm:pt>
    <dgm:pt modelId="{858C181D-BB57-4C8E-BB71-1631BF9718E5}" type="parTrans" cxnId="{812F673B-721E-4136-B767-E441F702D5DA}">
      <dgm:prSet/>
      <dgm:spPr/>
      <dgm:t>
        <a:bodyPr/>
        <a:lstStyle/>
        <a:p>
          <a:endParaRPr lang="lv-LV"/>
        </a:p>
      </dgm:t>
    </dgm:pt>
    <dgm:pt modelId="{CB72B41C-3400-47C0-911E-C253900B7B41}" type="sibTrans" cxnId="{812F673B-721E-4136-B767-E441F702D5DA}">
      <dgm:prSet/>
      <dgm:spPr/>
      <dgm:t>
        <a:bodyPr/>
        <a:lstStyle/>
        <a:p>
          <a:endParaRPr lang="lv-LV"/>
        </a:p>
      </dgm:t>
    </dgm:pt>
    <dgm:pt modelId="{9EDE144B-79A2-4843-9759-5C88D83D4555}">
      <dgm:prSet/>
      <dgm:spPr/>
      <dgm:t>
        <a:bodyPr/>
        <a:lstStyle/>
        <a:p>
          <a:r>
            <a:rPr lang="lv-LV" dirty="0"/>
            <a:t>Vadlīnijas pamatskolas un vidusskolas izglītības iestādēm </a:t>
          </a:r>
        </a:p>
      </dgm:t>
    </dgm:pt>
    <dgm:pt modelId="{11B13638-C276-481E-9B78-C1E858C2CA51}" type="parTrans" cxnId="{0219E39D-0818-49EC-B6E8-927DB593D2D9}">
      <dgm:prSet/>
      <dgm:spPr/>
      <dgm:t>
        <a:bodyPr/>
        <a:lstStyle/>
        <a:p>
          <a:endParaRPr lang="lv-LV"/>
        </a:p>
      </dgm:t>
    </dgm:pt>
    <dgm:pt modelId="{092A25B4-1ABB-4D58-B138-B73EA91CA4EA}" type="sibTrans" cxnId="{0219E39D-0818-49EC-B6E8-927DB593D2D9}">
      <dgm:prSet/>
      <dgm:spPr/>
      <dgm:t>
        <a:bodyPr/>
        <a:lstStyle/>
        <a:p>
          <a:endParaRPr lang="lv-LV"/>
        </a:p>
      </dgm:t>
    </dgm:pt>
    <dgm:pt modelId="{FBBFBCF8-8708-4E2B-ADAF-C4F4EB3A0EFC}" type="pres">
      <dgm:prSet presAssocID="{1E6A895F-4B32-4C03-A347-401760CCC5CE}" presName="CompostProcess" presStyleCnt="0">
        <dgm:presLayoutVars>
          <dgm:dir/>
          <dgm:resizeHandles val="exact"/>
        </dgm:presLayoutVars>
      </dgm:prSet>
      <dgm:spPr/>
    </dgm:pt>
    <dgm:pt modelId="{B2046595-3CA8-4D11-8AC7-9B78D2D29C3B}" type="pres">
      <dgm:prSet presAssocID="{1E6A895F-4B32-4C03-A347-401760CCC5CE}" presName="arrow" presStyleLbl="bgShp" presStyleIdx="0" presStyleCnt="1"/>
      <dgm:spPr/>
    </dgm:pt>
    <dgm:pt modelId="{AC780079-765A-43B6-B661-FE0A8614C8AA}" type="pres">
      <dgm:prSet presAssocID="{1E6A895F-4B32-4C03-A347-401760CCC5CE}" presName="linearProcess" presStyleCnt="0"/>
      <dgm:spPr/>
    </dgm:pt>
    <dgm:pt modelId="{8158829F-F35F-4FCA-BF92-F121BFC48A57}" type="pres">
      <dgm:prSet presAssocID="{00C373B7-3BA3-4B8E-BD3A-6B6DB7A97FC4}" presName="textNode" presStyleLbl="node1" presStyleIdx="0" presStyleCnt="3">
        <dgm:presLayoutVars>
          <dgm:bulletEnabled val="1"/>
        </dgm:presLayoutVars>
      </dgm:prSet>
      <dgm:spPr/>
    </dgm:pt>
    <dgm:pt modelId="{49BCE07C-94A6-47EB-BB3F-1AD7E231821F}" type="pres">
      <dgm:prSet presAssocID="{CB72B41C-3400-47C0-911E-C253900B7B41}" presName="sibTrans" presStyleCnt="0"/>
      <dgm:spPr/>
    </dgm:pt>
    <dgm:pt modelId="{294BF1B2-C69C-4AF6-9F9D-22C3DBD2449E}" type="pres">
      <dgm:prSet presAssocID="{9EDE144B-79A2-4843-9759-5C88D83D4555}" presName="textNode" presStyleLbl="node1" presStyleIdx="1" presStyleCnt="3">
        <dgm:presLayoutVars>
          <dgm:bulletEnabled val="1"/>
        </dgm:presLayoutVars>
      </dgm:prSet>
      <dgm:spPr/>
    </dgm:pt>
    <dgm:pt modelId="{1053DC72-7BB6-462C-B3A7-39064F94E197}" type="pres">
      <dgm:prSet presAssocID="{092A25B4-1ABB-4D58-B138-B73EA91CA4EA}" presName="sibTrans" presStyleCnt="0"/>
      <dgm:spPr/>
    </dgm:pt>
    <dgm:pt modelId="{94757108-0AC2-4C61-8158-75AB0C4E8E5C}" type="pres">
      <dgm:prSet presAssocID="{6674BD39-98B2-4D53-BBA4-6CE9527B6BF4}" presName="textNode" presStyleLbl="node1" presStyleIdx="2" presStyleCnt="3">
        <dgm:presLayoutVars>
          <dgm:bulletEnabled val="1"/>
        </dgm:presLayoutVars>
      </dgm:prSet>
      <dgm:spPr/>
    </dgm:pt>
  </dgm:ptLst>
  <dgm:cxnLst>
    <dgm:cxn modelId="{9A8A4C24-4D3B-4528-84F5-4C89C1E08EDB}" type="presOf" srcId="{1E6A895F-4B32-4C03-A347-401760CCC5CE}" destId="{FBBFBCF8-8708-4E2B-ADAF-C4F4EB3A0EFC}" srcOrd="0" destOrd="0" presId="urn:microsoft.com/office/officeart/2005/8/layout/hProcess9"/>
    <dgm:cxn modelId="{812F673B-721E-4136-B767-E441F702D5DA}" srcId="{1E6A895F-4B32-4C03-A347-401760CCC5CE}" destId="{00C373B7-3BA3-4B8E-BD3A-6B6DB7A97FC4}" srcOrd="0" destOrd="0" parTransId="{858C181D-BB57-4C8E-BB71-1631BF9718E5}" sibTransId="{CB72B41C-3400-47C0-911E-C253900B7B41}"/>
    <dgm:cxn modelId="{F3F2CD53-7E79-4D4D-A085-E68DE9AAE113}" type="presOf" srcId="{6674BD39-98B2-4D53-BBA4-6CE9527B6BF4}" destId="{94757108-0AC2-4C61-8158-75AB0C4E8E5C}" srcOrd="0" destOrd="0" presId="urn:microsoft.com/office/officeart/2005/8/layout/hProcess9"/>
    <dgm:cxn modelId="{78D4BB79-F21A-4808-9B3D-85AAEDB4C7E1}" srcId="{1E6A895F-4B32-4C03-A347-401760CCC5CE}" destId="{6674BD39-98B2-4D53-BBA4-6CE9527B6BF4}" srcOrd="2" destOrd="0" parTransId="{AAE059B0-3B3B-4CB8-9DDB-185DAABEA0DA}" sibTransId="{85076243-1A5B-4A24-B58F-8F4B1A44E512}"/>
    <dgm:cxn modelId="{0219E39D-0818-49EC-B6E8-927DB593D2D9}" srcId="{1E6A895F-4B32-4C03-A347-401760CCC5CE}" destId="{9EDE144B-79A2-4843-9759-5C88D83D4555}" srcOrd="1" destOrd="0" parTransId="{11B13638-C276-481E-9B78-C1E858C2CA51}" sibTransId="{092A25B4-1ABB-4D58-B138-B73EA91CA4EA}"/>
    <dgm:cxn modelId="{79951CA7-0669-46FB-8A53-49A9B9945723}" type="presOf" srcId="{9EDE144B-79A2-4843-9759-5C88D83D4555}" destId="{294BF1B2-C69C-4AF6-9F9D-22C3DBD2449E}" srcOrd="0" destOrd="0" presId="urn:microsoft.com/office/officeart/2005/8/layout/hProcess9"/>
    <dgm:cxn modelId="{1E1504E8-9372-4899-AAF3-BDA065A29DFF}" type="presOf" srcId="{00C373B7-3BA3-4B8E-BD3A-6B6DB7A97FC4}" destId="{8158829F-F35F-4FCA-BF92-F121BFC48A57}" srcOrd="0" destOrd="0" presId="urn:microsoft.com/office/officeart/2005/8/layout/hProcess9"/>
    <dgm:cxn modelId="{860BDCEC-5EA7-4CD3-AA40-74E6E48976E8}" type="presParOf" srcId="{FBBFBCF8-8708-4E2B-ADAF-C4F4EB3A0EFC}" destId="{B2046595-3CA8-4D11-8AC7-9B78D2D29C3B}" srcOrd="0" destOrd="0" presId="urn:microsoft.com/office/officeart/2005/8/layout/hProcess9"/>
    <dgm:cxn modelId="{1AFD4A41-96DF-417E-BFC7-DD006BC4467C}" type="presParOf" srcId="{FBBFBCF8-8708-4E2B-ADAF-C4F4EB3A0EFC}" destId="{AC780079-765A-43B6-B661-FE0A8614C8AA}" srcOrd="1" destOrd="0" presId="urn:microsoft.com/office/officeart/2005/8/layout/hProcess9"/>
    <dgm:cxn modelId="{35B4ADE8-1B34-44B0-9BC0-C279EFBAF988}" type="presParOf" srcId="{AC780079-765A-43B6-B661-FE0A8614C8AA}" destId="{8158829F-F35F-4FCA-BF92-F121BFC48A57}" srcOrd="0" destOrd="0" presId="urn:microsoft.com/office/officeart/2005/8/layout/hProcess9"/>
    <dgm:cxn modelId="{84F890D9-471A-47CB-ABED-FC4940CC8DF9}" type="presParOf" srcId="{AC780079-765A-43B6-B661-FE0A8614C8AA}" destId="{49BCE07C-94A6-47EB-BB3F-1AD7E231821F}" srcOrd="1" destOrd="0" presId="urn:microsoft.com/office/officeart/2005/8/layout/hProcess9"/>
    <dgm:cxn modelId="{53EF7BE2-49D2-4965-B75B-7B1BAC40AAA8}" type="presParOf" srcId="{AC780079-765A-43B6-B661-FE0A8614C8AA}" destId="{294BF1B2-C69C-4AF6-9F9D-22C3DBD2449E}" srcOrd="2" destOrd="0" presId="urn:microsoft.com/office/officeart/2005/8/layout/hProcess9"/>
    <dgm:cxn modelId="{22CA3287-73BF-41B1-A315-96FCB54E740B}" type="presParOf" srcId="{AC780079-765A-43B6-B661-FE0A8614C8AA}" destId="{1053DC72-7BB6-462C-B3A7-39064F94E197}" srcOrd="3" destOrd="0" presId="urn:microsoft.com/office/officeart/2005/8/layout/hProcess9"/>
    <dgm:cxn modelId="{C98C28F4-11F6-47E7-9C94-FF2E97512C45}" type="presParOf" srcId="{AC780079-765A-43B6-B661-FE0A8614C8AA}" destId="{94757108-0AC2-4C61-8158-75AB0C4E8E5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046595-3CA8-4D11-8AC7-9B78D2D29C3B}">
      <dsp:nvSpPr>
        <dsp:cNvPr id="0" name=""/>
        <dsp:cNvSpPr/>
      </dsp:nvSpPr>
      <dsp:spPr>
        <a:xfrm>
          <a:off x="441449" y="0"/>
          <a:ext cx="5003100" cy="30474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58829F-F35F-4FCA-BF92-F121BFC48A57}">
      <dsp:nvSpPr>
        <dsp:cNvPr id="0" name=""/>
        <dsp:cNvSpPr/>
      </dsp:nvSpPr>
      <dsp:spPr>
        <a:xfrm>
          <a:off x="6322" y="914220"/>
          <a:ext cx="1894556" cy="121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lv-LV" sz="1500" kern="1200" dirty="0"/>
            <a:t>Vadlīnijas pirmsskolas un sākumskolas izglītības iestādēm </a:t>
          </a:r>
        </a:p>
      </dsp:txBody>
      <dsp:txXfrm>
        <a:off x="65827" y="973725"/>
        <a:ext cx="1775546" cy="1099950"/>
      </dsp:txXfrm>
    </dsp:sp>
    <dsp:sp modelId="{294BF1B2-C69C-4AF6-9F9D-22C3DBD2449E}">
      <dsp:nvSpPr>
        <dsp:cNvPr id="0" name=""/>
        <dsp:cNvSpPr/>
      </dsp:nvSpPr>
      <dsp:spPr>
        <a:xfrm>
          <a:off x="1995721" y="914220"/>
          <a:ext cx="1894556" cy="121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lv-LV" sz="1500" kern="1200" dirty="0"/>
            <a:t>Vadlīnijas pamatskolas un vidusskolas izglītības iestādēm </a:t>
          </a:r>
        </a:p>
      </dsp:txBody>
      <dsp:txXfrm>
        <a:off x="2055226" y="973725"/>
        <a:ext cx="1775546" cy="1099950"/>
      </dsp:txXfrm>
    </dsp:sp>
    <dsp:sp modelId="{94757108-0AC2-4C61-8158-75AB0C4E8E5C}">
      <dsp:nvSpPr>
        <dsp:cNvPr id="0" name=""/>
        <dsp:cNvSpPr/>
      </dsp:nvSpPr>
      <dsp:spPr>
        <a:xfrm>
          <a:off x="3985120" y="914220"/>
          <a:ext cx="1894556" cy="121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lv-LV" sz="1500" kern="1200" dirty="0"/>
            <a:t>Rekomendācijas vecākiem</a:t>
          </a:r>
        </a:p>
      </dsp:txBody>
      <dsp:txXfrm>
        <a:off x="4044625" y="973725"/>
        <a:ext cx="1775546" cy="10999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35"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36"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38"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39"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0"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1"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43"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4"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5"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6"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7"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48"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61"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63"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65"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66"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8"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70"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71"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72"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4"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74"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76"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78"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79"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80"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82"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83"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85"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86"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87"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88"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90"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91"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92"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93"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94"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95"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09"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11"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13"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14"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6"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6"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18"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19"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20"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22"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23"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24"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26"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27"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28"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30"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31"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33"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34"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35"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36"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38"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39"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40"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41"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42"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43"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56"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58"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8"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9"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60"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61"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3"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65"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66"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67"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69"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70"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71"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75"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77"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78"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80"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1"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2"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3"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85"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6"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7"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8"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89"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90"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3"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94"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96"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198"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199"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1"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03"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04"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05"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07"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08"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09"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11"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12"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13"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15"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16"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7"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18"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19"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0"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1"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23"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4"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5"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6"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7"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28"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31"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32"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34"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36"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37"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8"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9" name="PlaceHolder 1"/>
          <p:cNvSpPr>
            <a:spLocks noGrp="1"/>
          </p:cNvSpPr>
          <p:nvPr>
            <p:ph type="subTitle"/>
          </p:nvPr>
        </p:nvSpPr>
        <p:spPr>
          <a:xfrm>
            <a:off x="457200" y="205200"/>
            <a:ext cx="8229240" cy="3981240"/>
          </a:xfrm>
          <a:prstGeom prst="rect">
            <a:avLst/>
          </a:prstGeom>
          <a:noFill/>
          <a:ln w="0">
            <a:noFill/>
          </a:ln>
        </p:spPr>
        <p:txBody>
          <a:bodyPr lIns="0" tIns="0" rIns="0" bIns="0" anchor="ctr">
            <a:noAutofit/>
          </a:bodyPr>
          <a:lstStyle/>
          <a:p>
            <a:pPr algn="ctr"/>
            <a:endParaRPr lang="lv-LV" sz="3200" b="0" strike="noStrike" spc="-1">
              <a:latin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41"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42"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43"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46"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47"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49"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0"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1"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3"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4"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2"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53" name="PlaceHolder 2"/>
          <p:cNvSpPr>
            <a:spLocks noGrp="1"/>
          </p:cNvSpPr>
          <p:nvPr>
            <p:ph/>
          </p:nvPr>
        </p:nvSpPr>
        <p:spPr>
          <a:xfrm>
            <a:off x="457200" y="120348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4" name="PlaceHolder 3"/>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55"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56"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7"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8" name="PlaceHolder 4"/>
          <p:cNvSpPr>
            <a:spLocks noGrp="1"/>
          </p:cNvSpPr>
          <p:nvPr>
            <p:ph/>
          </p:nvPr>
        </p:nvSpPr>
        <p:spPr>
          <a:xfrm>
            <a:off x="45720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59" name="PlaceHolder 5"/>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6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61" name="PlaceHolder 2"/>
          <p:cNvSpPr>
            <a:spLocks noGrp="1"/>
          </p:cNvSpPr>
          <p:nvPr>
            <p:ph/>
          </p:nvPr>
        </p:nvSpPr>
        <p:spPr>
          <a:xfrm>
            <a:off x="45720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62" name="PlaceHolder 3"/>
          <p:cNvSpPr>
            <a:spLocks noGrp="1"/>
          </p:cNvSpPr>
          <p:nvPr>
            <p:ph/>
          </p:nvPr>
        </p:nvSpPr>
        <p:spPr>
          <a:xfrm>
            <a:off x="323964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63" name="PlaceHolder 4"/>
          <p:cNvSpPr>
            <a:spLocks noGrp="1"/>
          </p:cNvSpPr>
          <p:nvPr>
            <p:ph/>
          </p:nvPr>
        </p:nvSpPr>
        <p:spPr>
          <a:xfrm>
            <a:off x="6022080" y="120348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64" name="PlaceHolder 5"/>
          <p:cNvSpPr>
            <a:spLocks noGrp="1"/>
          </p:cNvSpPr>
          <p:nvPr>
            <p:ph/>
          </p:nvPr>
        </p:nvSpPr>
        <p:spPr>
          <a:xfrm>
            <a:off x="45720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65" name="PlaceHolder 6"/>
          <p:cNvSpPr>
            <a:spLocks noGrp="1"/>
          </p:cNvSpPr>
          <p:nvPr>
            <p:ph/>
          </p:nvPr>
        </p:nvSpPr>
        <p:spPr>
          <a:xfrm>
            <a:off x="323964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66" name="PlaceHolder 7"/>
          <p:cNvSpPr>
            <a:spLocks noGrp="1"/>
          </p:cNvSpPr>
          <p:nvPr>
            <p:ph/>
          </p:nvPr>
        </p:nvSpPr>
        <p:spPr>
          <a:xfrm>
            <a:off x="6022080" y="2761920"/>
            <a:ext cx="26496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27"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8"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29" name="PlaceHolder 4"/>
          <p:cNvSpPr>
            <a:spLocks noGrp="1"/>
          </p:cNvSpPr>
          <p:nvPr>
            <p:ph/>
          </p:nvPr>
        </p:nvSpPr>
        <p:spPr>
          <a:xfrm>
            <a:off x="4674240" y="276192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endParaRPr lang="lv-LV" sz="4400" b="0" strike="noStrike" spc="-1">
              <a:latin typeface="Arial"/>
            </a:endParaRPr>
          </a:p>
        </p:txBody>
      </p:sp>
      <p:sp>
        <p:nvSpPr>
          <p:cNvPr id="31" name="PlaceHolder 2"/>
          <p:cNvSpPr>
            <a:spLocks noGrp="1"/>
          </p:cNvSpPr>
          <p:nvPr>
            <p:ph/>
          </p:nvPr>
        </p:nvSpPr>
        <p:spPr>
          <a:xfrm>
            <a:off x="45720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32" name="PlaceHolder 3"/>
          <p:cNvSpPr>
            <a:spLocks noGrp="1"/>
          </p:cNvSpPr>
          <p:nvPr>
            <p:ph/>
          </p:nvPr>
        </p:nvSpPr>
        <p:spPr>
          <a:xfrm>
            <a:off x="4674240" y="1203480"/>
            <a:ext cx="4015800" cy="1422720"/>
          </a:xfrm>
          <a:prstGeom prst="rect">
            <a:avLst/>
          </a:prstGeom>
          <a:noFill/>
          <a:ln w="0">
            <a:noFill/>
          </a:ln>
        </p:spPr>
        <p:txBody>
          <a:bodyPr lIns="0" tIns="0" rIns="0" bIns="0" anchor="t">
            <a:normAutofit/>
          </a:bodyPr>
          <a:lstStyle/>
          <a:p>
            <a:endParaRPr lang="lv-LV" sz="3200" b="0" strike="noStrike" spc="-1">
              <a:latin typeface="Arial"/>
            </a:endParaRPr>
          </a:p>
        </p:txBody>
      </p:sp>
      <p:sp>
        <p:nvSpPr>
          <p:cNvPr id="33" name="PlaceHolder 4"/>
          <p:cNvSpPr>
            <a:spLocks noGrp="1"/>
          </p:cNvSpPr>
          <p:nvPr>
            <p:ph/>
          </p:nvPr>
        </p:nvSpPr>
        <p:spPr>
          <a:xfrm>
            <a:off x="457200" y="2761920"/>
            <a:ext cx="8229240" cy="1422720"/>
          </a:xfrm>
          <a:prstGeom prst="rect">
            <a:avLst/>
          </a:prstGeom>
          <a:noFill/>
          <a:ln w="0">
            <a:noFill/>
          </a:ln>
        </p:spPr>
        <p:txBody>
          <a:bodyPr lIns="0" tIns="0" rIns="0" bIns="0" anchor="t">
            <a:normAutofit/>
          </a:bodyPr>
          <a:lstStyle/>
          <a:p>
            <a:endParaRPr lang="lv-LV"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3" name="Oval 15" hidden="1"/>
          <p:cNvSpPr/>
          <p:nvPr/>
        </p:nvSpPr>
        <p:spPr>
          <a:xfrm>
            <a:off x="8397360" y="429840"/>
            <a:ext cx="294480" cy="239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4" name="Slide Number Placeholder 8" hidden="1"/>
          <p:cNvSpPr/>
          <p:nvPr/>
        </p:nvSpPr>
        <p:spPr>
          <a:xfrm>
            <a:off x="8282880" y="424440"/>
            <a:ext cx="523080" cy="250200"/>
          </a:xfrm>
          <a:prstGeom prst="rect">
            <a:avLst/>
          </a:prstGeom>
          <a:noFill/>
          <a:ln w="0">
            <a:noFill/>
          </a:ln>
        </p:spPr>
        <p:style>
          <a:lnRef idx="0">
            <a:scrgbClr r="0" g="0" b="0"/>
          </a:lnRef>
          <a:fillRef idx="0">
            <a:scrgbClr r="0" g="0" b="0"/>
          </a:fillRef>
          <a:effectRef idx="0">
            <a:scrgbClr r="0" g="0" b="0"/>
          </a:effectRef>
          <a:fontRef idx="minor"/>
        </p:style>
        <p:txBody>
          <a:bodyPr lIns="63360" tIns="31680" rIns="63360" bIns="31680" anchor="ctr">
            <a:noAutofit/>
          </a:bodyPr>
          <a:lstStyle/>
          <a:p>
            <a:pPr algn="ctr">
              <a:lnSpc>
                <a:spcPct val="100000"/>
              </a:lnSpc>
            </a:pPr>
            <a:fld id="{D1B80BA6-966A-42F7-BFBC-A87C458CAF28}" type="slidenum">
              <a:rPr lang="en-US" sz="700" b="0" strike="noStrike" spc="-1">
                <a:solidFill>
                  <a:srgbClr val="F2F2F2"/>
                </a:solidFill>
                <a:latin typeface="Roboto"/>
                <a:ea typeface="DejaVu Sans"/>
              </a:rPr>
              <a:t>‹#›</a:t>
            </a:fld>
            <a:endParaRPr lang="lv-LV" sz="700" b="0" strike="noStrike" spc="-1">
              <a:latin typeface="Arial"/>
            </a:endParaRPr>
          </a:p>
        </p:txBody>
      </p:sp>
      <p:sp>
        <p:nvSpPr>
          <p:cNvPr id="2" name="Freeform 319" hidden="1"/>
          <p:cNvSpPr/>
          <p:nvPr/>
        </p:nvSpPr>
        <p:spPr>
          <a:xfrm>
            <a:off x="8163720" y="4801680"/>
            <a:ext cx="244800" cy="198720"/>
          </a:xfrm>
          <a:custGeom>
            <a:avLst/>
            <a:gdLst/>
            <a:ahLst/>
            <a:cxnLst/>
            <a:rect l="l" t="t" r="r" b="b"/>
            <a:pathLst>
              <a:path w="176" h="176">
                <a:moveTo>
                  <a:pt x="130" y="57"/>
                </a:moveTo>
                <a:cubicBezTo>
                  <a:pt x="127" y="59"/>
                  <a:pt x="123" y="60"/>
                  <a:pt x="119" y="61"/>
                </a:cubicBezTo>
                <a:cubicBezTo>
                  <a:pt x="116" y="58"/>
                  <a:pt x="112" y="56"/>
                  <a:pt x="107" y="56"/>
                </a:cubicBezTo>
                <a:cubicBezTo>
                  <a:pt x="98" y="56"/>
                  <a:pt x="91" y="63"/>
                  <a:pt x="91" y="72"/>
                </a:cubicBezTo>
                <a:cubicBezTo>
                  <a:pt x="91" y="73"/>
                  <a:pt x="91" y="75"/>
                  <a:pt x="91" y="76"/>
                </a:cubicBezTo>
                <a:cubicBezTo>
                  <a:pt x="78" y="75"/>
                  <a:pt x="66" y="69"/>
                  <a:pt x="58" y="59"/>
                </a:cubicBezTo>
                <a:cubicBezTo>
                  <a:pt x="56" y="61"/>
                  <a:pt x="55" y="64"/>
                  <a:pt x="55" y="67"/>
                </a:cubicBezTo>
                <a:cubicBezTo>
                  <a:pt x="55" y="73"/>
                  <a:pt x="58" y="78"/>
                  <a:pt x="63" y="81"/>
                </a:cubicBezTo>
                <a:cubicBezTo>
                  <a:pt x="60" y="80"/>
                  <a:pt x="57" y="80"/>
                  <a:pt x="55" y="79"/>
                </a:cubicBezTo>
                <a:cubicBezTo>
                  <a:pt x="55" y="79"/>
                  <a:pt x="55" y="79"/>
                  <a:pt x="55" y="79"/>
                </a:cubicBezTo>
                <a:cubicBezTo>
                  <a:pt x="55" y="87"/>
                  <a:pt x="61" y="93"/>
                  <a:pt x="68" y="95"/>
                </a:cubicBezTo>
                <a:cubicBezTo>
                  <a:pt x="67" y="95"/>
                  <a:pt x="66" y="95"/>
                  <a:pt x="64" y="95"/>
                </a:cubicBezTo>
                <a:cubicBezTo>
                  <a:pt x="63" y="95"/>
                  <a:pt x="62" y="95"/>
                  <a:pt x="61" y="95"/>
                </a:cubicBezTo>
                <a:cubicBezTo>
                  <a:pt x="63" y="101"/>
                  <a:pt x="69" y="106"/>
                  <a:pt x="76" y="106"/>
                </a:cubicBezTo>
                <a:cubicBezTo>
                  <a:pt x="71" y="110"/>
                  <a:pt x="64" y="113"/>
                  <a:pt x="56" y="113"/>
                </a:cubicBezTo>
                <a:cubicBezTo>
                  <a:pt x="55" y="113"/>
                  <a:pt x="53" y="113"/>
                  <a:pt x="52" y="113"/>
                </a:cubicBezTo>
                <a:cubicBezTo>
                  <a:pt x="59" y="117"/>
                  <a:pt x="68" y="120"/>
                  <a:pt x="77" y="120"/>
                </a:cubicBezTo>
                <a:cubicBezTo>
                  <a:pt x="107" y="120"/>
                  <a:pt x="124" y="95"/>
                  <a:pt x="124" y="74"/>
                </a:cubicBezTo>
                <a:cubicBezTo>
                  <a:pt x="124" y="73"/>
                  <a:pt x="124" y="73"/>
                  <a:pt x="124" y="72"/>
                </a:cubicBezTo>
                <a:cubicBezTo>
                  <a:pt x="127" y="70"/>
                  <a:pt x="130" y="67"/>
                  <a:pt x="132" y="64"/>
                </a:cubicBezTo>
                <a:cubicBezTo>
                  <a:pt x="129" y="65"/>
                  <a:pt x="126" y="66"/>
                  <a:pt x="123" y="66"/>
                </a:cubicBezTo>
                <a:cubicBezTo>
                  <a:pt x="126" y="64"/>
                  <a:pt x="129" y="61"/>
                  <a:pt x="130" y="57"/>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3" name="Freeform 324" hidden="1"/>
          <p:cNvSpPr/>
          <p:nvPr/>
        </p:nvSpPr>
        <p:spPr>
          <a:xfrm>
            <a:off x="844128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88" y="91"/>
                </a:moveTo>
                <a:cubicBezTo>
                  <a:pt x="86" y="90"/>
                  <a:pt x="84" y="87"/>
                  <a:pt x="84" y="87"/>
                </a:cubicBezTo>
                <a:cubicBezTo>
                  <a:pt x="84" y="86"/>
                  <a:pt x="84" y="85"/>
                  <a:pt x="87" y="83"/>
                </a:cubicBezTo>
                <a:cubicBezTo>
                  <a:pt x="91" y="80"/>
                  <a:pt x="93" y="76"/>
                  <a:pt x="93" y="72"/>
                </a:cubicBezTo>
                <a:cubicBezTo>
                  <a:pt x="93" y="68"/>
                  <a:pt x="92" y="65"/>
                  <a:pt x="90" y="62"/>
                </a:cubicBezTo>
                <a:cubicBezTo>
                  <a:pt x="92" y="62"/>
                  <a:pt x="92" y="62"/>
                  <a:pt x="92" y="62"/>
                </a:cubicBezTo>
                <a:cubicBezTo>
                  <a:pt x="100" y="56"/>
                  <a:pt x="100" y="56"/>
                  <a:pt x="100" y="56"/>
                </a:cubicBezTo>
                <a:cubicBezTo>
                  <a:pt x="77" y="56"/>
                  <a:pt x="77" y="56"/>
                  <a:pt x="77" y="56"/>
                </a:cubicBezTo>
                <a:cubicBezTo>
                  <a:pt x="68" y="56"/>
                  <a:pt x="60" y="63"/>
                  <a:pt x="60" y="71"/>
                </a:cubicBezTo>
                <a:cubicBezTo>
                  <a:pt x="60" y="80"/>
                  <a:pt x="66" y="86"/>
                  <a:pt x="74" y="87"/>
                </a:cubicBezTo>
                <a:cubicBezTo>
                  <a:pt x="74" y="87"/>
                  <a:pt x="74" y="88"/>
                  <a:pt x="74" y="89"/>
                </a:cubicBezTo>
                <a:cubicBezTo>
                  <a:pt x="74" y="90"/>
                  <a:pt x="75" y="91"/>
                  <a:pt x="75" y="92"/>
                </a:cubicBezTo>
                <a:cubicBezTo>
                  <a:pt x="65" y="92"/>
                  <a:pt x="56" y="99"/>
                  <a:pt x="56" y="107"/>
                </a:cubicBezTo>
                <a:cubicBezTo>
                  <a:pt x="56" y="115"/>
                  <a:pt x="64" y="120"/>
                  <a:pt x="76" y="120"/>
                </a:cubicBezTo>
                <a:cubicBezTo>
                  <a:pt x="88" y="120"/>
                  <a:pt x="95" y="112"/>
                  <a:pt x="95" y="105"/>
                </a:cubicBezTo>
                <a:cubicBezTo>
                  <a:pt x="95" y="99"/>
                  <a:pt x="93" y="95"/>
                  <a:pt x="88" y="91"/>
                </a:cubicBezTo>
                <a:moveTo>
                  <a:pt x="70" y="71"/>
                </a:moveTo>
                <a:cubicBezTo>
                  <a:pt x="69" y="68"/>
                  <a:pt x="70" y="65"/>
                  <a:pt x="71" y="64"/>
                </a:cubicBezTo>
                <a:cubicBezTo>
                  <a:pt x="72" y="63"/>
                  <a:pt x="73" y="62"/>
                  <a:pt x="75" y="62"/>
                </a:cubicBezTo>
                <a:cubicBezTo>
                  <a:pt x="75" y="60"/>
                  <a:pt x="75" y="60"/>
                  <a:pt x="75" y="60"/>
                </a:cubicBezTo>
                <a:cubicBezTo>
                  <a:pt x="75" y="62"/>
                  <a:pt x="75" y="62"/>
                  <a:pt x="75" y="62"/>
                </a:cubicBezTo>
                <a:cubicBezTo>
                  <a:pt x="79" y="62"/>
                  <a:pt x="82" y="67"/>
                  <a:pt x="83" y="72"/>
                </a:cubicBezTo>
                <a:cubicBezTo>
                  <a:pt x="83" y="75"/>
                  <a:pt x="83" y="78"/>
                  <a:pt x="81" y="80"/>
                </a:cubicBezTo>
                <a:cubicBezTo>
                  <a:pt x="80" y="81"/>
                  <a:pt x="79" y="81"/>
                  <a:pt x="78" y="81"/>
                </a:cubicBezTo>
                <a:cubicBezTo>
                  <a:pt x="78" y="81"/>
                  <a:pt x="78" y="81"/>
                  <a:pt x="78" y="81"/>
                </a:cubicBezTo>
                <a:cubicBezTo>
                  <a:pt x="74" y="81"/>
                  <a:pt x="70" y="77"/>
                  <a:pt x="70" y="71"/>
                </a:cubicBezTo>
                <a:moveTo>
                  <a:pt x="76" y="114"/>
                </a:moveTo>
                <a:cubicBezTo>
                  <a:pt x="70" y="114"/>
                  <a:pt x="66" y="110"/>
                  <a:pt x="66" y="105"/>
                </a:cubicBezTo>
                <a:cubicBezTo>
                  <a:pt x="66" y="101"/>
                  <a:pt x="71" y="97"/>
                  <a:pt x="77" y="97"/>
                </a:cubicBezTo>
                <a:cubicBezTo>
                  <a:pt x="77" y="96"/>
                  <a:pt x="77" y="96"/>
                  <a:pt x="77" y="96"/>
                </a:cubicBezTo>
                <a:cubicBezTo>
                  <a:pt x="77" y="96"/>
                  <a:pt x="77" y="96"/>
                  <a:pt x="77" y="96"/>
                </a:cubicBezTo>
                <a:cubicBezTo>
                  <a:pt x="77" y="97"/>
                  <a:pt x="77" y="97"/>
                  <a:pt x="77" y="97"/>
                </a:cubicBezTo>
                <a:cubicBezTo>
                  <a:pt x="78" y="97"/>
                  <a:pt x="80" y="97"/>
                  <a:pt x="81" y="98"/>
                </a:cubicBezTo>
                <a:cubicBezTo>
                  <a:pt x="82" y="99"/>
                  <a:pt x="82" y="99"/>
                  <a:pt x="82" y="99"/>
                </a:cubicBezTo>
                <a:cubicBezTo>
                  <a:pt x="85" y="101"/>
                  <a:pt x="87" y="102"/>
                  <a:pt x="87" y="104"/>
                </a:cubicBezTo>
                <a:cubicBezTo>
                  <a:pt x="87" y="105"/>
                  <a:pt x="87" y="105"/>
                  <a:pt x="87" y="106"/>
                </a:cubicBezTo>
                <a:cubicBezTo>
                  <a:pt x="87" y="111"/>
                  <a:pt x="83" y="114"/>
                  <a:pt x="76" y="114"/>
                </a:cubicBezTo>
                <a:moveTo>
                  <a:pt x="120" y="60"/>
                </a:moveTo>
                <a:cubicBezTo>
                  <a:pt x="112" y="60"/>
                  <a:pt x="112" y="60"/>
                  <a:pt x="112" y="60"/>
                </a:cubicBezTo>
                <a:cubicBezTo>
                  <a:pt x="112" y="72"/>
                  <a:pt x="112" y="72"/>
                  <a:pt x="112" y="72"/>
                </a:cubicBezTo>
                <a:cubicBezTo>
                  <a:pt x="100" y="72"/>
                  <a:pt x="100" y="72"/>
                  <a:pt x="100" y="72"/>
                </a:cubicBezTo>
                <a:cubicBezTo>
                  <a:pt x="100" y="80"/>
                  <a:pt x="100" y="80"/>
                  <a:pt x="100" y="80"/>
                </a:cubicBezTo>
                <a:cubicBezTo>
                  <a:pt x="112" y="80"/>
                  <a:pt x="112" y="80"/>
                  <a:pt x="112" y="80"/>
                </a:cubicBezTo>
                <a:cubicBezTo>
                  <a:pt x="112" y="92"/>
                  <a:pt x="112" y="92"/>
                  <a:pt x="112" y="92"/>
                </a:cubicBezTo>
                <a:cubicBezTo>
                  <a:pt x="120" y="92"/>
                  <a:pt x="120" y="92"/>
                  <a:pt x="120" y="92"/>
                </a:cubicBezTo>
                <a:cubicBezTo>
                  <a:pt x="120" y="80"/>
                  <a:pt x="120" y="80"/>
                  <a:pt x="120" y="80"/>
                </a:cubicBezTo>
                <a:cubicBezTo>
                  <a:pt x="132" y="80"/>
                  <a:pt x="132" y="80"/>
                  <a:pt x="132" y="80"/>
                </a:cubicBezTo>
                <a:cubicBezTo>
                  <a:pt x="132" y="72"/>
                  <a:pt x="132" y="72"/>
                  <a:pt x="132" y="72"/>
                </a:cubicBezTo>
                <a:cubicBezTo>
                  <a:pt x="120" y="72"/>
                  <a:pt x="120" y="72"/>
                  <a:pt x="120" y="72"/>
                </a:cubicBezTo>
                <a:lnTo>
                  <a:pt x="120" y="60"/>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4" name="Freeform 320" hidden="1"/>
          <p:cNvSpPr/>
          <p:nvPr/>
        </p:nvSpPr>
        <p:spPr>
          <a:xfrm>
            <a:off x="788652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96" y="69"/>
                </a:moveTo>
                <a:cubicBezTo>
                  <a:pt x="96" y="66"/>
                  <a:pt x="96" y="64"/>
                  <a:pt x="101" y="64"/>
                </a:cubicBezTo>
                <a:cubicBezTo>
                  <a:pt x="108" y="64"/>
                  <a:pt x="108" y="64"/>
                  <a:pt x="108" y="64"/>
                </a:cubicBezTo>
                <a:cubicBezTo>
                  <a:pt x="108" y="52"/>
                  <a:pt x="108" y="52"/>
                  <a:pt x="108" y="52"/>
                </a:cubicBezTo>
                <a:cubicBezTo>
                  <a:pt x="97" y="52"/>
                  <a:pt x="97" y="52"/>
                  <a:pt x="97" y="52"/>
                </a:cubicBezTo>
                <a:cubicBezTo>
                  <a:pt x="84" y="52"/>
                  <a:pt x="80" y="58"/>
                  <a:pt x="80" y="68"/>
                </a:cubicBezTo>
                <a:cubicBezTo>
                  <a:pt x="80" y="76"/>
                  <a:pt x="80" y="76"/>
                  <a:pt x="80" y="76"/>
                </a:cubicBezTo>
                <a:cubicBezTo>
                  <a:pt x="72" y="76"/>
                  <a:pt x="72" y="76"/>
                  <a:pt x="72" y="76"/>
                </a:cubicBezTo>
                <a:cubicBezTo>
                  <a:pt x="72" y="88"/>
                  <a:pt x="72" y="88"/>
                  <a:pt x="72" y="88"/>
                </a:cubicBezTo>
                <a:cubicBezTo>
                  <a:pt x="80" y="88"/>
                  <a:pt x="80" y="88"/>
                  <a:pt x="80" y="88"/>
                </a:cubicBezTo>
                <a:cubicBezTo>
                  <a:pt x="80" y="124"/>
                  <a:pt x="80" y="124"/>
                  <a:pt x="80" y="124"/>
                </a:cubicBezTo>
                <a:cubicBezTo>
                  <a:pt x="96" y="124"/>
                  <a:pt x="96" y="124"/>
                  <a:pt x="96" y="124"/>
                </a:cubicBezTo>
                <a:cubicBezTo>
                  <a:pt x="96" y="88"/>
                  <a:pt x="96" y="88"/>
                  <a:pt x="96" y="88"/>
                </a:cubicBezTo>
                <a:cubicBezTo>
                  <a:pt x="107" y="88"/>
                  <a:pt x="107" y="88"/>
                  <a:pt x="107" y="88"/>
                </a:cubicBezTo>
                <a:cubicBezTo>
                  <a:pt x="108" y="76"/>
                  <a:pt x="108" y="76"/>
                  <a:pt x="108" y="76"/>
                </a:cubicBezTo>
                <a:cubicBezTo>
                  <a:pt x="96" y="76"/>
                  <a:pt x="96" y="76"/>
                  <a:pt x="96" y="76"/>
                </a:cubicBezTo>
                <a:lnTo>
                  <a:pt x="96" y="69"/>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5" name="Rectangle 20" hidden="1"/>
          <p:cNvSpPr/>
          <p:nvPr/>
        </p:nvSpPr>
        <p:spPr>
          <a:xfrm>
            <a:off x="78865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6" name="Rectangle 21" hidden="1"/>
          <p:cNvSpPr/>
          <p:nvPr/>
        </p:nvSpPr>
        <p:spPr>
          <a:xfrm>
            <a:off x="81637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7" name="Rectangle 22" hidden="1"/>
          <p:cNvSpPr/>
          <p:nvPr/>
        </p:nvSpPr>
        <p:spPr>
          <a:xfrm>
            <a:off x="843120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8" name="TextBox 23" hidden="1"/>
          <p:cNvSpPr/>
          <p:nvPr/>
        </p:nvSpPr>
        <p:spPr>
          <a:xfrm>
            <a:off x="6871320" y="4817160"/>
            <a:ext cx="1031400" cy="199440"/>
          </a:xfrm>
          <a:prstGeom prst="rect">
            <a:avLst/>
          </a:prstGeom>
          <a:noFill/>
          <a:ln w="0">
            <a:noFill/>
          </a:ln>
        </p:spPr>
        <p:style>
          <a:lnRef idx="0">
            <a:scrgbClr r="0" g="0" b="0"/>
          </a:lnRef>
          <a:fillRef idx="0">
            <a:scrgbClr r="0" g="0" b="0"/>
          </a:fillRef>
          <a:effectRef idx="0">
            <a:scrgbClr r="0" g="0" b="0"/>
          </a:effectRef>
          <a:fontRef idx="minor"/>
        </p:style>
        <p:txBody>
          <a:bodyPr wrap="none" lIns="77760" tIns="38880" rIns="77760" bIns="38880" anchor="t">
            <a:spAutoFit/>
          </a:bodyPr>
          <a:lstStyle/>
          <a:p>
            <a:pPr algn="r">
              <a:lnSpc>
                <a:spcPct val="100000"/>
              </a:lnSpc>
            </a:pPr>
            <a:r>
              <a:rPr lang="en-US" sz="800" b="1" strike="noStrike" spc="-1">
                <a:solidFill>
                  <a:srgbClr val="623A90"/>
                </a:solidFill>
                <a:latin typeface="Roboto"/>
                <a:ea typeface="DejaVu Sans"/>
              </a:rPr>
              <a:t>Company</a:t>
            </a:r>
            <a:r>
              <a:rPr lang="en-US" sz="800" b="1" strike="noStrike" spc="-1">
                <a:solidFill>
                  <a:srgbClr val="141414"/>
                </a:solidFill>
                <a:latin typeface="Roboto"/>
                <a:ea typeface="DejaVu Sans"/>
              </a:rPr>
              <a:t> Name</a:t>
            </a:r>
            <a:endParaRPr lang="lv-LV" sz="800" b="0" strike="noStrike" spc="-1">
              <a:latin typeface="Arial"/>
            </a:endParaRPr>
          </a:p>
        </p:txBody>
      </p:sp>
      <p:sp>
        <p:nvSpPr>
          <p:cNvPr id="9" name="Rectangle 1"/>
          <p:cNvSpPr/>
          <p:nvPr/>
        </p:nvSpPr>
        <p:spPr>
          <a:xfrm>
            <a:off x="1949760" y="753120"/>
            <a:ext cx="5243760" cy="469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p:style>
      </p:sp>
      <p:sp>
        <p:nvSpPr>
          <p:cNvPr id="10" name="Rectangle 2"/>
          <p:cNvSpPr/>
          <p:nvPr/>
        </p:nvSpPr>
        <p:spPr>
          <a:xfrm>
            <a:off x="0" y="0"/>
            <a:ext cx="9143280" cy="5142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1"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12"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49" name="Oval 15" hidden="1"/>
          <p:cNvSpPr/>
          <p:nvPr/>
        </p:nvSpPr>
        <p:spPr>
          <a:xfrm>
            <a:off x="8397360" y="429840"/>
            <a:ext cx="294480" cy="239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50" name="Slide Number Placeholder 8" hidden="1"/>
          <p:cNvSpPr/>
          <p:nvPr/>
        </p:nvSpPr>
        <p:spPr>
          <a:xfrm>
            <a:off x="8282880" y="424440"/>
            <a:ext cx="523080" cy="250200"/>
          </a:xfrm>
          <a:prstGeom prst="rect">
            <a:avLst/>
          </a:prstGeom>
          <a:noFill/>
          <a:ln w="0">
            <a:noFill/>
          </a:ln>
        </p:spPr>
        <p:style>
          <a:lnRef idx="0">
            <a:scrgbClr r="0" g="0" b="0"/>
          </a:lnRef>
          <a:fillRef idx="0">
            <a:scrgbClr r="0" g="0" b="0"/>
          </a:fillRef>
          <a:effectRef idx="0">
            <a:scrgbClr r="0" g="0" b="0"/>
          </a:effectRef>
          <a:fontRef idx="minor"/>
        </p:style>
        <p:txBody>
          <a:bodyPr lIns="63360" tIns="31680" rIns="63360" bIns="31680" anchor="ctr">
            <a:noAutofit/>
          </a:bodyPr>
          <a:lstStyle/>
          <a:p>
            <a:pPr algn="ctr">
              <a:lnSpc>
                <a:spcPct val="100000"/>
              </a:lnSpc>
            </a:pPr>
            <a:fld id="{75744F50-C63D-4130-B4B2-1E50F9F404F5}" type="slidenum">
              <a:rPr lang="en-US" sz="700" b="0" strike="noStrike" spc="-1">
                <a:solidFill>
                  <a:srgbClr val="F2F2F2"/>
                </a:solidFill>
                <a:latin typeface="Roboto"/>
                <a:ea typeface="DejaVu Sans"/>
              </a:rPr>
              <a:t>‹#›</a:t>
            </a:fld>
            <a:endParaRPr lang="lv-LV" sz="700" b="0" strike="noStrike" spc="-1">
              <a:latin typeface="Arial"/>
            </a:endParaRPr>
          </a:p>
        </p:txBody>
      </p:sp>
      <p:sp>
        <p:nvSpPr>
          <p:cNvPr id="51" name="Freeform 319" hidden="1"/>
          <p:cNvSpPr/>
          <p:nvPr/>
        </p:nvSpPr>
        <p:spPr>
          <a:xfrm>
            <a:off x="8163720" y="4801680"/>
            <a:ext cx="244800" cy="198720"/>
          </a:xfrm>
          <a:custGeom>
            <a:avLst/>
            <a:gdLst/>
            <a:ahLst/>
            <a:cxnLst/>
            <a:rect l="l" t="t" r="r" b="b"/>
            <a:pathLst>
              <a:path w="176" h="176">
                <a:moveTo>
                  <a:pt x="130" y="57"/>
                </a:moveTo>
                <a:cubicBezTo>
                  <a:pt x="127" y="59"/>
                  <a:pt x="123" y="60"/>
                  <a:pt x="119" y="61"/>
                </a:cubicBezTo>
                <a:cubicBezTo>
                  <a:pt x="116" y="58"/>
                  <a:pt x="112" y="56"/>
                  <a:pt x="107" y="56"/>
                </a:cubicBezTo>
                <a:cubicBezTo>
                  <a:pt x="98" y="56"/>
                  <a:pt x="91" y="63"/>
                  <a:pt x="91" y="72"/>
                </a:cubicBezTo>
                <a:cubicBezTo>
                  <a:pt x="91" y="73"/>
                  <a:pt x="91" y="75"/>
                  <a:pt x="91" y="76"/>
                </a:cubicBezTo>
                <a:cubicBezTo>
                  <a:pt x="78" y="75"/>
                  <a:pt x="66" y="69"/>
                  <a:pt x="58" y="59"/>
                </a:cubicBezTo>
                <a:cubicBezTo>
                  <a:pt x="56" y="61"/>
                  <a:pt x="55" y="64"/>
                  <a:pt x="55" y="67"/>
                </a:cubicBezTo>
                <a:cubicBezTo>
                  <a:pt x="55" y="73"/>
                  <a:pt x="58" y="78"/>
                  <a:pt x="63" y="81"/>
                </a:cubicBezTo>
                <a:cubicBezTo>
                  <a:pt x="60" y="80"/>
                  <a:pt x="57" y="80"/>
                  <a:pt x="55" y="79"/>
                </a:cubicBezTo>
                <a:cubicBezTo>
                  <a:pt x="55" y="79"/>
                  <a:pt x="55" y="79"/>
                  <a:pt x="55" y="79"/>
                </a:cubicBezTo>
                <a:cubicBezTo>
                  <a:pt x="55" y="87"/>
                  <a:pt x="61" y="93"/>
                  <a:pt x="68" y="95"/>
                </a:cubicBezTo>
                <a:cubicBezTo>
                  <a:pt x="67" y="95"/>
                  <a:pt x="66" y="95"/>
                  <a:pt x="64" y="95"/>
                </a:cubicBezTo>
                <a:cubicBezTo>
                  <a:pt x="63" y="95"/>
                  <a:pt x="62" y="95"/>
                  <a:pt x="61" y="95"/>
                </a:cubicBezTo>
                <a:cubicBezTo>
                  <a:pt x="63" y="101"/>
                  <a:pt x="69" y="106"/>
                  <a:pt x="76" y="106"/>
                </a:cubicBezTo>
                <a:cubicBezTo>
                  <a:pt x="71" y="110"/>
                  <a:pt x="64" y="113"/>
                  <a:pt x="56" y="113"/>
                </a:cubicBezTo>
                <a:cubicBezTo>
                  <a:pt x="55" y="113"/>
                  <a:pt x="53" y="113"/>
                  <a:pt x="52" y="113"/>
                </a:cubicBezTo>
                <a:cubicBezTo>
                  <a:pt x="59" y="117"/>
                  <a:pt x="68" y="120"/>
                  <a:pt x="77" y="120"/>
                </a:cubicBezTo>
                <a:cubicBezTo>
                  <a:pt x="107" y="120"/>
                  <a:pt x="124" y="95"/>
                  <a:pt x="124" y="74"/>
                </a:cubicBezTo>
                <a:cubicBezTo>
                  <a:pt x="124" y="73"/>
                  <a:pt x="124" y="73"/>
                  <a:pt x="124" y="72"/>
                </a:cubicBezTo>
                <a:cubicBezTo>
                  <a:pt x="127" y="70"/>
                  <a:pt x="130" y="67"/>
                  <a:pt x="132" y="64"/>
                </a:cubicBezTo>
                <a:cubicBezTo>
                  <a:pt x="129" y="65"/>
                  <a:pt x="126" y="66"/>
                  <a:pt x="123" y="66"/>
                </a:cubicBezTo>
                <a:cubicBezTo>
                  <a:pt x="126" y="64"/>
                  <a:pt x="129" y="61"/>
                  <a:pt x="130" y="57"/>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52" name="Freeform 324" hidden="1"/>
          <p:cNvSpPr/>
          <p:nvPr/>
        </p:nvSpPr>
        <p:spPr>
          <a:xfrm>
            <a:off x="844128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88" y="91"/>
                </a:moveTo>
                <a:cubicBezTo>
                  <a:pt x="86" y="90"/>
                  <a:pt x="84" y="87"/>
                  <a:pt x="84" y="87"/>
                </a:cubicBezTo>
                <a:cubicBezTo>
                  <a:pt x="84" y="86"/>
                  <a:pt x="84" y="85"/>
                  <a:pt x="87" y="83"/>
                </a:cubicBezTo>
                <a:cubicBezTo>
                  <a:pt x="91" y="80"/>
                  <a:pt x="93" y="76"/>
                  <a:pt x="93" y="72"/>
                </a:cubicBezTo>
                <a:cubicBezTo>
                  <a:pt x="93" y="68"/>
                  <a:pt x="92" y="65"/>
                  <a:pt x="90" y="62"/>
                </a:cubicBezTo>
                <a:cubicBezTo>
                  <a:pt x="92" y="62"/>
                  <a:pt x="92" y="62"/>
                  <a:pt x="92" y="62"/>
                </a:cubicBezTo>
                <a:cubicBezTo>
                  <a:pt x="100" y="56"/>
                  <a:pt x="100" y="56"/>
                  <a:pt x="100" y="56"/>
                </a:cubicBezTo>
                <a:cubicBezTo>
                  <a:pt x="77" y="56"/>
                  <a:pt x="77" y="56"/>
                  <a:pt x="77" y="56"/>
                </a:cubicBezTo>
                <a:cubicBezTo>
                  <a:pt x="68" y="56"/>
                  <a:pt x="60" y="63"/>
                  <a:pt x="60" y="71"/>
                </a:cubicBezTo>
                <a:cubicBezTo>
                  <a:pt x="60" y="80"/>
                  <a:pt x="66" y="86"/>
                  <a:pt x="74" y="87"/>
                </a:cubicBezTo>
                <a:cubicBezTo>
                  <a:pt x="74" y="87"/>
                  <a:pt x="74" y="88"/>
                  <a:pt x="74" y="89"/>
                </a:cubicBezTo>
                <a:cubicBezTo>
                  <a:pt x="74" y="90"/>
                  <a:pt x="75" y="91"/>
                  <a:pt x="75" y="92"/>
                </a:cubicBezTo>
                <a:cubicBezTo>
                  <a:pt x="65" y="92"/>
                  <a:pt x="56" y="99"/>
                  <a:pt x="56" y="107"/>
                </a:cubicBezTo>
                <a:cubicBezTo>
                  <a:pt x="56" y="115"/>
                  <a:pt x="64" y="120"/>
                  <a:pt x="76" y="120"/>
                </a:cubicBezTo>
                <a:cubicBezTo>
                  <a:pt x="88" y="120"/>
                  <a:pt x="95" y="112"/>
                  <a:pt x="95" y="105"/>
                </a:cubicBezTo>
                <a:cubicBezTo>
                  <a:pt x="95" y="99"/>
                  <a:pt x="93" y="95"/>
                  <a:pt x="88" y="91"/>
                </a:cubicBezTo>
                <a:moveTo>
                  <a:pt x="70" y="71"/>
                </a:moveTo>
                <a:cubicBezTo>
                  <a:pt x="69" y="68"/>
                  <a:pt x="70" y="65"/>
                  <a:pt x="71" y="64"/>
                </a:cubicBezTo>
                <a:cubicBezTo>
                  <a:pt x="72" y="63"/>
                  <a:pt x="73" y="62"/>
                  <a:pt x="75" y="62"/>
                </a:cubicBezTo>
                <a:cubicBezTo>
                  <a:pt x="75" y="60"/>
                  <a:pt x="75" y="60"/>
                  <a:pt x="75" y="60"/>
                </a:cubicBezTo>
                <a:cubicBezTo>
                  <a:pt x="75" y="62"/>
                  <a:pt x="75" y="62"/>
                  <a:pt x="75" y="62"/>
                </a:cubicBezTo>
                <a:cubicBezTo>
                  <a:pt x="79" y="62"/>
                  <a:pt x="82" y="67"/>
                  <a:pt x="83" y="72"/>
                </a:cubicBezTo>
                <a:cubicBezTo>
                  <a:pt x="83" y="75"/>
                  <a:pt x="83" y="78"/>
                  <a:pt x="81" y="80"/>
                </a:cubicBezTo>
                <a:cubicBezTo>
                  <a:pt x="80" y="81"/>
                  <a:pt x="79" y="81"/>
                  <a:pt x="78" y="81"/>
                </a:cubicBezTo>
                <a:cubicBezTo>
                  <a:pt x="78" y="81"/>
                  <a:pt x="78" y="81"/>
                  <a:pt x="78" y="81"/>
                </a:cubicBezTo>
                <a:cubicBezTo>
                  <a:pt x="74" y="81"/>
                  <a:pt x="70" y="77"/>
                  <a:pt x="70" y="71"/>
                </a:cubicBezTo>
                <a:moveTo>
                  <a:pt x="76" y="114"/>
                </a:moveTo>
                <a:cubicBezTo>
                  <a:pt x="70" y="114"/>
                  <a:pt x="66" y="110"/>
                  <a:pt x="66" y="105"/>
                </a:cubicBezTo>
                <a:cubicBezTo>
                  <a:pt x="66" y="101"/>
                  <a:pt x="71" y="97"/>
                  <a:pt x="77" y="97"/>
                </a:cubicBezTo>
                <a:cubicBezTo>
                  <a:pt x="77" y="96"/>
                  <a:pt x="77" y="96"/>
                  <a:pt x="77" y="96"/>
                </a:cubicBezTo>
                <a:cubicBezTo>
                  <a:pt x="77" y="96"/>
                  <a:pt x="77" y="96"/>
                  <a:pt x="77" y="96"/>
                </a:cubicBezTo>
                <a:cubicBezTo>
                  <a:pt x="77" y="97"/>
                  <a:pt x="77" y="97"/>
                  <a:pt x="77" y="97"/>
                </a:cubicBezTo>
                <a:cubicBezTo>
                  <a:pt x="78" y="97"/>
                  <a:pt x="80" y="97"/>
                  <a:pt x="81" y="98"/>
                </a:cubicBezTo>
                <a:cubicBezTo>
                  <a:pt x="82" y="99"/>
                  <a:pt x="82" y="99"/>
                  <a:pt x="82" y="99"/>
                </a:cubicBezTo>
                <a:cubicBezTo>
                  <a:pt x="85" y="101"/>
                  <a:pt x="87" y="102"/>
                  <a:pt x="87" y="104"/>
                </a:cubicBezTo>
                <a:cubicBezTo>
                  <a:pt x="87" y="105"/>
                  <a:pt x="87" y="105"/>
                  <a:pt x="87" y="106"/>
                </a:cubicBezTo>
                <a:cubicBezTo>
                  <a:pt x="87" y="111"/>
                  <a:pt x="83" y="114"/>
                  <a:pt x="76" y="114"/>
                </a:cubicBezTo>
                <a:moveTo>
                  <a:pt x="120" y="60"/>
                </a:moveTo>
                <a:cubicBezTo>
                  <a:pt x="112" y="60"/>
                  <a:pt x="112" y="60"/>
                  <a:pt x="112" y="60"/>
                </a:cubicBezTo>
                <a:cubicBezTo>
                  <a:pt x="112" y="72"/>
                  <a:pt x="112" y="72"/>
                  <a:pt x="112" y="72"/>
                </a:cubicBezTo>
                <a:cubicBezTo>
                  <a:pt x="100" y="72"/>
                  <a:pt x="100" y="72"/>
                  <a:pt x="100" y="72"/>
                </a:cubicBezTo>
                <a:cubicBezTo>
                  <a:pt x="100" y="80"/>
                  <a:pt x="100" y="80"/>
                  <a:pt x="100" y="80"/>
                </a:cubicBezTo>
                <a:cubicBezTo>
                  <a:pt x="112" y="80"/>
                  <a:pt x="112" y="80"/>
                  <a:pt x="112" y="80"/>
                </a:cubicBezTo>
                <a:cubicBezTo>
                  <a:pt x="112" y="92"/>
                  <a:pt x="112" y="92"/>
                  <a:pt x="112" y="92"/>
                </a:cubicBezTo>
                <a:cubicBezTo>
                  <a:pt x="120" y="92"/>
                  <a:pt x="120" y="92"/>
                  <a:pt x="120" y="92"/>
                </a:cubicBezTo>
                <a:cubicBezTo>
                  <a:pt x="120" y="80"/>
                  <a:pt x="120" y="80"/>
                  <a:pt x="120" y="80"/>
                </a:cubicBezTo>
                <a:cubicBezTo>
                  <a:pt x="132" y="80"/>
                  <a:pt x="132" y="80"/>
                  <a:pt x="132" y="80"/>
                </a:cubicBezTo>
                <a:cubicBezTo>
                  <a:pt x="132" y="72"/>
                  <a:pt x="132" y="72"/>
                  <a:pt x="132" y="72"/>
                </a:cubicBezTo>
                <a:cubicBezTo>
                  <a:pt x="120" y="72"/>
                  <a:pt x="120" y="72"/>
                  <a:pt x="120" y="72"/>
                </a:cubicBezTo>
                <a:lnTo>
                  <a:pt x="120" y="60"/>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53" name="Freeform 320" hidden="1"/>
          <p:cNvSpPr/>
          <p:nvPr/>
        </p:nvSpPr>
        <p:spPr>
          <a:xfrm>
            <a:off x="788652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96" y="69"/>
                </a:moveTo>
                <a:cubicBezTo>
                  <a:pt x="96" y="66"/>
                  <a:pt x="96" y="64"/>
                  <a:pt x="101" y="64"/>
                </a:cubicBezTo>
                <a:cubicBezTo>
                  <a:pt x="108" y="64"/>
                  <a:pt x="108" y="64"/>
                  <a:pt x="108" y="64"/>
                </a:cubicBezTo>
                <a:cubicBezTo>
                  <a:pt x="108" y="52"/>
                  <a:pt x="108" y="52"/>
                  <a:pt x="108" y="52"/>
                </a:cubicBezTo>
                <a:cubicBezTo>
                  <a:pt x="97" y="52"/>
                  <a:pt x="97" y="52"/>
                  <a:pt x="97" y="52"/>
                </a:cubicBezTo>
                <a:cubicBezTo>
                  <a:pt x="84" y="52"/>
                  <a:pt x="80" y="58"/>
                  <a:pt x="80" y="68"/>
                </a:cubicBezTo>
                <a:cubicBezTo>
                  <a:pt x="80" y="76"/>
                  <a:pt x="80" y="76"/>
                  <a:pt x="80" y="76"/>
                </a:cubicBezTo>
                <a:cubicBezTo>
                  <a:pt x="72" y="76"/>
                  <a:pt x="72" y="76"/>
                  <a:pt x="72" y="76"/>
                </a:cubicBezTo>
                <a:cubicBezTo>
                  <a:pt x="72" y="88"/>
                  <a:pt x="72" y="88"/>
                  <a:pt x="72" y="88"/>
                </a:cubicBezTo>
                <a:cubicBezTo>
                  <a:pt x="80" y="88"/>
                  <a:pt x="80" y="88"/>
                  <a:pt x="80" y="88"/>
                </a:cubicBezTo>
                <a:cubicBezTo>
                  <a:pt x="80" y="124"/>
                  <a:pt x="80" y="124"/>
                  <a:pt x="80" y="124"/>
                </a:cubicBezTo>
                <a:cubicBezTo>
                  <a:pt x="96" y="124"/>
                  <a:pt x="96" y="124"/>
                  <a:pt x="96" y="124"/>
                </a:cubicBezTo>
                <a:cubicBezTo>
                  <a:pt x="96" y="88"/>
                  <a:pt x="96" y="88"/>
                  <a:pt x="96" y="88"/>
                </a:cubicBezTo>
                <a:cubicBezTo>
                  <a:pt x="107" y="88"/>
                  <a:pt x="107" y="88"/>
                  <a:pt x="107" y="88"/>
                </a:cubicBezTo>
                <a:cubicBezTo>
                  <a:pt x="108" y="76"/>
                  <a:pt x="108" y="76"/>
                  <a:pt x="108" y="76"/>
                </a:cubicBezTo>
                <a:cubicBezTo>
                  <a:pt x="96" y="76"/>
                  <a:pt x="96" y="76"/>
                  <a:pt x="96" y="76"/>
                </a:cubicBezTo>
                <a:lnTo>
                  <a:pt x="96" y="69"/>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54" name="Rectangle 20" hidden="1"/>
          <p:cNvSpPr/>
          <p:nvPr/>
        </p:nvSpPr>
        <p:spPr>
          <a:xfrm>
            <a:off x="78865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55" name="Rectangle 21" hidden="1"/>
          <p:cNvSpPr/>
          <p:nvPr/>
        </p:nvSpPr>
        <p:spPr>
          <a:xfrm>
            <a:off x="81637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56" name="Rectangle 22" hidden="1"/>
          <p:cNvSpPr/>
          <p:nvPr/>
        </p:nvSpPr>
        <p:spPr>
          <a:xfrm>
            <a:off x="843120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57" name="TextBox 23" hidden="1"/>
          <p:cNvSpPr/>
          <p:nvPr/>
        </p:nvSpPr>
        <p:spPr>
          <a:xfrm>
            <a:off x="6871320" y="4817160"/>
            <a:ext cx="1031400" cy="199440"/>
          </a:xfrm>
          <a:prstGeom prst="rect">
            <a:avLst/>
          </a:prstGeom>
          <a:noFill/>
          <a:ln w="0">
            <a:noFill/>
          </a:ln>
        </p:spPr>
        <p:style>
          <a:lnRef idx="0">
            <a:scrgbClr r="0" g="0" b="0"/>
          </a:lnRef>
          <a:fillRef idx="0">
            <a:scrgbClr r="0" g="0" b="0"/>
          </a:fillRef>
          <a:effectRef idx="0">
            <a:scrgbClr r="0" g="0" b="0"/>
          </a:effectRef>
          <a:fontRef idx="minor"/>
        </p:style>
        <p:txBody>
          <a:bodyPr wrap="none" lIns="77760" tIns="38880" rIns="77760" bIns="38880" anchor="t">
            <a:spAutoFit/>
          </a:bodyPr>
          <a:lstStyle/>
          <a:p>
            <a:pPr algn="r">
              <a:lnSpc>
                <a:spcPct val="100000"/>
              </a:lnSpc>
            </a:pPr>
            <a:r>
              <a:rPr lang="en-US" sz="800" b="1" strike="noStrike" spc="-1">
                <a:solidFill>
                  <a:srgbClr val="623A90"/>
                </a:solidFill>
                <a:latin typeface="Roboto"/>
                <a:ea typeface="DejaVu Sans"/>
              </a:rPr>
              <a:t>Company</a:t>
            </a:r>
            <a:r>
              <a:rPr lang="en-US" sz="800" b="1" strike="noStrike" spc="-1">
                <a:solidFill>
                  <a:srgbClr val="141414"/>
                </a:solidFill>
                <a:latin typeface="Roboto"/>
                <a:ea typeface="DejaVu Sans"/>
              </a:rPr>
              <a:t> Name</a:t>
            </a:r>
            <a:endParaRPr lang="lv-LV" sz="800" b="0" strike="noStrike" spc="-1">
              <a:latin typeface="Arial"/>
            </a:endParaRPr>
          </a:p>
        </p:txBody>
      </p:sp>
      <p:sp>
        <p:nvSpPr>
          <p:cNvPr id="58"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59"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96" name="Oval 15" hidden="1"/>
          <p:cNvSpPr/>
          <p:nvPr/>
        </p:nvSpPr>
        <p:spPr>
          <a:xfrm>
            <a:off x="8397360" y="429840"/>
            <a:ext cx="294480" cy="239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97" name="Slide Number Placeholder 8" hidden="1"/>
          <p:cNvSpPr/>
          <p:nvPr/>
        </p:nvSpPr>
        <p:spPr>
          <a:xfrm>
            <a:off x="8282880" y="424440"/>
            <a:ext cx="523080" cy="250200"/>
          </a:xfrm>
          <a:prstGeom prst="rect">
            <a:avLst/>
          </a:prstGeom>
          <a:noFill/>
          <a:ln w="0">
            <a:noFill/>
          </a:ln>
        </p:spPr>
        <p:style>
          <a:lnRef idx="0">
            <a:scrgbClr r="0" g="0" b="0"/>
          </a:lnRef>
          <a:fillRef idx="0">
            <a:scrgbClr r="0" g="0" b="0"/>
          </a:fillRef>
          <a:effectRef idx="0">
            <a:scrgbClr r="0" g="0" b="0"/>
          </a:effectRef>
          <a:fontRef idx="minor"/>
        </p:style>
        <p:txBody>
          <a:bodyPr lIns="63360" tIns="31680" rIns="63360" bIns="31680" anchor="ctr">
            <a:noAutofit/>
          </a:bodyPr>
          <a:lstStyle/>
          <a:p>
            <a:pPr algn="ctr">
              <a:lnSpc>
                <a:spcPct val="100000"/>
              </a:lnSpc>
            </a:pPr>
            <a:fld id="{25F46499-1F3A-4B80-B51B-CA1C57C176FE}" type="slidenum">
              <a:rPr lang="en-US" sz="700" b="0" strike="noStrike" spc="-1">
                <a:solidFill>
                  <a:srgbClr val="F2F2F2"/>
                </a:solidFill>
                <a:latin typeface="Roboto"/>
                <a:ea typeface="DejaVu Sans"/>
              </a:rPr>
              <a:t>‹#›</a:t>
            </a:fld>
            <a:endParaRPr lang="lv-LV" sz="700" b="0" strike="noStrike" spc="-1">
              <a:latin typeface="Arial"/>
            </a:endParaRPr>
          </a:p>
        </p:txBody>
      </p:sp>
      <p:sp>
        <p:nvSpPr>
          <p:cNvPr id="98" name="Freeform 319" hidden="1"/>
          <p:cNvSpPr/>
          <p:nvPr/>
        </p:nvSpPr>
        <p:spPr>
          <a:xfrm>
            <a:off x="8163720" y="4801680"/>
            <a:ext cx="244800" cy="198720"/>
          </a:xfrm>
          <a:custGeom>
            <a:avLst/>
            <a:gdLst/>
            <a:ahLst/>
            <a:cxnLst/>
            <a:rect l="l" t="t" r="r" b="b"/>
            <a:pathLst>
              <a:path w="176" h="176">
                <a:moveTo>
                  <a:pt x="130" y="57"/>
                </a:moveTo>
                <a:cubicBezTo>
                  <a:pt x="127" y="59"/>
                  <a:pt x="123" y="60"/>
                  <a:pt x="119" y="61"/>
                </a:cubicBezTo>
                <a:cubicBezTo>
                  <a:pt x="116" y="58"/>
                  <a:pt x="112" y="56"/>
                  <a:pt x="107" y="56"/>
                </a:cubicBezTo>
                <a:cubicBezTo>
                  <a:pt x="98" y="56"/>
                  <a:pt x="91" y="63"/>
                  <a:pt x="91" y="72"/>
                </a:cubicBezTo>
                <a:cubicBezTo>
                  <a:pt x="91" y="73"/>
                  <a:pt x="91" y="75"/>
                  <a:pt x="91" y="76"/>
                </a:cubicBezTo>
                <a:cubicBezTo>
                  <a:pt x="78" y="75"/>
                  <a:pt x="66" y="69"/>
                  <a:pt x="58" y="59"/>
                </a:cubicBezTo>
                <a:cubicBezTo>
                  <a:pt x="56" y="61"/>
                  <a:pt x="55" y="64"/>
                  <a:pt x="55" y="67"/>
                </a:cubicBezTo>
                <a:cubicBezTo>
                  <a:pt x="55" y="73"/>
                  <a:pt x="58" y="78"/>
                  <a:pt x="63" y="81"/>
                </a:cubicBezTo>
                <a:cubicBezTo>
                  <a:pt x="60" y="80"/>
                  <a:pt x="57" y="80"/>
                  <a:pt x="55" y="79"/>
                </a:cubicBezTo>
                <a:cubicBezTo>
                  <a:pt x="55" y="79"/>
                  <a:pt x="55" y="79"/>
                  <a:pt x="55" y="79"/>
                </a:cubicBezTo>
                <a:cubicBezTo>
                  <a:pt x="55" y="87"/>
                  <a:pt x="61" y="93"/>
                  <a:pt x="68" y="95"/>
                </a:cubicBezTo>
                <a:cubicBezTo>
                  <a:pt x="67" y="95"/>
                  <a:pt x="66" y="95"/>
                  <a:pt x="64" y="95"/>
                </a:cubicBezTo>
                <a:cubicBezTo>
                  <a:pt x="63" y="95"/>
                  <a:pt x="62" y="95"/>
                  <a:pt x="61" y="95"/>
                </a:cubicBezTo>
                <a:cubicBezTo>
                  <a:pt x="63" y="101"/>
                  <a:pt x="69" y="106"/>
                  <a:pt x="76" y="106"/>
                </a:cubicBezTo>
                <a:cubicBezTo>
                  <a:pt x="71" y="110"/>
                  <a:pt x="64" y="113"/>
                  <a:pt x="56" y="113"/>
                </a:cubicBezTo>
                <a:cubicBezTo>
                  <a:pt x="55" y="113"/>
                  <a:pt x="53" y="113"/>
                  <a:pt x="52" y="113"/>
                </a:cubicBezTo>
                <a:cubicBezTo>
                  <a:pt x="59" y="117"/>
                  <a:pt x="68" y="120"/>
                  <a:pt x="77" y="120"/>
                </a:cubicBezTo>
                <a:cubicBezTo>
                  <a:pt x="107" y="120"/>
                  <a:pt x="124" y="95"/>
                  <a:pt x="124" y="74"/>
                </a:cubicBezTo>
                <a:cubicBezTo>
                  <a:pt x="124" y="73"/>
                  <a:pt x="124" y="73"/>
                  <a:pt x="124" y="72"/>
                </a:cubicBezTo>
                <a:cubicBezTo>
                  <a:pt x="127" y="70"/>
                  <a:pt x="130" y="67"/>
                  <a:pt x="132" y="64"/>
                </a:cubicBezTo>
                <a:cubicBezTo>
                  <a:pt x="129" y="65"/>
                  <a:pt x="126" y="66"/>
                  <a:pt x="123" y="66"/>
                </a:cubicBezTo>
                <a:cubicBezTo>
                  <a:pt x="126" y="64"/>
                  <a:pt x="129" y="61"/>
                  <a:pt x="130" y="57"/>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99" name="Freeform 324" hidden="1"/>
          <p:cNvSpPr/>
          <p:nvPr/>
        </p:nvSpPr>
        <p:spPr>
          <a:xfrm>
            <a:off x="844128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88" y="91"/>
                </a:moveTo>
                <a:cubicBezTo>
                  <a:pt x="86" y="90"/>
                  <a:pt x="84" y="87"/>
                  <a:pt x="84" y="87"/>
                </a:cubicBezTo>
                <a:cubicBezTo>
                  <a:pt x="84" y="86"/>
                  <a:pt x="84" y="85"/>
                  <a:pt x="87" y="83"/>
                </a:cubicBezTo>
                <a:cubicBezTo>
                  <a:pt x="91" y="80"/>
                  <a:pt x="93" y="76"/>
                  <a:pt x="93" y="72"/>
                </a:cubicBezTo>
                <a:cubicBezTo>
                  <a:pt x="93" y="68"/>
                  <a:pt x="92" y="65"/>
                  <a:pt x="90" y="62"/>
                </a:cubicBezTo>
                <a:cubicBezTo>
                  <a:pt x="92" y="62"/>
                  <a:pt x="92" y="62"/>
                  <a:pt x="92" y="62"/>
                </a:cubicBezTo>
                <a:cubicBezTo>
                  <a:pt x="100" y="56"/>
                  <a:pt x="100" y="56"/>
                  <a:pt x="100" y="56"/>
                </a:cubicBezTo>
                <a:cubicBezTo>
                  <a:pt x="77" y="56"/>
                  <a:pt x="77" y="56"/>
                  <a:pt x="77" y="56"/>
                </a:cubicBezTo>
                <a:cubicBezTo>
                  <a:pt x="68" y="56"/>
                  <a:pt x="60" y="63"/>
                  <a:pt x="60" y="71"/>
                </a:cubicBezTo>
                <a:cubicBezTo>
                  <a:pt x="60" y="80"/>
                  <a:pt x="66" y="86"/>
                  <a:pt x="74" y="87"/>
                </a:cubicBezTo>
                <a:cubicBezTo>
                  <a:pt x="74" y="87"/>
                  <a:pt x="74" y="88"/>
                  <a:pt x="74" y="89"/>
                </a:cubicBezTo>
                <a:cubicBezTo>
                  <a:pt x="74" y="90"/>
                  <a:pt x="75" y="91"/>
                  <a:pt x="75" y="92"/>
                </a:cubicBezTo>
                <a:cubicBezTo>
                  <a:pt x="65" y="92"/>
                  <a:pt x="56" y="99"/>
                  <a:pt x="56" y="107"/>
                </a:cubicBezTo>
                <a:cubicBezTo>
                  <a:pt x="56" y="115"/>
                  <a:pt x="64" y="120"/>
                  <a:pt x="76" y="120"/>
                </a:cubicBezTo>
                <a:cubicBezTo>
                  <a:pt x="88" y="120"/>
                  <a:pt x="95" y="112"/>
                  <a:pt x="95" y="105"/>
                </a:cubicBezTo>
                <a:cubicBezTo>
                  <a:pt x="95" y="99"/>
                  <a:pt x="93" y="95"/>
                  <a:pt x="88" y="91"/>
                </a:cubicBezTo>
                <a:moveTo>
                  <a:pt x="70" y="71"/>
                </a:moveTo>
                <a:cubicBezTo>
                  <a:pt x="69" y="68"/>
                  <a:pt x="70" y="65"/>
                  <a:pt x="71" y="64"/>
                </a:cubicBezTo>
                <a:cubicBezTo>
                  <a:pt x="72" y="63"/>
                  <a:pt x="73" y="62"/>
                  <a:pt x="75" y="62"/>
                </a:cubicBezTo>
                <a:cubicBezTo>
                  <a:pt x="75" y="60"/>
                  <a:pt x="75" y="60"/>
                  <a:pt x="75" y="60"/>
                </a:cubicBezTo>
                <a:cubicBezTo>
                  <a:pt x="75" y="62"/>
                  <a:pt x="75" y="62"/>
                  <a:pt x="75" y="62"/>
                </a:cubicBezTo>
                <a:cubicBezTo>
                  <a:pt x="79" y="62"/>
                  <a:pt x="82" y="67"/>
                  <a:pt x="83" y="72"/>
                </a:cubicBezTo>
                <a:cubicBezTo>
                  <a:pt x="83" y="75"/>
                  <a:pt x="83" y="78"/>
                  <a:pt x="81" y="80"/>
                </a:cubicBezTo>
                <a:cubicBezTo>
                  <a:pt x="80" y="81"/>
                  <a:pt x="79" y="81"/>
                  <a:pt x="78" y="81"/>
                </a:cubicBezTo>
                <a:cubicBezTo>
                  <a:pt x="78" y="81"/>
                  <a:pt x="78" y="81"/>
                  <a:pt x="78" y="81"/>
                </a:cubicBezTo>
                <a:cubicBezTo>
                  <a:pt x="74" y="81"/>
                  <a:pt x="70" y="77"/>
                  <a:pt x="70" y="71"/>
                </a:cubicBezTo>
                <a:moveTo>
                  <a:pt x="76" y="114"/>
                </a:moveTo>
                <a:cubicBezTo>
                  <a:pt x="70" y="114"/>
                  <a:pt x="66" y="110"/>
                  <a:pt x="66" y="105"/>
                </a:cubicBezTo>
                <a:cubicBezTo>
                  <a:pt x="66" y="101"/>
                  <a:pt x="71" y="97"/>
                  <a:pt x="77" y="97"/>
                </a:cubicBezTo>
                <a:cubicBezTo>
                  <a:pt x="77" y="96"/>
                  <a:pt x="77" y="96"/>
                  <a:pt x="77" y="96"/>
                </a:cubicBezTo>
                <a:cubicBezTo>
                  <a:pt x="77" y="96"/>
                  <a:pt x="77" y="96"/>
                  <a:pt x="77" y="96"/>
                </a:cubicBezTo>
                <a:cubicBezTo>
                  <a:pt x="77" y="97"/>
                  <a:pt x="77" y="97"/>
                  <a:pt x="77" y="97"/>
                </a:cubicBezTo>
                <a:cubicBezTo>
                  <a:pt x="78" y="97"/>
                  <a:pt x="80" y="97"/>
                  <a:pt x="81" y="98"/>
                </a:cubicBezTo>
                <a:cubicBezTo>
                  <a:pt x="82" y="99"/>
                  <a:pt x="82" y="99"/>
                  <a:pt x="82" y="99"/>
                </a:cubicBezTo>
                <a:cubicBezTo>
                  <a:pt x="85" y="101"/>
                  <a:pt x="87" y="102"/>
                  <a:pt x="87" y="104"/>
                </a:cubicBezTo>
                <a:cubicBezTo>
                  <a:pt x="87" y="105"/>
                  <a:pt x="87" y="105"/>
                  <a:pt x="87" y="106"/>
                </a:cubicBezTo>
                <a:cubicBezTo>
                  <a:pt x="87" y="111"/>
                  <a:pt x="83" y="114"/>
                  <a:pt x="76" y="114"/>
                </a:cubicBezTo>
                <a:moveTo>
                  <a:pt x="120" y="60"/>
                </a:moveTo>
                <a:cubicBezTo>
                  <a:pt x="112" y="60"/>
                  <a:pt x="112" y="60"/>
                  <a:pt x="112" y="60"/>
                </a:cubicBezTo>
                <a:cubicBezTo>
                  <a:pt x="112" y="72"/>
                  <a:pt x="112" y="72"/>
                  <a:pt x="112" y="72"/>
                </a:cubicBezTo>
                <a:cubicBezTo>
                  <a:pt x="100" y="72"/>
                  <a:pt x="100" y="72"/>
                  <a:pt x="100" y="72"/>
                </a:cubicBezTo>
                <a:cubicBezTo>
                  <a:pt x="100" y="80"/>
                  <a:pt x="100" y="80"/>
                  <a:pt x="100" y="80"/>
                </a:cubicBezTo>
                <a:cubicBezTo>
                  <a:pt x="112" y="80"/>
                  <a:pt x="112" y="80"/>
                  <a:pt x="112" y="80"/>
                </a:cubicBezTo>
                <a:cubicBezTo>
                  <a:pt x="112" y="92"/>
                  <a:pt x="112" y="92"/>
                  <a:pt x="112" y="92"/>
                </a:cubicBezTo>
                <a:cubicBezTo>
                  <a:pt x="120" y="92"/>
                  <a:pt x="120" y="92"/>
                  <a:pt x="120" y="92"/>
                </a:cubicBezTo>
                <a:cubicBezTo>
                  <a:pt x="120" y="80"/>
                  <a:pt x="120" y="80"/>
                  <a:pt x="120" y="80"/>
                </a:cubicBezTo>
                <a:cubicBezTo>
                  <a:pt x="132" y="80"/>
                  <a:pt x="132" y="80"/>
                  <a:pt x="132" y="80"/>
                </a:cubicBezTo>
                <a:cubicBezTo>
                  <a:pt x="132" y="72"/>
                  <a:pt x="132" y="72"/>
                  <a:pt x="132" y="72"/>
                </a:cubicBezTo>
                <a:cubicBezTo>
                  <a:pt x="120" y="72"/>
                  <a:pt x="120" y="72"/>
                  <a:pt x="120" y="72"/>
                </a:cubicBezTo>
                <a:lnTo>
                  <a:pt x="120" y="60"/>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100" name="Freeform 320" hidden="1"/>
          <p:cNvSpPr/>
          <p:nvPr/>
        </p:nvSpPr>
        <p:spPr>
          <a:xfrm>
            <a:off x="788652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96" y="69"/>
                </a:moveTo>
                <a:cubicBezTo>
                  <a:pt x="96" y="66"/>
                  <a:pt x="96" y="64"/>
                  <a:pt x="101" y="64"/>
                </a:cubicBezTo>
                <a:cubicBezTo>
                  <a:pt x="108" y="64"/>
                  <a:pt x="108" y="64"/>
                  <a:pt x="108" y="64"/>
                </a:cubicBezTo>
                <a:cubicBezTo>
                  <a:pt x="108" y="52"/>
                  <a:pt x="108" y="52"/>
                  <a:pt x="108" y="52"/>
                </a:cubicBezTo>
                <a:cubicBezTo>
                  <a:pt x="97" y="52"/>
                  <a:pt x="97" y="52"/>
                  <a:pt x="97" y="52"/>
                </a:cubicBezTo>
                <a:cubicBezTo>
                  <a:pt x="84" y="52"/>
                  <a:pt x="80" y="58"/>
                  <a:pt x="80" y="68"/>
                </a:cubicBezTo>
                <a:cubicBezTo>
                  <a:pt x="80" y="76"/>
                  <a:pt x="80" y="76"/>
                  <a:pt x="80" y="76"/>
                </a:cubicBezTo>
                <a:cubicBezTo>
                  <a:pt x="72" y="76"/>
                  <a:pt x="72" y="76"/>
                  <a:pt x="72" y="76"/>
                </a:cubicBezTo>
                <a:cubicBezTo>
                  <a:pt x="72" y="88"/>
                  <a:pt x="72" y="88"/>
                  <a:pt x="72" y="88"/>
                </a:cubicBezTo>
                <a:cubicBezTo>
                  <a:pt x="80" y="88"/>
                  <a:pt x="80" y="88"/>
                  <a:pt x="80" y="88"/>
                </a:cubicBezTo>
                <a:cubicBezTo>
                  <a:pt x="80" y="124"/>
                  <a:pt x="80" y="124"/>
                  <a:pt x="80" y="124"/>
                </a:cubicBezTo>
                <a:cubicBezTo>
                  <a:pt x="96" y="124"/>
                  <a:pt x="96" y="124"/>
                  <a:pt x="96" y="124"/>
                </a:cubicBezTo>
                <a:cubicBezTo>
                  <a:pt x="96" y="88"/>
                  <a:pt x="96" y="88"/>
                  <a:pt x="96" y="88"/>
                </a:cubicBezTo>
                <a:cubicBezTo>
                  <a:pt x="107" y="88"/>
                  <a:pt x="107" y="88"/>
                  <a:pt x="107" y="88"/>
                </a:cubicBezTo>
                <a:cubicBezTo>
                  <a:pt x="108" y="76"/>
                  <a:pt x="108" y="76"/>
                  <a:pt x="108" y="76"/>
                </a:cubicBezTo>
                <a:cubicBezTo>
                  <a:pt x="96" y="76"/>
                  <a:pt x="96" y="76"/>
                  <a:pt x="96" y="76"/>
                </a:cubicBezTo>
                <a:lnTo>
                  <a:pt x="96" y="69"/>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101" name="Rectangle 20" hidden="1"/>
          <p:cNvSpPr/>
          <p:nvPr/>
        </p:nvSpPr>
        <p:spPr>
          <a:xfrm>
            <a:off x="78865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02" name="Rectangle 21" hidden="1"/>
          <p:cNvSpPr/>
          <p:nvPr/>
        </p:nvSpPr>
        <p:spPr>
          <a:xfrm>
            <a:off x="81637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03" name="Rectangle 22" hidden="1"/>
          <p:cNvSpPr/>
          <p:nvPr/>
        </p:nvSpPr>
        <p:spPr>
          <a:xfrm>
            <a:off x="843120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04" name="TextBox 23" hidden="1"/>
          <p:cNvSpPr/>
          <p:nvPr/>
        </p:nvSpPr>
        <p:spPr>
          <a:xfrm>
            <a:off x="6871320" y="4817160"/>
            <a:ext cx="1031400" cy="199440"/>
          </a:xfrm>
          <a:prstGeom prst="rect">
            <a:avLst/>
          </a:prstGeom>
          <a:noFill/>
          <a:ln w="0">
            <a:noFill/>
          </a:ln>
        </p:spPr>
        <p:style>
          <a:lnRef idx="0">
            <a:scrgbClr r="0" g="0" b="0"/>
          </a:lnRef>
          <a:fillRef idx="0">
            <a:scrgbClr r="0" g="0" b="0"/>
          </a:fillRef>
          <a:effectRef idx="0">
            <a:scrgbClr r="0" g="0" b="0"/>
          </a:effectRef>
          <a:fontRef idx="minor"/>
        </p:style>
        <p:txBody>
          <a:bodyPr wrap="none" lIns="77760" tIns="38880" rIns="77760" bIns="38880" anchor="t">
            <a:spAutoFit/>
          </a:bodyPr>
          <a:lstStyle/>
          <a:p>
            <a:pPr algn="r">
              <a:lnSpc>
                <a:spcPct val="100000"/>
              </a:lnSpc>
            </a:pPr>
            <a:r>
              <a:rPr lang="en-US" sz="800" b="1" strike="noStrike" spc="-1">
                <a:solidFill>
                  <a:srgbClr val="623A90"/>
                </a:solidFill>
                <a:latin typeface="Roboto"/>
                <a:ea typeface="DejaVu Sans"/>
              </a:rPr>
              <a:t>Company</a:t>
            </a:r>
            <a:r>
              <a:rPr lang="en-US" sz="800" b="1" strike="noStrike" spc="-1">
                <a:solidFill>
                  <a:srgbClr val="141414"/>
                </a:solidFill>
                <a:latin typeface="Roboto"/>
                <a:ea typeface="DejaVu Sans"/>
              </a:rPr>
              <a:t> Name</a:t>
            </a:r>
            <a:endParaRPr lang="lv-LV" sz="800" b="0" strike="noStrike" spc="-1">
              <a:latin typeface="Arial"/>
            </a:endParaRPr>
          </a:p>
        </p:txBody>
      </p:sp>
      <p:sp>
        <p:nvSpPr>
          <p:cNvPr id="105" name="Rectangle 1"/>
          <p:cNvSpPr/>
          <p:nvPr/>
        </p:nvSpPr>
        <p:spPr>
          <a:xfrm>
            <a:off x="1949760" y="753120"/>
            <a:ext cx="5243760" cy="469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06"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107"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44" name="Oval 15" hidden="1"/>
          <p:cNvSpPr/>
          <p:nvPr/>
        </p:nvSpPr>
        <p:spPr>
          <a:xfrm>
            <a:off x="8397360" y="429840"/>
            <a:ext cx="294480" cy="239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45" name="Slide Number Placeholder 8" hidden="1"/>
          <p:cNvSpPr/>
          <p:nvPr/>
        </p:nvSpPr>
        <p:spPr>
          <a:xfrm>
            <a:off x="8282880" y="424440"/>
            <a:ext cx="523080" cy="250200"/>
          </a:xfrm>
          <a:prstGeom prst="rect">
            <a:avLst/>
          </a:prstGeom>
          <a:noFill/>
          <a:ln w="0">
            <a:noFill/>
          </a:ln>
        </p:spPr>
        <p:style>
          <a:lnRef idx="0">
            <a:scrgbClr r="0" g="0" b="0"/>
          </a:lnRef>
          <a:fillRef idx="0">
            <a:scrgbClr r="0" g="0" b="0"/>
          </a:fillRef>
          <a:effectRef idx="0">
            <a:scrgbClr r="0" g="0" b="0"/>
          </a:effectRef>
          <a:fontRef idx="minor"/>
        </p:style>
        <p:txBody>
          <a:bodyPr lIns="63360" tIns="31680" rIns="63360" bIns="31680" anchor="ctr">
            <a:noAutofit/>
          </a:bodyPr>
          <a:lstStyle/>
          <a:p>
            <a:pPr algn="ctr">
              <a:lnSpc>
                <a:spcPct val="100000"/>
              </a:lnSpc>
            </a:pPr>
            <a:fld id="{6FA501D9-537E-448B-9D18-A97FF9B9C3C0}" type="slidenum">
              <a:rPr lang="en-US" sz="700" b="0" strike="noStrike" spc="-1">
                <a:solidFill>
                  <a:srgbClr val="F2F2F2"/>
                </a:solidFill>
                <a:latin typeface="Roboto"/>
                <a:ea typeface="DejaVu Sans"/>
              </a:rPr>
              <a:t>‹#›</a:t>
            </a:fld>
            <a:endParaRPr lang="lv-LV" sz="700" b="0" strike="noStrike" spc="-1">
              <a:latin typeface="Arial"/>
            </a:endParaRPr>
          </a:p>
        </p:txBody>
      </p:sp>
      <p:sp>
        <p:nvSpPr>
          <p:cNvPr id="146" name="Freeform 319" hidden="1"/>
          <p:cNvSpPr/>
          <p:nvPr/>
        </p:nvSpPr>
        <p:spPr>
          <a:xfrm>
            <a:off x="8163720" y="4801680"/>
            <a:ext cx="244800" cy="198720"/>
          </a:xfrm>
          <a:custGeom>
            <a:avLst/>
            <a:gdLst/>
            <a:ahLst/>
            <a:cxnLst/>
            <a:rect l="l" t="t" r="r" b="b"/>
            <a:pathLst>
              <a:path w="176" h="176">
                <a:moveTo>
                  <a:pt x="130" y="57"/>
                </a:moveTo>
                <a:cubicBezTo>
                  <a:pt x="127" y="59"/>
                  <a:pt x="123" y="60"/>
                  <a:pt x="119" y="61"/>
                </a:cubicBezTo>
                <a:cubicBezTo>
                  <a:pt x="116" y="58"/>
                  <a:pt x="112" y="56"/>
                  <a:pt x="107" y="56"/>
                </a:cubicBezTo>
                <a:cubicBezTo>
                  <a:pt x="98" y="56"/>
                  <a:pt x="91" y="63"/>
                  <a:pt x="91" y="72"/>
                </a:cubicBezTo>
                <a:cubicBezTo>
                  <a:pt x="91" y="73"/>
                  <a:pt x="91" y="75"/>
                  <a:pt x="91" y="76"/>
                </a:cubicBezTo>
                <a:cubicBezTo>
                  <a:pt x="78" y="75"/>
                  <a:pt x="66" y="69"/>
                  <a:pt x="58" y="59"/>
                </a:cubicBezTo>
                <a:cubicBezTo>
                  <a:pt x="56" y="61"/>
                  <a:pt x="55" y="64"/>
                  <a:pt x="55" y="67"/>
                </a:cubicBezTo>
                <a:cubicBezTo>
                  <a:pt x="55" y="73"/>
                  <a:pt x="58" y="78"/>
                  <a:pt x="63" y="81"/>
                </a:cubicBezTo>
                <a:cubicBezTo>
                  <a:pt x="60" y="80"/>
                  <a:pt x="57" y="80"/>
                  <a:pt x="55" y="79"/>
                </a:cubicBezTo>
                <a:cubicBezTo>
                  <a:pt x="55" y="79"/>
                  <a:pt x="55" y="79"/>
                  <a:pt x="55" y="79"/>
                </a:cubicBezTo>
                <a:cubicBezTo>
                  <a:pt x="55" y="87"/>
                  <a:pt x="61" y="93"/>
                  <a:pt x="68" y="95"/>
                </a:cubicBezTo>
                <a:cubicBezTo>
                  <a:pt x="67" y="95"/>
                  <a:pt x="66" y="95"/>
                  <a:pt x="64" y="95"/>
                </a:cubicBezTo>
                <a:cubicBezTo>
                  <a:pt x="63" y="95"/>
                  <a:pt x="62" y="95"/>
                  <a:pt x="61" y="95"/>
                </a:cubicBezTo>
                <a:cubicBezTo>
                  <a:pt x="63" y="101"/>
                  <a:pt x="69" y="106"/>
                  <a:pt x="76" y="106"/>
                </a:cubicBezTo>
                <a:cubicBezTo>
                  <a:pt x="71" y="110"/>
                  <a:pt x="64" y="113"/>
                  <a:pt x="56" y="113"/>
                </a:cubicBezTo>
                <a:cubicBezTo>
                  <a:pt x="55" y="113"/>
                  <a:pt x="53" y="113"/>
                  <a:pt x="52" y="113"/>
                </a:cubicBezTo>
                <a:cubicBezTo>
                  <a:pt x="59" y="117"/>
                  <a:pt x="68" y="120"/>
                  <a:pt x="77" y="120"/>
                </a:cubicBezTo>
                <a:cubicBezTo>
                  <a:pt x="107" y="120"/>
                  <a:pt x="124" y="95"/>
                  <a:pt x="124" y="74"/>
                </a:cubicBezTo>
                <a:cubicBezTo>
                  <a:pt x="124" y="73"/>
                  <a:pt x="124" y="73"/>
                  <a:pt x="124" y="72"/>
                </a:cubicBezTo>
                <a:cubicBezTo>
                  <a:pt x="127" y="70"/>
                  <a:pt x="130" y="67"/>
                  <a:pt x="132" y="64"/>
                </a:cubicBezTo>
                <a:cubicBezTo>
                  <a:pt x="129" y="65"/>
                  <a:pt x="126" y="66"/>
                  <a:pt x="123" y="66"/>
                </a:cubicBezTo>
                <a:cubicBezTo>
                  <a:pt x="126" y="64"/>
                  <a:pt x="129" y="61"/>
                  <a:pt x="130" y="57"/>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147" name="Freeform 324" hidden="1"/>
          <p:cNvSpPr/>
          <p:nvPr/>
        </p:nvSpPr>
        <p:spPr>
          <a:xfrm>
            <a:off x="844128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88" y="91"/>
                </a:moveTo>
                <a:cubicBezTo>
                  <a:pt x="86" y="90"/>
                  <a:pt x="84" y="87"/>
                  <a:pt x="84" y="87"/>
                </a:cubicBezTo>
                <a:cubicBezTo>
                  <a:pt x="84" y="86"/>
                  <a:pt x="84" y="85"/>
                  <a:pt x="87" y="83"/>
                </a:cubicBezTo>
                <a:cubicBezTo>
                  <a:pt x="91" y="80"/>
                  <a:pt x="93" y="76"/>
                  <a:pt x="93" y="72"/>
                </a:cubicBezTo>
                <a:cubicBezTo>
                  <a:pt x="93" y="68"/>
                  <a:pt x="92" y="65"/>
                  <a:pt x="90" y="62"/>
                </a:cubicBezTo>
                <a:cubicBezTo>
                  <a:pt x="92" y="62"/>
                  <a:pt x="92" y="62"/>
                  <a:pt x="92" y="62"/>
                </a:cubicBezTo>
                <a:cubicBezTo>
                  <a:pt x="100" y="56"/>
                  <a:pt x="100" y="56"/>
                  <a:pt x="100" y="56"/>
                </a:cubicBezTo>
                <a:cubicBezTo>
                  <a:pt x="77" y="56"/>
                  <a:pt x="77" y="56"/>
                  <a:pt x="77" y="56"/>
                </a:cubicBezTo>
                <a:cubicBezTo>
                  <a:pt x="68" y="56"/>
                  <a:pt x="60" y="63"/>
                  <a:pt x="60" y="71"/>
                </a:cubicBezTo>
                <a:cubicBezTo>
                  <a:pt x="60" y="80"/>
                  <a:pt x="66" y="86"/>
                  <a:pt x="74" y="87"/>
                </a:cubicBezTo>
                <a:cubicBezTo>
                  <a:pt x="74" y="87"/>
                  <a:pt x="74" y="88"/>
                  <a:pt x="74" y="89"/>
                </a:cubicBezTo>
                <a:cubicBezTo>
                  <a:pt x="74" y="90"/>
                  <a:pt x="75" y="91"/>
                  <a:pt x="75" y="92"/>
                </a:cubicBezTo>
                <a:cubicBezTo>
                  <a:pt x="65" y="92"/>
                  <a:pt x="56" y="99"/>
                  <a:pt x="56" y="107"/>
                </a:cubicBezTo>
                <a:cubicBezTo>
                  <a:pt x="56" y="115"/>
                  <a:pt x="64" y="120"/>
                  <a:pt x="76" y="120"/>
                </a:cubicBezTo>
                <a:cubicBezTo>
                  <a:pt x="88" y="120"/>
                  <a:pt x="95" y="112"/>
                  <a:pt x="95" y="105"/>
                </a:cubicBezTo>
                <a:cubicBezTo>
                  <a:pt x="95" y="99"/>
                  <a:pt x="93" y="95"/>
                  <a:pt x="88" y="91"/>
                </a:cubicBezTo>
                <a:moveTo>
                  <a:pt x="70" y="71"/>
                </a:moveTo>
                <a:cubicBezTo>
                  <a:pt x="69" y="68"/>
                  <a:pt x="70" y="65"/>
                  <a:pt x="71" y="64"/>
                </a:cubicBezTo>
                <a:cubicBezTo>
                  <a:pt x="72" y="63"/>
                  <a:pt x="73" y="62"/>
                  <a:pt x="75" y="62"/>
                </a:cubicBezTo>
                <a:cubicBezTo>
                  <a:pt x="75" y="60"/>
                  <a:pt x="75" y="60"/>
                  <a:pt x="75" y="60"/>
                </a:cubicBezTo>
                <a:cubicBezTo>
                  <a:pt x="75" y="62"/>
                  <a:pt x="75" y="62"/>
                  <a:pt x="75" y="62"/>
                </a:cubicBezTo>
                <a:cubicBezTo>
                  <a:pt x="79" y="62"/>
                  <a:pt x="82" y="67"/>
                  <a:pt x="83" y="72"/>
                </a:cubicBezTo>
                <a:cubicBezTo>
                  <a:pt x="83" y="75"/>
                  <a:pt x="83" y="78"/>
                  <a:pt x="81" y="80"/>
                </a:cubicBezTo>
                <a:cubicBezTo>
                  <a:pt x="80" y="81"/>
                  <a:pt x="79" y="81"/>
                  <a:pt x="78" y="81"/>
                </a:cubicBezTo>
                <a:cubicBezTo>
                  <a:pt x="78" y="81"/>
                  <a:pt x="78" y="81"/>
                  <a:pt x="78" y="81"/>
                </a:cubicBezTo>
                <a:cubicBezTo>
                  <a:pt x="74" y="81"/>
                  <a:pt x="70" y="77"/>
                  <a:pt x="70" y="71"/>
                </a:cubicBezTo>
                <a:moveTo>
                  <a:pt x="76" y="114"/>
                </a:moveTo>
                <a:cubicBezTo>
                  <a:pt x="70" y="114"/>
                  <a:pt x="66" y="110"/>
                  <a:pt x="66" y="105"/>
                </a:cubicBezTo>
                <a:cubicBezTo>
                  <a:pt x="66" y="101"/>
                  <a:pt x="71" y="97"/>
                  <a:pt x="77" y="97"/>
                </a:cubicBezTo>
                <a:cubicBezTo>
                  <a:pt x="77" y="96"/>
                  <a:pt x="77" y="96"/>
                  <a:pt x="77" y="96"/>
                </a:cubicBezTo>
                <a:cubicBezTo>
                  <a:pt x="77" y="96"/>
                  <a:pt x="77" y="96"/>
                  <a:pt x="77" y="96"/>
                </a:cubicBezTo>
                <a:cubicBezTo>
                  <a:pt x="77" y="97"/>
                  <a:pt x="77" y="97"/>
                  <a:pt x="77" y="97"/>
                </a:cubicBezTo>
                <a:cubicBezTo>
                  <a:pt x="78" y="97"/>
                  <a:pt x="80" y="97"/>
                  <a:pt x="81" y="98"/>
                </a:cubicBezTo>
                <a:cubicBezTo>
                  <a:pt x="82" y="99"/>
                  <a:pt x="82" y="99"/>
                  <a:pt x="82" y="99"/>
                </a:cubicBezTo>
                <a:cubicBezTo>
                  <a:pt x="85" y="101"/>
                  <a:pt x="87" y="102"/>
                  <a:pt x="87" y="104"/>
                </a:cubicBezTo>
                <a:cubicBezTo>
                  <a:pt x="87" y="105"/>
                  <a:pt x="87" y="105"/>
                  <a:pt x="87" y="106"/>
                </a:cubicBezTo>
                <a:cubicBezTo>
                  <a:pt x="87" y="111"/>
                  <a:pt x="83" y="114"/>
                  <a:pt x="76" y="114"/>
                </a:cubicBezTo>
                <a:moveTo>
                  <a:pt x="120" y="60"/>
                </a:moveTo>
                <a:cubicBezTo>
                  <a:pt x="112" y="60"/>
                  <a:pt x="112" y="60"/>
                  <a:pt x="112" y="60"/>
                </a:cubicBezTo>
                <a:cubicBezTo>
                  <a:pt x="112" y="72"/>
                  <a:pt x="112" y="72"/>
                  <a:pt x="112" y="72"/>
                </a:cubicBezTo>
                <a:cubicBezTo>
                  <a:pt x="100" y="72"/>
                  <a:pt x="100" y="72"/>
                  <a:pt x="100" y="72"/>
                </a:cubicBezTo>
                <a:cubicBezTo>
                  <a:pt x="100" y="80"/>
                  <a:pt x="100" y="80"/>
                  <a:pt x="100" y="80"/>
                </a:cubicBezTo>
                <a:cubicBezTo>
                  <a:pt x="112" y="80"/>
                  <a:pt x="112" y="80"/>
                  <a:pt x="112" y="80"/>
                </a:cubicBezTo>
                <a:cubicBezTo>
                  <a:pt x="112" y="92"/>
                  <a:pt x="112" y="92"/>
                  <a:pt x="112" y="92"/>
                </a:cubicBezTo>
                <a:cubicBezTo>
                  <a:pt x="120" y="92"/>
                  <a:pt x="120" y="92"/>
                  <a:pt x="120" y="92"/>
                </a:cubicBezTo>
                <a:cubicBezTo>
                  <a:pt x="120" y="80"/>
                  <a:pt x="120" y="80"/>
                  <a:pt x="120" y="80"/>
                </a:cubicBezTo>
                <a:cubicBezTo>
                  <a:pt x="132" y="80"/>
                  <a:pt x="132" y="80"/>
                  <a:pt x="132" y="80"/>
                </a:cubicBezTo>
                <a:cubicBezTo>
                  <a:pt x="132" y="72"/>
                  <a:pt x="132" y="72"/>
                  <a:pt x="132" y="72"/>
                </a:cubicBezTo>
                <a:cubicBezTo>
                  <a:pt x="120" y="72"/>
                  <a:pt x="120" y="72"/>
                  <a:pt x="120" y="72"/>
                </a:cubicBezTo>
                <a:lnTo>
                  <a:pt x="120" y="60"/>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148" name="Freeform 320" hidden="1"/>
          <p:cNvSpPr/>
          <p:nvPr/>
        </p:nvSpPr>
        <p:spPr>
          <a:xfrm>
            <a:off x="7886520" y="4801680"/>
            <a:ext cx="244800" cy="198720"/>
          </a:xfrm>
          <a:custGeom>
            <a:avLst/>
            <a:gdLst/>
            <a:ahLst/>
            <a:cxnLst/>
            <a:rect l="l" t="t"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moveTo>
                  <a:pt x="96" y="69"/>
                </a:moveTo>
                <a:cubicBezTo>
                  <a:pt x="96" y="66"/>
                  <a:pt x="96" y="64"/>
                  <a:pt x="101" y="64"/>
                </a:cubicBezTo>
                <a:cubicBezTo>
                  <a:pt x="108" y="64"/>
                  <a:pt x="108" y="64"/>
                  <a:pt x="108" y="64"/>
                </a:cubicBezTo>
                <a:cubicBezTo>
                  <a:pt x="108" y="52"/>
                  <a:pt x="108" y="52"/>
                  <a:pt x="108" y="52"/>
                </a:cubicBezTo>
                <a:cubicBezTo>
                  <a:pt x="97" y="52"/>
                  <a:pt x="97" y="52"/>
                  <a:pt x="97" y="52"/>
                </a:cubicBezTo>
                <a:cubicBezTo>
                  <a:pt x="84" y="52"/>
                  <a:pt x="80" y="58"/>
                  <a:pt x="80" y="68"/>
                </a:cubicBezTo>
                <a:cubicBezTo>
                  <a:pt x="80" y="76"/>
                  <a:pt x="80" y="76"/>
                  <a:pt x="80" y="76"/>
                </a:cubicBezTo>
                <a:cubicBezTo>
                  <a:pt x="72" y="76"/>
                  <a:pt x="72" y="76"/>
                  <a:pt x="72" y="76"/>
                </a:cubicBezTo>
                <a:cubicBezTo>
                  <a:pt x="72" y="88"/>
                  <a:pt x="72" y="88"/>
                  <a:pt x="72" y="88"/>
                </a:cubicBezTo>
                <a:cubicBezTo>
                  <a:pt x="80" y="88"/>
                  <a:pt x="80" y="88"/>
                  <a:pt x="80" y="88"/>
                </a:cubicBezTo>
                <a:cubicBezTo>
                  <a:pt x="80" y="124"/>
                  <a:pt x="80" y="124"/>
                  <a:pt x="80" y="124"/>
                </a:cubicBezTo>
                <a:cubicBezTo>
                  <a:pt x="96" y="124"/>
                  <a:pt x="96" y="124"/>
                  <a:pt x="96" y="124"/>
                </a:cubicBezTo>
                <a:cubicBezTo>
                  <a:pt x="96" y="88"/>
                  <a:pt x="96" y="88"/>
                  <a:pt x="96" y="88"/>
                </a:cubicBezTo>
                <a:cubicBezTo>
                  <a:pt x="107" y="88"/>
                  <a:pt x="107" y="88"/>
                  <a:pt x="107" y="88"/>
                </a:cubicBezTo>
                <a:cubicBezTo>
                  <a:pt x="108" y="76"/>
                  <a:pt x="108" y="76"/>
                  <a:pt x="108" y="76"/>
                </a:cubicBezTo>
                <a:cubicBezTo>
                  <a:pt x="96" y="76"/>
                  <a:pt x="96" y="76"/>
                  <a:pt x="96" y="76"/>
                </a:cubicBezTo>
                <a:lnTo>
                  <a:pt x="96" y="69"/>
                </a:lnTo>
                <a:close/>
              </a:path>
            </a:pathLst>
          </a:custGeom>
          <a:solidFill>
            <a:schemeClr val="bg2">
              <a:lumMod val="65000"/>
            </a:schemeClr>
          </a:solidFill>
          <a:ln w="0">
            <a:noFill/>
          </a:ln>
        </p:spPr>
        <p:style>
          <a:lnRef idx="0">
            <a:scrgbClr r="0" g="0" b="0"/>
          </a:lnRef>
          <a:fillRef idx="0">
            <a:scrgbClr r="0" g="0" b="0"/>
          </a:fillRef>
          <a:effectRef idx="0">
            <a:scrgbClr r="0" g="0" b="0"/>
          </a:effectRef>
          <a:fontRef idx="minor"/>
        </p:style>
      </p:sp>
      <p:sp>
        <p:nvSpPr>
          <p:cNvPr id="149" name="Rectangle 20" hidden="1"/>
          <p:cNvSpPr/>
          <p:nvPr/>
        </p:nvSpPr>
        <p:spPr>
          <a:xfrm>
            <a:off x="78865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50" name="Rectangle 21" hidden="1"/>
          <p:cNvSpPr/>
          <p:nvPr/>
        </p:nvSpPr>
        <p:spPr>
          <a:xfrm>
            <a:off x="816372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51" name="Rectangle 22" hidden="1"/>
          <p:cNvSpPr/>
          <p:nvPr/>
        </p:nvSpPr>
        <p:spPr>
          <a:xfrm>
            <a:off x="8431200" y="4801680"/>
            <a:ext cx="244800" cy="198720"/>
          </a:xfrm>
          <a:prstGeom prst="rect">
            <a:avLst/>
          </a:prstGeom>
          <a:noFill/>
          <a:ln>
            <a:noFill/>
          </a:ln>
        </p:spPr>
        <p:style>
          <a:lnRef idx="2">
            <a:schemeClr val="accent1">
              <a:shade val="50000"/>
            </a:schemeClr>
          </a:lnRef>
          <a:fillRef idx="1">
            <a:schemeClr val="accent1"/>
          </a:fillRef>
          <a:effectRef idx="0">
            <a:schemeClr val="accent1"/>
          </a:effectRef>
          <a:fontRef idx="minor"/>
        </p:style>
      </p:sp>
      <p:sp>
        <p:nvSpPr>
          <p:cNvPr id="152" name="TextBox 23" hidden="1"/>
          <p:cNvSpPr/>
          <p:nvPr/>
        </p:nvSpPr>
        <p:spPr>
          <a:xfrm>
            <a:off x="6871320" y="4817160"/>
            <a:ext cx="1031400" cy="199440"/>
          </a:xfrm>
          <a:prstGeom prst="rect">
            <a:avLst/>
          </a:prstGeom>
          <a:noFill/>
          <a:ln w="0">
            <a:noFill/>
          </a:ln>
        </p:spPr>
        <p:style>
          <a:lnRef idx="0">
            <a:scrgbClr r="0" g="0" b="0"/>
          </a:lnRef>
          <a:fillRef idx="0">
            <a:scrgbClr r="0" g="0" b="0"/>
          </a:fillRef>
          <a:effectRef idx="0">
            <a:scrgbClr r="0" g="0" b="0"/>
          </a:effectRef>
          <a:fontRef idx="minor"/>
        </p:style>
        <p:txBody>
          <a:bodyPr wrap="none" lIns="77760" tIns="38880" rIns="77760" bIns="38880" anchor="t">
            <a:spAutoFit/>
          </a:bodyPr>
          <a:lstStyle/>
          <a:p>
            <a:pPr algn="r">
              <a:lnSpc>
                <a:spcPct val="100000"/>
              </a:lnSpc>
            </a:pPr>
            <a:r>
              <a:rPr lang="en-US" sz="800" b="1" strike="noStrike" spc="-1">
                <a:solidFill>
                  <a:srgbClr val="623A90"/>
                </a:solidFill>
                <a:latin typeface="Roboto"/>
                <a:ea typeface="DejaVu Sans"/>
              </a:rPr>
              <a:t>Company</a:t>
            </a:r>
            <a:r>
              <a:rPr lang="en-US" sz="800" b="1" strike="noStrike" spc="-1">
                <a:solidFill>
                  <a:srgbClr val="141414"/>
                </a:solidFill>
                <a:latin typeface="Roboto"/>
                <a:ea typeface="DejaVu Sans"/>
              </a:rPr>
              <a:t> Name</a:t>
            </a:r>
            <a:endParaRPr lang="lv-LV" sz="800" b="0" strike="noStrike" spc="-1">
              <a:latin typeface="Arial"/>
            </a:endParaRPr>
          </a:p>
        </p:txBody>
      </p:sp>
      <p:sp>
        <p:nvSpPr>
          <p:cNvPr id="153"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154"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192"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9" name="PlaceHolder 1"/>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algn="ctr"/>
            <a:r>
              <a:rPr lang="lv-LV" sz="4400" b="0" strike="noStrike" spc="-1">
                <a:latin typeface="Arial"/>
              </a:rPr>
              <a:t>Click to edit the title text format</a:t>
            </a:r>
          </a:p>
        </p:txBody>
      </p:sp>
      <p:sp>
        <p:nvSpPr>
          <p:cNvPr id="230"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lv-LV"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lv-LV" sz="2800" b="0" strike="noStrike" spc="-1">
                <a:latin typeface="Arial"/>
              </a:rPr>
              <a:t>Second Outline Level</a:t>
            </a:r>
          </a:p>
          <a:p>
            <a:pPr marL="1296000" lvl="2" indent="-288000">
              <a:spcBef>
                <a:spcPts val="850"/>
              </a:spcBef>
              <a:buClr>
                <a:srgbClr val="000000"/>
              </a:buClr>
              <a:buSzPct val="45000"/>
              <a:buFont typeface="Wingdings" charset="2"/>
              <a:buChar char=""/>
            </a:pPr>
            <a:r>
              <a:rPr lang="lv-LV" sz="2400" b="0" strike="noStrike" spc="-1">
                <a:latin typeface="Arial"/>
              </a:rPr>
              <a:t>Third Outline Level</a:t>
            </a:r>
          </a:p>
          <a:p>
            <a:pPr marL="1728000" lvl="3" indent="-216000">
              <a:spcBef>
                <a:spcPts val="567"/>
              </a:spcBef>
              <a:buClr>
                <a:srgbClr val="000000"/>
              </a:buClr>
              <a:buSzPct val="75000"/>
              <a:buFont typeface="Symbol" charset="2"/>
              <a:buChar char=""/>
            </a:pPr>
            <a:r>
              <a:rPr lang="lv-LV" sz="2000" b="0" strike="noStrike" spc="-1">
                <a:latin typeface="Arial"/>
              </a:rPr>
              <a:t>Fourth Outline Level</a:t>
            </a:r>
          </a:p>
          <a:p>
            <a:pPr marL="2160000" lvl="4" indent="-216000">
              <a:spcBef>
                <a:spcPts val="283"/>
              </a:spcBef>
              <a:buClr>
                <a:srgbClr val="000000"/>
              </a:buClr>
              <a:buSzPct val="45000"/>
              <a:buFont typeface="Wingdings" charset="2"/>
              <a:buChar char=""/>
            </a:pPr>
            <a:r>
              <a:rPr lang="lv-LV" sz="2000" b="0" strike="noStrike" spc="-1">
                <a:latin typeface="Arial"/>
              </a:rPr>
              <a:t>Fifth Outline Level</a:t>
            </a:r>
          </a:p>
          <a:p>
            <a:pPr marL="2592000" lvl="5" indent="-216000">
              <a:spcBef>
                <a:spcPts val="283"/>
              </a:spcBef>
              <a:buClr>
                <a:srgbClr val="000000"/>
              </a:buClr>
              <a:buSzPct val="45000"/>
              <a:buFont typeface="Wingdings" charset="2"/>
              <a:buChar char=""/>
            </a:pPr>
            <a:r>
              <a:rPr lang="lv-LV" sz="2000" b="0" strike="noStrike" spc="-1">
                <a:latin typeface="Arial"/>
              </a:rPr>
              <a:t>Sixth Outline Level</a:t>
            </a:r>
          </a:p>
          <a:p>
            <a:pPr marL="3024000" lvl="6" indent="-216000">
              <a:spcBef>
                <a:spcPts val="283"/>
              </a:spcBef>
              <a:buClr>
                <a:srgbClr val="000000"/>
              </a:buClr>
              <a:buSzPct val="45000"/>
              <a:buFont typeface="Wingdings" charset="2"/>
              <a:buChar char=""/>
            </a:pPr>
            <a:r>
              <a:rPr lang="lv-LV"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esparveselibu.lv/izstradatas-vadlinijas-un-rekomendacijas-nirgasanas-izplatibas-mazinasanai-izglitibas-vide" TargetMode="External"/><Relationship Id="rId2" Type="http://schemas.openxmlformats.org/officeDocument/2006/relationships/diagramData" Target="../diagrams/data1.xml"/><Relationship Id="rId1" Type="http://schemas.openxmlformats.org/officeDocument/2006/relationships/slideLayout" Target="../slideLayouts/slideLayout4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hyperlink" Target="https://registri.visc.gov.lv/specizglitiba/dokumenti/metmat/metiet_atb_komandas_darba_org_izglit_iestade.pdf" TargetMode="External"/><Relationship Id="rId2" Type="http://schemas.openxmlformats.org/officeDocument/2006/relationships/hyperlink" Target="https://www.ikvd.gov.lv/lv/tiesibu-aizsardziba-izglitiba" TargetMode="External"/><Relationship Id="rId1" Type="http://schemas.openxmlformats.org/officeDocument/2006/relationships/slideLayout" Target="../slideLayouts/slideLayout61.xml"/><Relationship Id="rId4" Type="http://schemas.openxmlformats.org/officeDocument/2006/relationships/hyperlink" Target="https://www.bti.gov.lv/lv/jaunums/vadlinijas-izglitibas-iestadem-valsts-un-pasvaldibu-resursu-atbalsta-sniegsana-berniem-un-jauniesiem-ar-socialas-uzvedibas-novirzem-un-atkaribas-problemam-efektiva-izmantosan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ikvd@ikvd.gov.lv" TargetMode="Externa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Title 1"/>
          <p:cNvSpPr/>
          <p:nvPr/>
        </p:nvSpPr>
        <p:spPr>
          <a:xfrm>
            <a:off x="886320" y="1836360"/>
            <a:ext cx="7478640" cy="892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90000"/>
              </a:lnSpc>
            </a:pPr>
            <a:r>
              <a:rPr lang="lv-LV" sz="2800" b="1" strike="noStrike" spc="-1" dirty="0">
                <a:solidFill>
                  <a:srgbClr val="7030A0"/>
                </a:solidFill>
                <a:latin typeface="Roboto"/>
                <a:ea typeface="DejaVu Sans"/>
              </a:rPr>
              <a:t>Licencēšanas un akreditācijas regulējuma attīstība. </a:t>
            </a:r>
            <a:endParaRPr lang="lv-LV" sz="2800" b="0" strike="noStrike" spc="-1" dirty="0">
              <a:latin typeface="Arial"/>
            </a:endParaRPr>
          </a:p>
          <a:p>
            <a:pPr algn="ctr">
              <a:lnSpc>
                <a:spcPct val="90000"/>
              </a:lnSpc>
            </a:pPr>
            <a:r>
              <a:rPr lang="lv-LV" sz="2800" b="1" strike="noStrike" spc="-1" dirty="0">
                <a:solidFill>
                  <a:srgbClr val="7030A0"/>
                </a:solidFill>
                <a:latin typeface="Roboto"/>
                <a:ea typeface="DejaVu Sans"/>
              </a:rPr>
              <a:t>Aktualitātes izglītības </a:t>
            </a:r>
            <a:r>
              <a:rPr lang="lv-LV" sz="2800" b="1" strike="noStrike" spc="-1">
                <a:solidFill>
                  <a:srgbClr val="7030A0"/>
                </a:solidFill>
                <a:latin typeface="Roboto"/>
                <a:ea typeface="DejaVu Sans"/>
              </a:rPr>
              <a:t>kvalitātes nodrošināšanā </a:t>
            </a:r>
            <a:endParaRPr lang="lv-LV" sz="2800" b="0" strike="noStrike" spc="-1" dirty="0">
              <a:latin typeface="Arial"/>
            </a:endParaRPr>
          </a:p>
          <a:p>
            <a:pPr algn="ctr">
              <a:lnSpc>
                <a:spcPct val="90000"/>
              </a:lnSpc>
            </a:pPr>
            <a:endParaRPr lang="lv-LV" sz="2800" b="0" strike="noStrike" spc="-1" dirty="0">
              <a:latin typeface="Arial"/>
            </a:endParaRPr>
          </a:p>
          <a:p>
            <a:pPr algn="ctr">
              <a:lnSpc>
                <a:spcPct val="90000"/>
              </a:lnSpc>
            </a:pPr>
            <a:r>
              <a:rPr lang="lv-LV" sz="1800" b="1" strike="noStrike" spc="-1" dirty="0">
                <a:solidFill>
                  <a:srgbClr val="7030A0"/>
                </a:solidFill>
                <a:latin typeface="Roboto"/>
                <a:ea typeface="DejaVu Sans"/>
              </a:rPr>
              <a:t>Izglītības kvalitātes valsts dienesta </a:t>
            </a:r>
            <a:endParaRPr lang="lv-LV" sz="1800" b="0" strike="noStrike" spc="-1" dirty="0">
              <a:latin typeface="Arial"/>
            </a:endParaRPr>
          </a:p>
          <a:p>
            <a:pPr algn="ctr">
              <a:lnSpc>
                <a:spcPct val="90000"/>
              </a:lnSpc>
            </a:pPr>
            <a:r>
              <a:rPr lang="lv-LV" sz="1800" b="1" strike="noStrike" spc="-1" dirty="0">
                <a:solidFill>
                  <a:srgbClr val="7030A0"/>
                </a:solidFill>
                <a:latin typeface="Roboto"/>
                <a:ea typeface="DejaVu Sans"/>
              </a:rPr>
              <a:t>vadītāja</a:t>
            </a:r>
            <a:endParaRPr lang="lv-LV" sz="1800" b="0" strike="noStrike" spc="-1" dirty="0">
              <a:latin typeface="Arial"/>
            </a:endParaRPr>
          </a:p>
          <a:p>
            <a:pPr algn="ctr">
              <a:lnSpc>
                <a:spcPct val="90000"/>
              </a:lnSpc>
            </a:pPr>
            <a:r>
              <a:rPr lang="lv-LV" sz="1800" b="1" strike="noStrike" spc="-1" dirty="0">
                <a:solidFill>
                  <a:srgbClr val="7030A0"/>
                </a:solidFill>
                <a:latin typeface="Roboto"/>
                <a:ea typeface="DejaVu Sans"/>
              </a:rPr>
              <a:t>Inita Juhņēviča</a:t>
            </a:r>
            <a:endParaRPr lang="lv-LV" sz="1800" b="0" strike="noStrike" spc="-1" dirty="0">
              <a:latin typeface="Arial"/>
            </a:endParaRPr>
          </a:p>
        </p:txBody>
      </p:sp>
      <p:sp>
        <p:nvSpPr>
          <p:cNvPr id="268" name="Title 1"/>
          <p:cNvSpPr/>
          <p:nvPr/>
        </p:nvSpPr>
        <p:spPr>
          <a:xfrm>
            <a:off x="3413520" y="3660120"/>
            <a:ext cx="6063480" cy="75492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pic>
        <p:nvPicPr>
          <p:cNvPr id="269" name="Picture 4" descr="Logo&#10;&#10;Description automatically generated with medium confidence"/>
          <p:cNvPicPr/>
          <p:nvPr/>
        </p:nvPicPr>
        <p:blipFill>
          <a:blip r:embed="rId2"/>
          <a:stretch/>
        </p:blipFill>
        <p:spPr>
          <a:xfrm>
            <a:off x="95760" y="267480"/>
            <a:ext cx="2302560" cy="1477800"/>
          </a:xfrm>
          <a:prstGeom prst="rect">
            <a:avLst/>
          </a:prstGeom>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Virsraksts 1"/>
          <p:cNvSpPr/>
          <p:nvPr/>
        </p:nvSpPr>
        <p:spPr>
          <a:xfrm>
            <a:off x="1286640" y="311400"/>
            <a:ext cx="7218000" cy="639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a:bodyPr>
          <a:lstStyle/>
          <a:p>
            <a:pPr algn="r">
              <a:lnSpc>
                <a:spcPct val="90000"/>
              </a:lnSpc>
            </a:pPr>
            <a:r>
              <a:rPr lang="lv-LV" sz="1800" b="1" strike="noStrike" spc="-1">
                <a:solidFill>
                  <a:srgbClr val="7030A0"/>
                </a:solidFill>
                <a:latin typeface="Roboto"/>
                <a:ea typeface="Verdana"/>
              </a:rPr>
              <a:t>2022./2023.māc.g. </a:t>
            </a:r>
            <a:br/>
            <a:r>
              <a:rPr lang="lv-LV" sz="1800" b="1" strike="noStrike" spc="-1">
                <a:solidFill>
                  <a:srgbClr val="7030A0"/>
                </a:solidFill>
                <a:latin typeface="Roboto"/>
                <a:ea typeface="Verdana"/>
              </a:rPr>
              <a:t>izglītības kvalitāti būtiski ietekmē: </a:t>
            </a:r>
            <a:endParaRPr lang="lv-LV" sz="1800" b="0" strike="noStrike" spc="-1">
              <a:latin typeface="Arial"/>
            </a:endParaRPr>
          </a:p>
        </p:txBody>
      </p:sp>
      <p:sp>
        <p:nvSpPr>
          <p:cNvPr id="334" name="TextBox 4"/>
          <p:cNvSpPr/>
          <p:nvPr/>
        </p:nvSpPr>
        <p:spPr>
          <a:xfrm>
            <a:off x="355320" y="777240"/>
            <a:ext cx="3860640" cy="2647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9880" algn="just">
              <a:lnSpc>
                <a:spcPct val="100000"/>
              </a:lnSpc>
            </a:pPr>
            <a:r>
              <a:rPr lang="lv-LV" sz="1050" b="1" strike="noStrike" spc="-1">
                <a:solidFill>
                  <a:srgbClr val="7030A0"/>
                </a:solidFill>
                <a:latin typeface="Roboto"/>
                <a:ea typeface="Verdana"/>
              </a:rPr>
              <a:t>1. Izglītības kvalitātes riski:</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izglītojamie, kuri bez attaisnojoša iemesla ilgstoši neapmeklē izglītības iestādi – 45% izglītības iestāžu (20 un vairāk mācību stundas semestrī) </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ilgstošās pedagogu vakances (vidēji – 35% izglītības iestāžu, augstākais rādītājs – 44% pirmsskolas izglītības iestādēs) un atbalsta personāla vakances (17% izglītības iestāžu nav pieejami nekādi atbalsta personāla pakalpojumi)</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apvienotās klases vispārējā izglītībā (15% gadījumu)</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atšķirīgie izglītojamo mācību sasniegumi ikdienas mācībās un valsts pārbaudes darbos (30% izglītības iestāžu ir par 20-30% zemāki mācību sasniegumi valsts pārbaudes darbos, salīdzinot ar ikdienas mācību sasniegumiem)</a:t>
            </a:r>
            <a:endParaRPr lang="lv-LV" sz="1050" b="0" strike="noStrike" spc="-1">
              <a:latin typeface="Arial"/>
            </a:endParaRPr>
          </a:p>
        </p:txBody>
      </p:sp>
      <p:sp>
        <p:nvSpPr>
          <p:cNvPr id="335" name="TextBox 5"/>
          <p:cNvSpPr/>
          <p:nvPr/>
        </p:nvSpPr>
        <p:spPr>
          <a:xfrm>
            <a:off x="4500000" y="1031040"/>
            <a:ext cx="3860640" cy="2007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9880" algn="just">
              <a:lnSpc>
                <a:spcPct val="100000"/>
              </a:lnSpc>
            </a:pPr>
            <a:r>
              <a:rPr lang="lv-LV" sz="1050" b="1" strike="noStrike" spc="-1">
                <a:solidFill>
                  <a:srgbClr val="7030A0"/>
                </a:solidFill>
                <a:latin typeface="Roboto"/>
                <a:ea typeface="Verdana"/>
              </a:rPr>
              <a:t>2. Pārvaldības kvalitāte jeb izglītības iestādes vadītāja profesionalitāte:</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52% vispārējās izglītības iestāžu un 61% profesionālās izglītības iestāžu ir atbilstoši definējušas konkrētus un izmērāmus mērķus un sasniedzamos rezultātus iestādes un vadītāja darbības sekmīgai izvērtēšanai, </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dominē krīzes vadība, nepietiekams laiks un kvalitāte saskaņotai attīstības plānošanai (attīstības plāns – ikgadējais darba plāns – jēgpilna pašvērtēšana – izglītības iestādes darbības pilnveide)</a:t>
            </a:r>
            <a:endParaRPr lang="lv-LV" sz="1050" b="0" strike="noStrike" spc="-1">
              <a:latin typeface="Arial"/>
            </a:endParaRPr>
          </a:p>
        </p:txBody>
      </p:sp>
      <p:sp>
        <p:nvSpPr>
          <p:cNvPr id="336" name="TextBox 6"/>
          <p:cNvSpPr/>
          <p:nvPr/>
        </p:nvSpPr>
        <p:spPr>
          <a:xfrm>
            <a:off x="355320" y="3293280"/>
            <a:ext cx="3860640" cy="1368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9880" algn="just">
              <a:lnSpc>
                <a:spcPct val="100000"/>
              </a:lnSpc>
            </a:pPr>
            <a:r>
              <a:rPr lang="lv-LV" sz="1050" b="1" strike="noStrike" spc="-1">
                <a:solidFill>
                  <a:srgbClr val="7030A0"/>
                </a:solidFill>
                <a:latin typeface="Roboto"/>
                <a:ea typeface="Verdana"/>
              </a:rPr>
              <a:t>3. Atbalsta pieejamība izglītojamajiem, izglītības iestādēm un pedagogiem:</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17% izglītības iestāžu nav pieejami atbalsta personāla pakalpojumi, aptuveni 20% izglītības iestāžu atbalsta personāla likme ir mazāka par 0,5 </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ir ļoti atšķirīgs kvalitātes atbalsts pedagogiem un izglītības iestādēm valsts izglītības attīstības prioritāšu ieviešanai dažādos novados</a:t>
            </a:r>
            <a:endParaRPr lang="lv-LV" sz="1050" b="0" strike="noStrike" spc="-1">
              <a:latin typeface="Arial"/>
            </a:endParaRPr>
          </a:p>
        </p:txBody>
      </p:sp>
      <p:sp>
        <p:nvSpPr>
          <p:cNvPr id="337" name="TextBox 7"/>
          <p:cNvSpPr/>
          <p:nvPr/>
        </p:nvSpPr>
        <p:spPr>
          <a:xfrm>
            <a:off x="4572000" y="3293280"/>
            <a:ext cx="3860640" cy="1528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9880" algn="just">
              <a:lnSpc>
                <a:spcPct val="100000"/>
              </a:lnSpc>
            </a:pPr>
            <a:r>
              <a:rPr lang="lv-LV" sz="1050" b="1" strike="noStrike" spc="-1">
                <a:solidFill>
                  <a:srgbClr val="7030A0"/>
                </a:solidFill>
                <a:latin typeface="Roboto"/>
                <a:ea typeface="Verdana"/>
              </a:rPr>
              <a:t>4. Izglītības iestāžu izpratne un rīcība, veidojot iekļaujošu vidi:</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plaisa redzējumā par drošību izglītības iestādē – 66-75% izglītojamo uzskata, ka vide ir droša, pretstatā 90 un vairāk % pedagogu redzējumam</a:t>
            </a:r>
            <a:endParaRPr lang="lv-LV" sz="1050" b="0" strike="noStrike" spc="-1">
              <a:latin typeface="Arial"/>
            </a:endParaRPr>
          </a:p>
          <a:p>
            <a:pPr marL="201240" lvl="2" indent="-171360" algn="just">
              <a:lnSpc>
                <a:spcPct val="100000"/>
              </a:lnSpc>
              <a:buClr>
                <a:srgbClr val="141414"/>
              </a:buClr>
              <a:buFont typeface="Symbol"/>
              <a:buChar char=""/>
            </a:pPr>
            <a:r>
              <a:rPr lang="lv-LV" sz="1050" b="0" strike="noStrike" spc="-1">
                <a:solidFill>
                  <a:srgbClr val="141414"/>
                </a:solidFill>
                <a:latin typeface="Roboto"/>
                <a:ea typeface="Verdana"/>
              </a:rPr>
              <a:t>izglītības iestāžu fiziskā pieejamība – pamatā iekļūšanai izglītības iestādē un 1.stāvā, izaicinājumi saistās ar sliekšņiem un nokļūšanu ēku augšējos stāvos</a:t>
            </a:r>
            <a:endParaRPr lang="lv-LV" sz="105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981360" y="193320"/>
            <a:ext cx="6737760" cy="1181160"/>
          </a:xfrm>
          <a:prstGeom prst="rect">
            <a:avLst/>
          </a:prstGeom>
          <a:noFill/>
          <a:ln w="0">
            <a:noFill/>
          </a:ln>
        </p:spPr>
        <p:txBody>
          <a:bodyPr lIns="90000" tIns="45000" rIns="90000" bIns="45000" anchor="ctr">
            <a:normAutofit fontScale="66000"/>
          </a:bodyPr>
          <a:lstStyle/>
          <a:p>
            <a:pPr algn="ctr">
              <a:lnSpc>
                <a:spcPct val="100000"/>
              </a:lnSpc>
            </a:pPr>
            <a:r>
              <a:rPr lang="lv-LV" sz="2700" b="0" strike="noStrike" spc="-1">
                <a:solidFill>
                  <a:srgbClr val="000000"/>
                </a:solidFill>
                <a:latin typeface="Calibri"/>
              </a:rPr>
              <a:t>2023.gada vasara – publiskotas </a:t>
            </a:r>
            <a:br/>
            <a:r>
              <a:rPr lang="lv-LV" sz="2700" b="0" strike="noStrike" spc="-1">
                <a:solidFill>
                  <a:srgbClr val="000000"/>
                </a:solidFill>
                <a:latin typeface="Calibri"/>
              </a:rPr>
              <a:t>vadlīnijas un rekomendācijas ņirgāšanās izplatības mazināšanai izglītības vidē</a:t>
            </a:r>
            <a:br/>
            <a:endParaRPr lang="lv-LV" sz="2700" b="0" strike="noStrike" spc="-1">
              <a:latin typeface="Arial"/>
            </a:endParaRPr>
          </a:p>
        </p:txBody>
      </p:sp>
      <p:graphicFrame>
        <p:nvGraphicFramePr>
          <p:cNvPr id="2" name="Diagram2"/>
          <p:cNvGraphicFramePr/>
          <p:nvPr>
            <p:extLst>
              <p:ext uri="{D42A27DB-BD31-4B8C-83A1-F6EECF244321}">
                <p14:modId xmlns:p14="http://schemas.microsoft.com/office/powerpoint/2010/main" val="3541552017"/>
              </p:ext>
            </p:extLst>
          </p:nvPr>
        </p:nvGraphicFramePr>
        <p:xfrm>
          <a:off x="1844640" y="1010160"/>
          <a:ext cx="5886000" cy="304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 name="Rectangle 10"/>
          <p:cNvSpPr/>
          <p:nvPr/>
        </p:nvSpPr>
        <p:spPr>
          <a:xfrm>
            <a:off x="2195640" y="3257640"/>
            <a:ext cx="5184000" cy="501120"/>
          </a:xfrm>
          <a:prstGeom prst="rect">
            <a:avLst/>
          </a:prstGeom>
          <a:noFill/>
          <a:ln w="0">
            <a:noFill/>
          </a:ln>
        </p:spPr>
        <p:style>
          <a:lnRef idx="2">
            <a:scrgbClr r="0" g="0" b="0"/>
          </a:lnRef>
          <a:fillRef idx="0">
            <a:scrgbClr r="0" g="0" b="0"/>
          </a:fillRef>
          <a:effectRef idx="0">
            <a:scrgbClr r="0" g="0" b="0"/>
          </a:effectRef>
          <a:fontRef idx="minor"/>
        </p:style>
        <p:txBody>
          <a:bodyPr lIns="90000" tIns="45000" rIns="90000" bIns="45000" numCol="1" spcCol="1440" anchor="t">
            <a:spAutoFit/>
          </a:bodyPr>
          <a:lstStyle/>
          <a:p>
            <a:pPr>
              <a:lnSpc>
                <a:spcPct val="100000"/>
              </a:lnSpc>
              <a:tabLst>
                <a:tab pos="0" algn="l"/>
              </a:tabLst>
            </a:pPr>
            <a:r>
              <a:rPr lang="lv-LV" sz="1350" b="0" u="sng" strike="noStrike" spc="-1">
                <a:solidFill>
                  <a:srgbClr val="0000FF"/>
                </a:solidFill>
                <a:uFillTx/>
                <a:latin typeface="Calibri"/>
                <a:ea typeface="DejaVu Sans"/>
                <a:hlinkClick r:id="rId7"/>
              </a:rPr>
              <a:t>https://www.esparveselibu.lv/izstradatas-vadlinijas-un-rekomendacijas-nirgasanas-izplatibas-mazinasanai-izglitibas-vide</a:t>
            </a:r>
            <a:r>
              <a:rPr lang="lv-LV" sz="1350" b="0" strike="noStrike" spc="-1">
                <a:solidFill>
                  <a:srgbClr val="000000"/>
                </a:solidFill>
                <a:latin typeface="Calibri"/>
                <a:ea typeface="DejaVu Sans"/>
              </a:rPr>
              <a:t> </a:t>
            </a:r>
            <a:endParaRPr lang="lv-LV" sz="1350" b="0" strike="noStrike" spc="-1">
              <a:latin typeface="Arial"/>
            </a:endParaRPr>
          </a:p>
        </p:txBody>
      </p:sp>
      <p:sp>
        <p:nvSpPr>
          <p:cNvPr id="349" name="Rectangle 12"/>
          <p:cNvSpPr/>
          <p:nvPr/>
        </p:nvSpPr>
        <p:spPr>
          <a:xfrm>
            <a:off x="1385640" y="4083840"/>
            <a:ext cx="6426000" cy="1002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tabLst>
                <a:tab pos="0" algn="l"/>
              </a:tabLst>
            </a:pPr>
            <a:r>
              <a:rPr lang="lv-LV" sz="1200" b="0" strike="noStrike" spc="-1">
                <a:solidFill>
                  <a:srgbClr val="000000"/>
                </a:solidFill>
                <a:latin typeface="Calibri"/>
                <a:ea typeface="DejaVu Sans"/>
              </a:rPr>
              <a:t>Ņirgāšanās – vardarbības veids izglītības vidē, kas ietver viena vai vairāku vienaudžu agresīvu uzvedību ar tīšu, naidīgu nolūku radīt ciešanas. </a:t>
            </a:r>
            <a:endParaRPr lang="lv-LV" sz="1200" b="0" strike="noStrike" spc="-1">
              <a:latin typeface="Arial"/>
            </a:endParaRPr>
          </a:p>
          <a:p>
            <a:pPr>
              <a:lnSpc>
                <a:spcPct val="100000"/>
              </a:lnSpc>
              <a:tabLst>
                <a:tab pos="0" algn="l"/>
              </a:tabLst>
            </a:pPr>
            <a:r>
              <a:rPr lang="lv-LV" sz="1200" b="0" strike="noStrike" spc="-1">
                <a:solidFill>
                  <a:srgbClr val="000000"/>
                </a:solidFill>
                <a:latin typeface="Calibri"/>
                <a:ea typeface="DejaVu Sans"/>
              </a:rPr>
              <a:t>Šāda uzvedība tiek īstenota, izmantojot spēku samēra atšķirību starp pāridarītāju, kurš ir ņirgāšanās iniciators, un upuri, kurš ir ņirgāšanās mērķis, kā arī tiek vairākkārt atkārtota ilgākā laika periodā, radot izteikti negatīvu ietekmi uz visām iesaistītajām personām. </a:t>
            </a:r>
            <a:endParaRPr lang="lv-LV" sz="1200" b="0" strike="noStrike" spc="-1">
              <a:latin typeface="Arial"/>
            </a:endParaRPr>
          </a:p>
        </p:txBody>
      </p:sp>
      <p:sp>
        <p:nvSpPr>
          <p:cNvPr id="350" name="PlaceHolder 2"/>
          <p:cNvSpPr>
            <a:spLocks noGrp="1"/>
          </p:cNvSpPr>
          <p:nvPr>
            <p:ph type="dt"/>
          </p:nvPr>
        </p:nvSpPr>
        <p:spPr>
          <a:xfrm>
            <a:off x="457200" y="4767120"/>
            <a:ext cx="2133000" cy="273240"/>
          </a:xfrm>
          <a:prstGeom prst="rect">
            <a:avLst/>
          </a:prstGeom>
          <a:noFill/>
          <a:ln w="0">
            <a:noFill/>
          </a:ln>
        </p:spPr>
        <p:txBody>
          <a:bodyPr lIns="90000" tIns="45000" rIns="90000" bIns="45000" anchor="ctr">
            <a:noAutofit/>
          </a:bodyPr>
          <a:lstStyle/>
          <a:p>
            <a:pPr>
              <a:lnSpc>
                <a:spcPct val="100000"/>
              </a:lnSpc>
            </a:pPr>
            <a:r>
              <a:rPr lang="en-US" sz="900" b="0" strike="noStrike" spc="-1">
                <a:solidFill>
                  <a:srgbClr val="8B8B8B"/>
                </a:solidFill>
                <a:latin typeface="Calibri"/>
              </a:rPr>
              <a:t>29.08.2023.</a:t>
            </a:r>
            <a:endParaRPr lang="lv-LV" sz="900" b="0" strike="noStrike" spc="-1">
              <a:latin typeface="Times New Roman"/>
            </a:endParaRPr>
          </a:p>
        </p:txBody>
      </p:sp>
      <p:sp>
        <p:nvSpPr>
          <p:cNvPr id="351" name="PlaceHolder 3"/>
          <p:cNvSpPr>
            <a:spLocks noGrp="1"/>
          </p:cNvSpPr>
          <p:nvPr>
            <p:ph type="sldNum"/>
          </p:nvPr>
        </p:nvSpPr>
        <p:spPr>
          <a:xfrm>
            <a:off x="6553080" y="4767120"/>
            <a:ext cx="2133000" cy="273240"/>
          </a:xfrm>
          <a:prstGeom prst="rect">
            <a:avLst/>
          </a:prstGeom>
          <a:noFill/>
          <a:ln w="0">
            <a:noFill/>
          </a:ln>
        </p:spPr>
        <p:txBody>
          <a:bodyPr lIns="90000" tIns="45000" rIns="90000" bIns="45000" anchor="ctr">
            <a:noAutofit/>
          </a:bodyPr>
          <a:lstStyle/>
          <a:p>
            <a:pPr algn="r">
              <a:lnSpc>
                <a:spcPct val="100000"/>
              </a:lnSpc>
            </a:pPr>
            <a:fld id="{AFD6DFAE-13FD-4304-8F22-83FBBAB92058}" type="slidenum">
              <a:rPr lang="lv-LV" sz="900" b="0" strike="noStrike" spc="-1">
                <a:solidFill>
                  <a:srgbClr val="8B8B8B"/>
                </a:solidFill>
                <a:latin typeface="Calibri"/>
              </a:rPr>
              <a:t>11</a:t>
            </a:fld>
            <a:endParaRPr lang="lv-LV" sz="900" b="0" strike="noStrike" spc="-1">
              <a:latin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PlaceHolder 1"/>
          <p:cNvSpPr>
            <a:spLocks noGrp="1"/>
          </p:cNvSpPr>
          <p:nvPr>
            <p:ph type="title"/>
          </p:nvPr>
        </p:nvSpPr>
        <p:spPr>
          <a:xfrm>
            <a:off x="457200" y="205920"/>
            <a:ext cx="8228880" cy="856440"/>
          </a:xfrm>
          <a:prstGeom prst="rect">
            <a:avLst/>
          </a:prstGeom>
          <a:noFill/>
          <a:ln w="0">
            <a:noFill/>
          </a:ln>
        </p:spPr>
        <p:txBody>
          <a:bodyPr lIns="90000" tIns="45000" rIns="90000" bIns="45000" anchor="ctr">
            <a:normAutofit/>
          </a:bodyPr>
          <a:lstStyle/>
          <a:p>
            <a:pPr algn="ctr">
              <a:lnSpc>
                <a:spcPct val="100000"/>
              </a:lnSpc>
            </a:pPr>
            <a:r>
              <a:rPr lang="lv-LV" sz="2800" b="0" strike="noStrike" spc="-1">
                <a:solidFill>
                  <a:srgbClr val="000000"/>
                </a:solidFill>
                <a:latin typeface="Calibri"/>
              </a:rPr>
              <a:t>Aktuālie atbalsta materiāli</a:t>
            </a:r>
            <a:endParaRPr lang="lv-LV" sz="2800" b="0" strike="noStrike" spc="-1">
              <a:latin typeface="Arial"/>
            </a:endParaRPr>
          </a:p>
        </p:txBody>
      </p:sp>
      <p:sp>
        <p:nvSpPr>
          <p:cNvPr id="353" name="PlaceHolder 2"/>
          <p:cNvSpPr>
            <a:spLocks noGrp="1"/>
          </p:cNvSpPr>
          <p:nvPr>
            <p:ph/>
          </p:nvPr>
        </p:nvSpPr>
        <p:spPr>
          <a:xfrm>
            <a:off x="457200" y="1200240"/>
            <a:ext cx="8228880" cy="3393720"/>
          </a:xfrm>
          <a:prstGeom prst="rect">
            <a:avLst/>
          </a:prstGeom>
          <a:noFill/>
          <a:ln w="0">
            <a:noFill/>
          </a:ln>
        </p:spPr>
        <p:txBody>
          <a:bodyPr lIns="90000" tIns="45000" rIns="90000" bIns="45000" anchor="t">
            <a:normAutofit/>
          </a:bodyPr>
          <a:lstStyle/>
          <a:p>
            <a:pPr marL="257040" indent="-257040">
              <a:lnSpc>
                <a:spcPct val="100000"/>
              </a:lnSpc>
              <a:spcBef>
                <a:spcPts val="479"/>
              </a:spcBef>
              <a:buClr>
                <a:srgbClr val="000000"/>
              </a:buClr>
              <a:buFont typeface="Arial"/>
              <a:buChar char="•"/>
            </a:pPr>
            <a:r>
              <a:rPr lang="lv-LV" sz="2400" b="0" strike="noStrike" spc="-1">
                <a:solidFill>
                  <a:srgbClr val="000000"/>
                </a:solidFill>
                <a:latin typeface="Calibri"/>
              </a:rPr>
              <a:t>Informatīvais materiāls izglītības iestādes rīkojumu izdošanai (tiks publiskots </a:t>
            </a:r>
            <a:r>
              <a:rPr lang="lv-LV" sz="2400" b="0" u="sng" strike="noStrike" spc="-1">
                <a:solidFill>
                  <a:srgbClr val="0000FF"/>
                </a:solidFill>
                <a:uFillTx/>
                <a:latin typeface="Calibri"/>
                <a:hlinkClick r:id="rId2"/>
              </a:rPr>
              <a:t>IKVD tīmekļvietnes sadaļā «Tiesību aizsardzība izglītībā</a:t>
            </a:r>
            <a:r>
              <a:rPr lang="lv-LV" sz="2400" b="0" strike="noStrike" spc="-1">
                <a:solidFill>
                  <a:srgbClr val="000000"/>
                </a:solidFill>
                <a:latin typeface="Calibri"/>
              </a:rPr>
              <a:t>)</a:t>
            </a:r>
            <a:endParaRPr lang="lv-LV" sz="2400" b="0" strike="noStrike" spc="-1">
              <a:latin typeface="Arial"/>
            </a:endParaRPr>
          </a:p>
          <a:p>
            <a:pPr marL="257040" indent="-257040">
              <a:lnSpc>
                <a:spcPct val="100000"/>
              </a:lnSpc>
              <a:spcBef>
                <a:spcPts val="479"/>
              </a:spcBef>
              <a:buClr>
                <a:srgbClr val="000000"/>
              </a:buClr>
              <a:buFont typeface="Arial"/>
              <a:buChar char="•"/>
            </a:pPr>
            <a:r>
              <a:rPr lang="lv-LV" sz="2400" b="0" strike="noStrike" spc="-1">
                <a:solidFill>
                  <a:srgbClr val="000000"/>
                </a:solidFill>
                <a:latin typeface="Calibri"/>
              </a:rPr>
              <a:t>Atbalsta komandas darba organizācija izglītības iestādē (</a:t>
            </a:r>
            <a:r>
              <a:rPr lang="lv-LV" sz="2400" b="0" u="sng" strike="noStrike" spc="-1">
                <a:solidFill>
                  <a:srgbClr val="0000FF"/>
                </a:solidFill>
                <a:uFillTx/>
                <a:latin typeface="Calibri"/>
                <a:hlinkClick r:id="rId3"/>
              </a:rPr>
              <a:t>VISC</a:t>
            </a:r>
            <a:r>
              <a:rPr lang="lv-LV" sz="2400" b="0" strike="noStrike" spc="-1">
                <a:solidFill>
                  <a:srgbClr val="000000"/>
                </a:solidFill>
                <a:latin typeface="Calibri"/>
              </a:rPr>
              <a:t>) </a:t>
            </a:r>
            <a:endParaRPr lang="lv-LV" sz="2400" b="0" strike="noStrike" spc="-1">
              <a:latin typeface="Arial"/>
            </a:endParaRPr>
          </a:p>
          <a:p>
            <a:pPr marL="257040" indent="-257040">
              <a:lnSpc>
                <a:spcPct val="100000"/>
              </a:lnSpc>
              <a:spcBef>
                <a:spcPts val="479"/>
              </a:spcBef>
              <a:buClr>
                <a:srgbClr val="000000"/>
              </a:buClr>
              <a:buFont typeface="Arial"/>
              <a:buChar char="•"/>
            </a:pPr>
            <a:r>
              <a:rPr lang="lv-LV" sz="2400" b="0" strike="noStrike" spc="-1">
                <a:solidFill>
                  <a:srgbClr val="000000"/>
                </a:solidFill>
                <a:latin typeface="Calibri"/>
              </a:rPr>
              <a:t>Vadlīnijas izglītības iestādēm valsts un pašvaldību resursu atbalsta sniegšanā bērniem un jauniešiem ar sociālās uzvedības novirzēm un atkarības problēmām efektīvā izmantošanā (</a:t>
            </a:r>
            <a:r>
              <a:rPr lang="lv-LV" sz="2400" b="0" u="sng" strike="noStrike" spc="-1">
                <a:solidFill>
                  <a:srgbClr val="0000FF"/>
                </a:solidFill>
                <a:uFillTx/>
                <a:latin typeface="Calibri"/>
                <a:hlinkClick r:id="rId4"/>
              </a:rPr>
              <a:t>VBTAI</a:t>
            </a:r>
            <a:r>
              <a:rPr lang="lv-LV" sz="2400" b="0" strike="noStrike" spc="-1">
                <a:solidFill>
                  <a:srgbClr val="000000"/>
                </a:solidFill>
                <a:latin typeface="Calibri"/>
              </a:rPr>
              <a:t>)</a:t>
            </a:r>
            <a:endParaRPr lang="lv-LV" sz="2400" b="0" strike="noStrike" spc="-1">
              <a:latin typeface="Arial"/>
            </a:endParaRPr>
          </a:p>
          <a:p>
            <a:pPr>
              <a:lnSpc>
                <a:spcPct val="100000"/>
              </a:lnSpc>
              <a:spcBef>
                <a:spcPts val="479"/>
              </a:spcBef>
            </a:pPr>
            <a:endParaRPr lang="lv-LV" sz="2400" b="0" strike="noStrike" spc="-1">
              <a:latin typeface="Arial"/>
            </a:endParaRPr>
          </a:p>
          <a:p>
            <a:pPr>
              <a:lnSpc>
                <a:spcPct val="100000"/>
              </a:lnSpc>
              <a:spcBef>
                <a:spcPts val="479"/>
              </a:spcBef>
              <a:tabLst>
                <a:tab pos="0" algn="l"/>
              </a:tabLst>
            </a:pPr>
            <a:endParaRPr lang="lv-LV" sz="2400" b="0" strike="noStrike" spc="-1">
              <a:latin typeface="Arial"/>
            </a:endParaRPr>
          </a:p>
          <a:p>
            <a:pPr>
              <a:lnSpc>
                <a:spcPct val="100000"/>
              </a:lnSpc>
              <a:spcBef>
                <a:spcPts val="479"/>
              </a:spcBef>
              <a:tabLst>
                <a:tab pos="0" algn="l"/>
              </a:tabLst>
            </a:pPr>
            <a:endParaRPr lang="lv-LV" sz="2400" b="0" strike="noStrike" spc="-1">
              <a:latin typeface="Arial"/>
            </a:endParaRPr>
          </a:p>
          <a:p>
            <a:pPr>
              <a:lnSpc>
                <a:spcPct val="100000"/>
              </a:lnSpc>
              <a:spcBef>
                <a:spcPts val="479"/>
              </a:spcBef>
              <a:tabLst>
                <a:tab pos="0" algn="l"/>
              </a:tabLst>
            </a:pPr>
            <a:endParaRPr lang="lv-LV" sz="2400" b="0" strike="noStrike" spc="-1">
              <a:latin typeface="Arial"/>
            </a:endParaRPr>
          </a:p>
        </p:txBody>
      </p:sp>
      <p:sp>
        <p:nvSpPr>
          <p:cNvPr id="354" name="PlaceHolder 3"/>
          <p:cNvSpPr>
            <a:spLocks noGrp="1"/>
          </p:cNvSpPr>
          <p:nvPr>
            <p:ph type="dt"/>
          </p:nvPr>
        </p:nvSpPr>
        <p:spPr>
          <a:xfrm>
            <a:off x="457200" y="4767120"/>
            <a:ext cx="2133000" cy="273240"/>
          </a:xfrm>
          <a:prstGeom prst="rect">
            <a:avLst/>
          </a:prstGeom>
          <a:noFill/>
          <a:ln w="0">
            <a:noFill/>
          </a:ln>
        </p:spPr>
        <p:txBody>
          <a:bodyPr lIns="90000" tIns="45000" rIns="90000" bIns="45000" anchor="ctr">
            <a:noAutofit/>
          </a:bodyPr>
          <a:lstStyle/>
          <a:p>
            <a:pPr>
              <a:lnSpc>
                <a:spcPct val="100000"/>
              </a:lnSpc>
              <a:tabLst>
                <a:tab pos="0" algn="l"/>
              </a:tabLst>
            </a:pPr>
            <a:r>
              <a:rPr lang="en-US" sz="900" b="0" strike="noStrike" spc="-1">
                <a:solidFill>
                  <a:srgbClr val="8B8B8B"/>
                </a:solidFill>
                <a:latin typeface="Calibri"/>
              </a:rPr>
              <a:t>29.08.2023.</a:t>
            </a:r>
            <a:endParaRPr lang="lv-LV" sz="900" b="0" strike="noStrike" spc="-1">
              <a:latin typeface="Times New Roman"/>
            </a:endParaRPr>
          </a:p>
        </p:txBody>
      </p:sp>
      <p:sp>
        <p:nvSpPr>
          <p:cNvPr id="355" name="PlaceHolder 4"/>
          <p:cNvSpPr>
            <a:spLocks noGrp="1"/>
          </p:cNvSpPr>
          <p:nvPr>
            <p:ph type="sldNum"/>
          </p:nvPr>
        </p:nvSpPr>
        <p:spPr>
          <a:xfrm>
            <a:off x="6553080" y="4767120"/>
            <a:ext cx="2133000" cy="273240"/>
          </a:xfrm>
          <a:prstGeom prst="rect">
            <a:avLst/>
          </a:prstGeom>
          <a:noFill/>
          <a:ln w="0">
            <a:noFill/>
          </a:ln>
        </p:spPr>
        <p:txBody>
          <a:bodyPr lIns="90000" tIns="45000" rIns="90000" bIns="45000" anchor="ctr">
            <a:noAutofit/>
          </a:bodyPr>
          <a:lstStyle/>
          <a:p>
            <a:pPr algn="r">
              <a:lnSpc>
                <a:spcPct val="100000"/>
              </a:lnSpc>
              <a:tabLst>
                <a:tab pos="0" algn="l"/>
              </a:tabLst>
            </a:pPr>
            <a:fld id="{C5C43D23-2454-43D3-BBEA-EB705CA99A10}" type="slidenum">
              <a:rPr lang="lv-LV" sz="900" b="0" strike="noStrike" spc="-1">
                <a:solidFill>
                  <a:srgbClr val="8B8B8B"/>
                </a:solidFill>
                <a:latin typeface="Calibri"/>
              </a:rPr>
              <a:t>12</a:t>
            </a:fld>
            <a:endParaRPr lang="lv-LV" sz="900" b="0" strike="noStrike" spc="-1">
              <a:latin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PlaceHolder 1"/>
          <p:cNvSpPr>
            <a:spLocks noGrp="1"/>
          </p:cNvSpPr>
          <p:nvPr>
            <p:ph type="title"/>
          </p:nvPr>
        </p:nvSpPr>
        <p:spPr>
          <a:xfrm>
            <a:off x="457200" y="205920"/>
            <a:ext cx="8228880" cy="738217"/>
          </a:xfrm>
          <a:prstGeom prst="rect">
            <a:avLst/>
          </a:prstGeom>
          <a:noFill/>
          <a:ln w="0">
            <a:noFill/>
          </a:ln>
        </p:spPr>
        <p:txBody>
          <a:bodyPr lIns="90000" tIns="45000" rIns="90000" bIns="45000" anchor="ctr">
            <a:noAutofit/>
          </a:bodyPr>
          <a:lstStyle/>
          <a:p>
            <a:pPr algn="ctr">
              <a:lnSpc>
                <a:spcPct val="100000"/>
              </a:lnSpc>
            </a:pPr>
            <a:r>
              <a:rPr lang="lv-LV" sz="2100" b="0" strike="noStrike" spc="-1" dirty="0">
                <a:solidFill>
                  <a:srgbClr val="000000"/>
                </a:solidFill>
                <a:latin typeface="Calibri"/>
              </a:rPr>
              <a:t>2022.gada 14.novembrī Izglītības likumā nostiprināts t.s. vispārējais algoritms rīcībai vardarbības gadījumos izglītības vidē</a:t>
            </a:r>
            <a:endParaRPr lang="lv-LV" sz="2100" b="0" strike="noStrike" spc="-1" dirty="0">
              <a:latin typeface="Arial"/>
            </a:endParaRPr>
          </a:p>
        </p:txBody>
      </p:sp>
      <p:sp>
        <p:nvSpPr>
          <p:cNvPr id="357" name="PlaceHolder 2"/>
          <p:cNvSpPr>
            <a:spLocks noGrp="1"/>
          </p:cNvSpPr>
          <p:nvPr>
            <p:ph/>
          </p:nvPr>
        </p:nvSpPr>
        <p:spPr>
          <a:xfrm>
            <a:off x="1003609" y="1040780"/>
            <a:ext cx="7196253" cy="3994180"/>
          </a:xfrm>
          <a:prstGeom prst="rect">
            <a:avLst/>
          </a:prstGeom>
          <a:noFill/>
          <a:ln w="0">
            <a:noFill/>
          </a:ln>
        </p:spPr>
        <p:txBody>
          <a:bodyPr lIns="90000" tIns="45000" rIns="90000" bIns="45000" anchor="t">
            <a:normAutofit fontScale="61500" lnSpcReduction="20000"/>
          </a:bodyPr>
          <a:lstStyle/>
          <a:p>
            <a:pPr marL="257040" indent="-257040">
              <a:lnSpc>
                <a:spcPct val="100000"/>
              </a:lnSpc>
              <a:spcBef>
                <a:spcPts val="479"/>
              </a:spcBef>
              <a:buClr>
                <a:srgbClr val="000000"/>
              </a:buClr>
              <a:buFont typeface="Arial"/>
              <a:buChar char="•"/>
            </a:pPr>
            <a:r>
              <a:rPr lang="lv-LV" sz="2400" b="1" strike="noStrike" spc="-1" dirty="0">
                <a:solidFill>
                  <a:srgbClr val="000000"/>
                </a:solidFill>
                <a:latin typeface="Calibri"/>
              </a:rPr>
              <a:t>Pašvaldība</a:t>
            </a:r>
            <a:r>
              <a:rPr lang="lv-LV" sz="2400" b="0" strike="noStrike" spc="-1" dirty="0">
                <a:solidFill>
                  <a:srgbClr val="000000"/>
                </a:solidFill>
                <a:latin typeface="Calibri"/>
              </a:rPr>
              <a:t>: </a:t>
            </a:r>
            <a:r>
              <a:rPr lang="lv-LV" sz="2400" b="1" strike="noStrike" spc="-1" dirty="0">
                <a:solidFill>
                  <a:srgbClr val="000000"/>
                </a:solidFill>
                <a:latin typeface="Calibri"/>
              </a:rPr>
              <a:t>sniedz konsultatīvu palīdzību </a:t>
            </a:r>
            <a:r>
              <a:rPr lang="lv-LV" sz="2400" b="0" strike="noStrike" spc="-1" dirty="0">
                <a:solidFill>
                  <a:srgbClr val="000000"/>
                </a:solidFill>
                <a:latin typeface="Calibri"/>
              </a:rPr>
              <a:t>bērnu audzināšanā, kā arī </a:t>
            </a:r>
            <a:r>
              <a:rPr lang="lv-LV" sz="2400" b="1" strike="noStrike" spc="-1" dirty="0">
                <a:solidFill>
                  <a:srgbClr val="000000"/>
                </a:solidFill>
                <a:latin typeface="Calibri"/>
              </a:rPr>
              <a:t>nodrošina atbalsta pasākumus </a:t>
            </a:r>
            <a:r>
              <a:rPr lang="lv-LV" sz="2400" b="0" strike="noStrike" spc="-1" dirty="0">
                <a:solidFill>
                  <a:srgbClr val="000000"/>
                </a:solidFill>
                <a:latin typeface="Calibri"/>
              </a:rPr>
              <a:t>izglītojamiem un viņu ģimenēm;</a:t>
            </a:r>
            <a:endParaRPr lang="lv-LV" sz="2400" b="0" strike="noStrike" spc="-1" dirty="0">
              <a:latin typeface="Arial"/>
            </a:endParaRPr>
          </a:p>
          <a:p>
            <a:pPr>
              <a:lnSpc>
                <a:spcPct val="100000"/>
              </a:lnSpc>
              <a:spcBef>
                <a:spcPts val="224"/>
              </a:spcBef>
            </a:pPr>
            <a:endParaRPr lang="lv-LV" sz="2400" b="0" strike="noStrike" spc="-1" dirty="0">
              <a:latin typeface="Arial"/>
            </a:endParaRPr>
          </a:p>
          <a:p>
            <a:pPr marL="257040" indent="-257040">
              <a:lnSpc>
                <a:spcPct val="100000"/>
              </a:lnSpc>
              <a:spcBef>
                <a:spcPts val="479"/>
              </a:spcBef>
              <a:buClr>
                <a:srgbClr val="000000"/>
              </a:buClr>
              <a:buFont typeface="Arial"/>
              <a:buChar char="•"/>
            </a:pPr>
            <a:r>
              <a:rPr lang="lv-LV" sz="2400" b="0" strike="noStrike" spc="-1" dirty="0">
                <a:solidFill>
                  <a:srgbClr val="000000"/>
                </a:solidFill>
                <a:latin typeface="Calibri"/>
              </a:rPr>
              <a:t>Pašvaldības </a:t>
            </a:r>
            <a:r>
              <a:rPr lang="lv-LV" sz="2400" b="1" strike="noStrike" spc="-1" dirty="0">
                <a:solidFill>
                  <a:srgbClr val="000000"/>
                </a:solidFill>
                <a:latin typeface="Calibri"/>
              </a:rPr>
              <a:t>izglītības pārvalde</a:t>
            </a:r>
            <a:r>
              <a:rPr lang="lv-LV" sz="2400" b="0" strike="noStrike" spc="-1" dirty="0">
                <a:solidFill>
                  <a:srgbClr val="000000"/>
                </a:solidFill>
                <a:latin typeface="Calibri"/>
              </a:rPr>
              <a:t>: sadarbībā ar valsts un pašvaldību institūcijām </a:t>
            </a:r>
            <a:r>
              <a:rPr lang="lv-LV" sz="2400" b="1" strike="noStrike" spc="-1" dirty="0">
                <a:solidFill>
                  <a:srgbClr val="000000"/>
                </a:solidFill>
                <a:latin typeface="Calibri"/>
              </a:rPr>
              <a:t>veido atbalsta pasākumu sistēmu </a:t>
            </a:r>
            <a:r>
              <a:rPr lang="lv-LV" sz="2400" b="0" strike="noStrike" spc="-1" dirty="0">
                <a:solidFill>
                  <a:srgbClr val="000000"/>
                </a:solidFill>
                <a:latin typeface="Calibri"/>
              </a:rPr>
              <a:t>pašvaldības izglītojamiem un viņu ģimenēm;</a:t>
            </a:r>
            <a:endParaRPr lang="lv-LV" sz="2400" b="0" strike="noStrike" spc="-1" dirty="0">
              <a:latin typeface="Arial"/>
            </a:endParaRPr>
          </a:p>
          <a:p>
            <a:pPr>
              <a:lnSpc>
                <a:spcPct val="100000"/>
              </a:lnSpc>
              <a:spcBef>
                <a:spcPts val="224"/>
              </a:spcBef>
            </a:pPr>
            <a:endParaRPr lang="lv-LV" sz="2400" b="0" strike="noStrike" spc="-1" dirty="0">
              <a:latin typeface="Arial"/>
            </a:endParaRPr>
          </a:p>
          <a:p>
            <a:pPr marL="257040" indent="-257040">
              <a:lnSpc>
                <a:spcPct val="100000"/>
              </a:lnSpc>
              <a:spcBef>
                <a:spcPts val="479"/>
              </a:spcBef>
              <a:buClr>
                <a:srgbClr val="000000"/>
              </a:buClr>
              <a:buFont typeface="Arial"/>
              <a:buChar char="•"/>
            </a:pPr>
            <a:r>
              <a:rPr lang="lv-LV" sz="2400" b="0" strike="noStrike" spc="-1" dirty="0">
                <a:solidFill>
                  <a:srgbClr val="000000"/>
                </a:solidFill>
                <a:latin typeface="Calibri"/>
              </a:rPr>
              <a:t>Izglītības iestādes </a:t>
            </a:r>
            <a:r>
              <a:rPr lang="lv-LV" sz="2400" b="1" strike="noStrike" spc="-1" dirty="0">
                <a:solidFill>
                  <a:srgbClr val="000000"/>
                </a:solidFill>
                <a:latin typeface="Calibri"/>
              </a:rPr>
              <a:t>dibinātājs</a:t>
            </a:r>
            <a:r>
              <a:rPr lang="lv-LV" sz="2400" b="0" strike="noStrike" spc="-1" dirty="0">
                <a:solidFill>
                  <a:srgbClr val="000000"/>
                </a:solidFill>
                <a:latin typeface="Calibri"/>
              </a:rPr>
              <a:t>: kad no izglītības iestādes vadītāja saņemta informācija par vardarbību pret izglītības procesa īstenošanā iesaistītajām personām, </a:t>
            </a:r>
            <a:r>
              <a:rPr lang="lv-LV" sz="2400" b="1" strike="noStrike" spc="-1" dirty="0">
                <a:solidFill>
                  <a:srgbClr val="000000"/>
                </a:solidFill>
                <a:latin typeface="Calibri"/>
              </a:rPr>
              <a:t>nodrošina </a:t>
            </a:r>
            <a:r>
              <a:rPr lang="lv-LV" sz="2400" b="0" strike="noStrike" spc="-1" dirty="0">
                <a:solidFill>
                  <a:srgbClr val="000000"/>
                </a:solidFill>
                <a:latin typeface="Calibri"/>
              </a:rPr>
              <a:t>šīs informācijas </a:t>
            </a:r>
            <a:r>
              <a:rPr lang="lv-LV" sz="2400" b="1" strike="noStrike" spc="-1" dirty="0">
                <a:solidFill>
                  <a:srgbClr val="000000"/>
                </a:solidFill>
                <a:latin typeface="Calibri"/>
              </a:rPr>
              <a:t>izvērtēšanu </a:t>
            </a:r>
            <a:r>
              <a:rPr lang="lv-LV" sz="2400" b="0" strike="noStrike" spc="-1" dirty="0">
                <a:solidFill>
                  <a:srgbClr val="000000"/>
                </a:solidFill>
                <a:latin typeface="Calibri"/>
              </a:rPr>
              <a:t>un, ja nepieciešams, iesniegšanu tiesībaizsardzības institūcijām, kā arī </a:t>
            </a:r>
            <a:r>
              <a:rPr lang="lv-LV" sz="2400" b="1" strike="noStrike" spc="-1" dirty="0">
                <a:solidFill>
                  <a:srgbClr val="000000"/>
                </a:solidFill>
                <a:latin typeface="Calibri"/>
              </a:rPr>
              <a:t>sniedz atbalstu </a:t>
            </a:r>
            <a:r>
              <a:rPr lang="lv-LV" sz="2400" b="0" strike="noStrike" spc="-1" dirty="0">
                <a:solidFill>
                  <a:srgbClr val="000000"/>
                </a:solidFill>
                <a:latin typeface="Calibri"/>
              </a:rPr>
              <a:t>situācijas risināšanai izglītības iestādē;</a:t>
            </a:r>
            <a:endParaRPr lang="lv-LV" sz="2400" b="0" strike="noStrike" spc="-1" dirty="0">
              <a:latin typeface="Arial"/>
            </a:endParaRPr>
          </a:p>
          <a:p>
            <a:pPr>
              <a:lnSpc>
                <a:spcPct val="100000"/>
              </a:lnSpc>
              <a:spcBef>
                <a:spcPts val="224"/>
              </a:spcBef>
            </a:pPr>
            <a:endParaRPr lang="lv-LV" sz="2400" b="0" strike="noStrike" spc="-1" dirty="0">
              <a:latin typeface="Arial"/>
            </a:endParaRPr>
          </a:p>
          <a:p>
            <a:pPr marL="257040" indent="-257040">
              <a:lnSpc>
                <a:spcPct val="100000"/>
              </a:lnSpc>
              <a:spcBef>
                <a:spcPts val="479"/>
              </a:spcBef>
              <a:buClr>
                <a:srgbClr val="000000"/>
              </a:buClr>
              <a:buFont typeface="Arial"/>
              <a:buChar char="•"/>
            </a:pPr>
            <a:r>
              <a:rPr lang="lv-LV" sz="2400" b="0" strike="noStrike" spc="-1" dirty="0">
                <a:solidFill>
                  <a:srgbClr val="000000"/>
                </a:solidFill>
                <a:latin typeface="Calibri"/>
              </a:rPr>
              <a:t>Izglītības iestādes </a:t>
            </a:r>
            <a:r>
              <a:rPr lang="lv-LV" sz="2400" b="1" strike="noStrike" spc="-1" dirty="0">
                <a:solidFill>
                  <a:srgbClr val="000000"/>
                </a:solidFill>
                <a:latin typeface="Calibri"/>
              </a:rPr>
              <a:t>vadītājs</a:t>
            </a:r>
            <a:r>
              <a:rPr lang="lv-LV" sz="2400" b="0" strike="noStrike" spc="-1" dirty="0">
                <a:solidFill>
                  <a:srgbClr val="000000"/>
                </a:solidFill>
                <a:latin typeface="Calibri"/>
              </a:rPr>
              <a:t>: </a:t>
            </a:r>
            <a:r>
              <a:rPr lang="lv-LV" sz="2400" b="1" strike="noStrike" spc="-1" dirty="0">
                <a:solidFill>
                  <a:srgbClr val="000000"/>
                </a:solidFill>
                <a:latin typeface="Calibri"/>
              </a:rPr>
              <a:t>izvērtē informāciju </a:t>
            </a:r>
            <a:r>
              <a:rPr lang="lv-LV" sz="2400" b="0" strike="noStrike" spc="-1" dirty="0">
                <a:solidFill>
                  <a:srgbClr val="000000"/>
                </a:solidFill>
                <a:latin typeface="Calibri"/>
              </a:rPr>
              <a:t>par vardarbību pret izglītības procesa īstenošanā iesaistīto personu, informē izglītības iestādes dibinātāju un r</a:t>
            </a:r>
            <a:r>
              <a:rPr lang="lv-LV" sz="2400" b="1" strike="noStrike" spc="-1" dirty="0">
                <a:solidFill>
                  <a:srgbClr val="000000"/>
                </a:solidFill>
                <a:latin typeface="Calibri"/>
              </a:rPr>
              <a:t>isina situāciju </a:t>
            </a:r>
            <a:r>
              <a:rPr lang="lv-LV" sz="2400" b="0" strike="noStrike" spc="-1" dirty="0">
                <a:solidFill>
                  <a:srgbClr val="000000"/>
                </a:solidFill>
                <a:latin typeface="Calibri"/>
              </a:rPr>
              <a:t>izglītības iestādē;</a:t>
            </a:r>
            <a:endParaRPr lang="lv-LV" sz="2400" b="0" strike="noStrike" spc="-1" dirty="0">
              <a:latin typeface="Arial"/>
            </a:endParaRPr>
          </a:p>
          <a:p>
            <a:pPr>
              <a:lnSpc>
                <a:spcPct val="100000"/>
              </a:lnSpc>
              <a:spcBef>
                <a:spcPts val="224"/>
              </a:spcBef>
            </a:pPr>
            <a:endParaRPr lang="lv-LV" sz="2400" b="0" strike="noStrike" spc="-1" dirty="0">
              <a:latin typeface="Arial"/>
            </a:endParaRPr>
          </a:p>
          <a:p>
            <a:pPr marL="257040" indent="-257040">
              <a:lnSpc>
                <a:spcPct val="100000"/>
              </a:lnSpc>
              <a:spcBef>
                <a:spcPts val="479"/>
              </a:spcBef>
              <a:buClr>
                <a:srgbClr val="000000"/>
              </a:buClr>
              <a:buFont typeface="Arial"/>
              <a:buChar char="•"/>
            </a:pPr>
            <a:r>
              <a:rPr lang="lv-LV" sz="2400" b="1" strike="noStrike" spc="-1" dirty="0">
                <a:solidFill>
                  <a:srgbClr val="000000"/>
                </a:solidFill>
                <a:latin typeface="Calibri"/>
              </a:rPr>
              <a:t>Vecāks</a:t>
            </a:r>
            <a:r>
              <a:rPr lang="lv-LV" sz="2400" b="0" strike="noStrike" spc="-1" dirty="0">
                <a:solidFill>
                  <a:srgbClr val="000000"/>
                </a:solidFill>
                <a:latin typeface="Calibri"/>
              </a:rPr>
              <a:t>: </a:t>
            </a:r>
            <a:r>
              <a:rPr lang="lv-LV" sz="2400" b="1" strike="noStrike" spc="-1" dirty="0">
                <a:solidFill>
                  <a:srgbClr val="000000"/>
                </a:solidFill>
                <a:latin typeface="Calibri"/>
              </a:rPr>
              <a:t>informē</a:t>
            </a:r>
            <a:r>
              <a:rPr lang="lv-LV" sz="2400" b="0" strike="noStrike" spc="-1" dirty="0">
                <a:solidFill>
                  <a:srgbClr val="000000"/>
                </a:solidFill>
                <a:latin typeface="Calibri"/>
              </a:rPr>
              <a:t> izglītības iestādes vadītāju par </a:t>
            </a:r>
            <a:r>
              <a:rPr lang="lv-LV" sz="2400" b="1" strike="noStrike" spc="-1" dirty="0">
                <a:solidFill>
                  <a:srgbClr val="000000"/>
                </a:solidFill>
                <a:latin typeface="Calibri"/>
              </a:rPr>
              <a:t>bērna veselības stāvokli </a:t>
            </a:r>
            <a:r>
              <a:rPr lang="lv-LV" sz="2400" b="0" strike="noStrike" spc="-1" dirty="0">
                <a:solidFill>
                  <a:srgbClr val="000000"/>
                </a:solidFill>
                <a:latin typeface="Calibri"/>
              </a:rPr>
              <a:t>un </a:t>
            </a:r>
            <a:r>
              <a:rPr lang="lv-LV" sz="2400" b="1" strike="noStrike" spc="-1" dirty="0">
                <a:solidFill>
                  <a:srgbClr val="000000"/>
                </a:solidFill>
                <a:latin typeface="Calibri"/>
              </a:rPr>
              <a:t>jebkādiem citiem apstākļiem</a:t>
            </a:r>
            <a:r>
              <a:rPr lang="lv-LV" sz="2400" b="0" strike="noStrike" spc="-1" dirty="0">
                <a:solidFill>
                  <a:srgbClr val="000000"/>
                </a:solidFill>
                <a:latin typeface="Calibri"/>
              </a:rPr>
              <a:t>, kas var ietekmēt izglītības programmas apguvi un tajā iesaistītās personas.</a:t>
            </a:r>
            <a:endParaRPr lang="lv-LV" sz="2400" b="0" strike="noStrike" spc="-1" dirty="0">
              <a:latin typeface="Arial"/>
            </a:endParaRPr>
          </a:p>
          <a:p>
            <a:pPr marL="0" indent="0">
              <a:lnSpc>
                <a:spcPct val="100000"/>
              </a:lnSpc>
              <a:spcBef>
                <a:spcPts val="479"/>
              </a:spcBef>
              <a:buNone/>
            </a:pPr>
            <a:endParaRPr lang="lv-LV" sz="2400" b="0" strike="noStrike" spc="-1" dirty="0">
              <a:latin typeface="Arial"/>
            </a:endParaRPr>
          </a:p>
        </p:txBody>
      </p:sp>
      <p:sp>
        <p:nvSpPr>
          <p:cNvPr id="358" name="PlaceHolder 3"/>
          <p:cNvSpPr>
            <a:spLocks noGrp="1"/>
          </p:cNvSpPr>
          <p:nvPr>
            <p:ph type="dt"/>
          </p:nvPr>
        </p:nvSpPr>
        <p:spPr>
          <a:xfrm>
            <a:off x="457200" y="4767120"/>
            <a:ext cx="2133000" cy="273240"/>
          </a:xfrm>
          <a:prstGeom prst="rect">
            <a:avLst/>
          </a:prstGeom>
          <a:noFill/>
          <a:ln w="0">
            <a:noFill/>
          </a:ln>
        </p:spPr>
        <p:txBody>
          <a:bodyPr lIns="90000" tIns="45000" rIns="90000" bIns="45000" anchor="ctr">
            <a:noAutofit/>
          </a:bodyPr>
          <a:lstStyle/>
          <a:p>
            <a:pPr>
              <a:lnSpc>
                <a:spcPct val="100000"/>
              </a:lnSpc>
            </a:pPr>
            <a:r>
              <a:rPr lang="en-US" sz="900" b="0" strike="noStrike" spc="-1">
                <a:solidFill>
                  <a:srgbClr val="8B8B8B"/>
                </a:solidFill>
                <a:latin typeface="Calibri"/>
              </a:rPr>
              <a:t>29.08.2023.</a:t>
            </a:r>
            <a:endParaRPr lang="lv-LV" sz="900" b="0" strike="noStrike" spc="-1">
              <a:latin typeface="Times New Roman"/>
            </a:endParaRPr>
          </a:p>
        </p:txBody>
      </p:sp>
      <p:sp>
        <p:nvSpPr>
          <p:cNvPr id="359" name="PlaceHolder 4"/>
          <p:cNvSpPr>
            <a:spLocks noGrp="1"/>
          </p:cNvSpPr>
          <p:nvPr>
            <p:ph type="sldNum"/>
          </p:nvPr>
        </p:nvSpPr>
        <p:spPr>
          <a:xfrm>
            <a:off x="6553080" y="4767120"/>
            <a:ext cx="2133000" cy="273240"/>
          </a:xfrm>
          <a:prstGeom prst="rect">
            <a:avLst/>
          </a:prstGeom>
          <a:noFill/>
          <a:ln w="0">
            <a:noFill/>
          </a:ln>
        </p:spPr>
        <p:txBody>
          <a:bodyPr lIns="90000" tIns="45000" rIns="90000" bIns="45000" anchor="ctr">
            <a:noAutofit/>
          </a:bodyPr>
          <a:lstStyle/>
          <a:p>
            <a:pPr algn="r">
              <a:lnSpc>
                <a:spcPct val="100000"/>
              </a:lnSpc>
            </a:pPr>
            <a:fld id="{0F1BA346-7F68-40D8-8A78-E670C810D0E3}" type="slidenum">
              <a:rPr lang="lv-LV" sz="900" b="0" strike="noStrike" spc="-1">
                <a:solidFill>
                  <a:srgbClr val="8B8B8B"/>
                </a:solidFill>
                <a:latin typeface="Calibri"/>
              </a:rPr>
              <a:t>13</a:t>
            </a:fld>
            <a:endParaRPr lang="lv-LV" sz="900" b="0" strike="noStrike" spc="-1">
              <a:latin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PlaceHolder 1"/>
          <p:cNvSpPr>
            <a:spLocks noGrp="1"/>
          </p:cNvSpPr>
          <p:nvPr>
            <p:ph/>
          </p:nvPr>
        </p:nvSpPr>
        <p:spPr>
          <a:xfrm>
            <a:off x="457200" y="208080"/>
            <a:ext cx="8228880" cy="673200"/>
          </a:xfrm>
          <a:prstGeom prst="rect">
            <a:avLst/>
          </a:prstGeom>
          <a:noFill/>
          <a:ln w="0">
            <a:noFill/>
          </a:ln>
        </p:spPr>
        <p:txBody>
          <a:bodyPr lIns="77760" tIns="38880" rIns="77760" bIns="38880" anchor="ctr">
            <a:noAutofit/>
          </a:bodyPr>
          <a:lstStyle/>
          <a:p>
            <a:pPr algn="ctr">
              <a:lnSpc>
                <a:spcPct val="90000"/>
              </a:lnSpc>
              <a:spcBef>
                <a:spcPts val="853"/>
              </a:spcBef>
              <a:tabLst>
                <a:tab pos="0" algn="l"/>
              </a:tabLst>
            </a:pPr>
            <a:r>
              <a:rPr lang="lv-LV" sz="2400" b="0" strike="noStrike" spc="-1">
                <a:solidFill>
                  <a:srgbClr val="141414"/>
                </a:solidFill>
                <a:latin typeface="Roboto"/>
              </a:rPr>
              <a:t>Drošības jautājumi</a:t>
            </a:r>
            <a:endParaRPr lang="lv-LV" sz="2400" b="0" strike="noStrike" spc="-1">
              <a:latin typeface="Arial"/>
            </a:endParaRPr>
          </a:p>
        </p:txBody>
      </p:sp>
      <p:sp>
        <p:nvSpPr>
          <p:cNvPr id="361" name="Text Placeholder 2"/>
          <p:cNvSpPr/>
          <p:nvPr/>
        </p:nvSpPr>
        <p:spPr>
          <a:xfrm>
            <a:off x="504720" y="1099800"/>
            <a:ext cx="8228880" cy="372492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sp>
        <p:nvSpPr>
          <p:cNvPr id="362" name="Rectangle 4"/>
          <p:cNvSpPr/>
          <p:nvPr/>
        </p:nvSpPr>
        <p:spPr>
          <a:xfrm>
            <a:off x="1463760" y="1099800"/>
            <a:ext cx="6832080" cy="3496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tabLst>
                <a:tab pos="0" algn="l"/>
              </a:tabLst>
            </a:pPr>
            <a:r>
              <a:rPr lang="lv-LV" sz="1600" b="0" strike="noStrike" spc="-1">
                <a:solidFill>
                  <a:srgbClr val="141414"/>
                </a:solidFill>
                <a:latin typeface="Roboto"/>
                <a:ea typeface="DejaVu Sans"/>
              </a:rPr>
              <a:t>Ministru kabineta 2023.gada 22.augusta noteikumi Nr.474 «</a:t>
            </a:r>
            <a:r>
              <a:rPr lang="lv-LV" sz="1600" b="0" u="sng" strike="noStrike" spc="-1">
                <a:solidFill>
                  <a:srgbClr val="623A90"/>
                </a:solidFill>
                <a:uFillTx/>
                <a:latin typeface="Roboto"/>
                <a:ea typeface="DejaVu Sans"/>
              </a:rPr>
              <a:t>Kārtība, kādā nodrošināma izglītojamo profilaktiskā veselības aprūpe, pirmā palīdzība un drošība izglītības iestādēs un to organizētajos pasākumos</a:t>
            </a:r>
            <a:r>
              <a:rPr lang="lv-LV" sz="1600" b="0" strike="noStrike" spc="-1">
                <a:solidFill>
                  <a:srgbClr val="141414"/>
                </a:solidFill>
                <a:latin typeface="Roboto"/>
                <a:ea typeface="DejaVu Sans"/>
              </a:rPr>
              <a:t>»</a:t>
            </a:r>
            <a:endParaRPr lang="lv-LV" sz="1600" b="0" strike="noStrike" spc="-1">
              <a:latin typeface="Arial"/>
            </a:endParaRPr>
          </a:p>
          <a:p>
            <a:pPr algn="just">
              <a:lnSpc>
                <a:spcPct val="100000"/>
              </a:lnSpc>
              <a:tabLst>
                <a:tab pos="0" algn="l"/>
              </a:tabLst>
            </a:pPr>
            <a:endParaRPr lang="lv-LV" sz="1600" b="0" strike="noStrike" spc="-1">
              <a:latin typeface="Arial"/>
            </a:endParaRPr>
          </a:p>
          <a:p>
            <a:pPr algn="just">
              <a:lnSpc>
                <a:spcPct val="100000"/>
              </a:lnSpc>
              <a:tabLst>
                <a:tab pos="0" algn="l"/>
              </a:tabLst>
            </a:pPr>
            <a:endParaRPr lang="lv-LV" sz="1600" b="0" strike="noStrike" spc="-1">
              <a:latin typeface="Arial"/>
            </a:endParaRPr>
          </a:p>
          <a:p>
            <a:pPr algn="just">
              <a:lnSpc>
                <a:spcPct val="100000"/>
              </a:lnSpc>
              <a:tabLst>
                <a:tab pos="0" algn="l"/>
              </a:tabLst>
            </a:pPr>
            <a:r>
              <a:rPr lang="lv-LV" sz="1600" b="0" strike="noStrike" spc="-1">
                <a:solidFill>
                  <a:srgbClr val="141414"/>
                </a:solidFill>
                <a:latin typeface="Roboto"/>
                <a:ea typeface="DejaVu Sans"/>
              </a:rPr>
              <a:t>Jāatjauno </a:t>
            </a:r>
            <a:r>
              <a:rPr lang="lv-LV" sz="1600" b="0" u="sng" strike="noStrike" spc="-1">
                <a:solidFill>
                  <a:srgbClr val="623A90"/>
                </a:solidFill>
                <a:uFillTx/>
                <a:latin typeface="Roboto"/>
                <a:ea typeface="DejaVu Sans"/>
              </a:rPr>
              <a:t>iekšējās kārtības noteikumi</a:t>
            </a:r>
            <a:r>
              <a:rPr lang="lv-LV" sz="1600" b="0" strike="noStrike" spc="-1">
                <a:solidFill>
                  <a:srgbClr val="623A90"/>
                </a:solidFill>
                <a:latin typeface="Roboto"/>
                <a:ea typeface="DejaVu Sans"/>
              </a:rPr>
              <a:t> </a:t>
            </a:r>
            <a:r>
              <a:rPr lang="lv-LV" sz="1600" b="0" strike="noStrike" spc="-1">
                <a:solidFill>
                  <a:srgbClr val="141414"/>
                </a:solidFill>
                <a:latin typeface="Roboto"/>
                <a:ea typeface="DejaVu Sans"/>
              </a:rPr>
              <a:t>un </a:t>
            </a:r>
            <a:r>
              <a:rPr lang="lv-LV" sz="1600" b="0" u="sng" strike="noStrike" spc="-1">
                <a:solidFill>
                  <a:srgbClr val="623A90"/>
                </a:solidFill>
                <a:uFillTx/>
                <a:latin typeface="Roboto"/>
                <a:ea typeface="DejaVu Sans"/>
              </a:rPr>
              <a:t>drošības noteikumi</a:t>
            </a:r>
            <a:r>
              <a:rPr lang="lv-LV" sz="1600" b="0" strike="noStrike" spc="-1">
                <a:solidFill>
                  <a:srgbClr val="141414"/>
                </a:solidFill>
                <a:latin typeface="Roboto"/>
                <a:ea typeface="DejaVu Sans"/>
              </a:rPr>
              <a:t>.</a:t>
            </a:r>
            <a:endParaRPr lang="lv-LV" sz="1600" b="0" strike="noStrike" spc="-1">
              <a:latin typeface="Arial"/>
            </a:endParaRPr>
          </a:p>
          <a:p>
            <a:pPr algn="just">
              <a:lnSpc>
                <a:spcPct val="100000"/>
              </a:lnSpc>
              <a:tabLst>
                <a:tab pos="0" algn="l"/>
              </a:tabLst>
            </a:pPr>
            <a:endParaRPr lang="lv-LV" sz="1600" b="0" strike="noStrike" spc="-1">
              <a:latin typeface="Arial"/>
            </a:endParaRPr>
          </a:p>
          <a:p>
            <a:pPr algn="just">
              <a:lnSpc>
                <a:spcPct val="100000"/>
              </a:lnSpc>
              <a:tabLst>
                <a:tab pos="0" algn="l"/>
              </a:tabLst>
            </a:pPr>
            <a:endParaRPr lang="lv-LV" sz="1600" b="0" strike="noStrike" spc="-1">
              <a:latin typeface="Arial"/>
            </a:endParaRPr>
          </a:p>
          <a:p>
            <a:pPr algn="just">
              <a:lnSpc>
                <a:spcPct val="100000"/>
              </a:lnSpc>
              <a:tabLst>
                <a:tab pos="0" algn="l"/>
              </a:tabLst>
            </a:pPr>
            <a:r>
              <a:rPr lang="lv-LV" sz="1600" b="1" u="sng" strike="noStrike" spc="-1">
                <a:solidFill>
                  <a:srgbClr val="623A90"/>
                </a:solidFill>
                <a:uFillTx/>
                <a:latin typeface="Roboto"/>
                <a:ea typeface="DejaVu Sans"/>
              </a:rPr>
              <a:t>Svarīgi</a:t>
            </a:r>
            <a:r>
              <a:rPr lang="lv-LV" sz="1600" b="0" strike="noStrike" spc="-1">
                <a:solidFill>
                  <a:srgbClr val="141414"/>
                </a:solidFill>
                <a:latin typeface="Roboto"/>
                <a:ea typeface="DejaVu Sans"/>
              </a:rPr>
              <a:t>: </a:t>
            </a:r>
            <a:r>
              <a:rPr lang="lv-LV" sz="1600" b="1" u="sng" strike="noStrike" spc="-1">
                <a:solidFill>
                  <a:srgbClr val="141414"/>
                </a:solidFill>
                <a:uFillTx/>
                <a:latin typeface="Roboto"/>
                <a:ea typeface="DejaVu Sans"/>
              </a:rPr>
              <a:t>ne retāk kā reizi divos mācību gados </a:t>
            </a:r>
            <a:r>
              <a:rPr lang="lv-LV" sz="1600" b="0" strike="noStrike" spc="-1">
                <a:solidFill>
                  <a:srgbClr val="141414"/>
                </a:solidFill>
                <a:latin typeface="Roboto"/>
                <a:ea typeface="DejaVu Sans"/>
              </a:rPr>
              <a:t>sadarbībā ar VUGD un VI organizēt izglītības iestādes pārbaudi, ja minētās institūcijas pārbaudi nav veikušas pēc savas iniciatīvas. Vadītājs nodrošina informācijas par veikto pārbaudi ievadi VIIS.</a:t>
            </a:r>
            <a:endParaRPr lang="lv-LV" sz="1600" b="0" strike="noStrike" spc="-1">
              <a:latin typeface="Arial"/>
            </a:endParaRPr>
          </a:p>
          <a:p>
            <a:pPr algn="just">
              <a:lnSpc>
                <a:spcPct val="100000"/>
              </a:lnSpc>
              <a:tabLst>
                <a:tab pos="0" algn="l"/>
              </a:tabLst>
            </a:pPr>
            <a:endParaRPr lang="lv-LV" sz="1600" b="0" strike="noStrike" spc="-1">
              <a:latin typeface="Arial"/>
            </a:endParaRPr>
          </a:p>
        </p:txBody>
      </p:sp>
      <p:sp>
        <p:nvSpPr>
          <p:cNvPr id="363" name="Oval 27"/>
          <p:cNvSpPr/>
          <p:nvPr/>
        </p:nvSpPr>
        <p:spPr>
          <a:xfrm>
            <a:off x="972720" y="13258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364" name="Oval 27"/>
          <p:cNvSpPr/>
          <p:nvPr/>
        </p:nvSpPr>
        <p:spPr>
          <a:xfrm>
            <a:off x="972720" y="232380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365" name="Oval 27"/>
          <p:cNvSpPr/>
          <p:nvPr/>
        </p:nvSpPr>
        <p:spPr>
          <a:xfrm>
            <a:off x="978120" y="332172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PlaceHolder 1"/>
          <p:cNvSpPr>
            <a:spLocks noGrp="1"/>
          </p:cNvSpPr>
          <p:nvPr>
            <p:ph type="title"/>
          </p:nvPr>
        </p:nvSpPr>
        <p:spPr>
          <a:xfrm>
            <a:off x="457200" y="205920"/>
            <a:ext cx="8228880" cy="604402"/>
          </a:xfrm>
          <a:prstGeom prst="rect">
            <a:avLst/>
          </a:prstGeom>
          <a:noFill/>
          <a:ln w="0">
            <a:noFill/>
          </a:ln>
        </p:spPr>
        <p:txBody>
          <a:bodyPr lIns="90000" tIns="45000" rIns="90000" bIns="45000" anchor="ctr">
            <a:normAutofit/>
          </a:bodyPr>
          <a:lstStyle/>
          <a:p>
            <a:pPr algn="ctr">
              <a:lnSpc>
                <a:spcPct val="100000"/>
              </a:lnSpc>
            </a:pPr>
            <a:r>
              <a:rPr lang="lv-LV" sz="2800" b="0" strike="noStrike" spc="-1" dirty="0">
                <a:solidFill>
                  <a:srgbClr val="000000"/>
                </a:solidFill>
                <a:latin typeface="Calibri"/>
              </a:rPr>
              <a:t>Pedagoga uzvedība / rīcība</a:t>
            </a:r>
            <a:endParaRPr lang="lv-LV" sz="2800" b="0" strike="noStrike" spc="-1" dirty="0">
              <a:latin typeface="Arial"/>
            </a:endParaRPr>
          </a:p>
        </p:txBody>
      </p:sp>
      <p:sp>
        <p:nvSpPr>
          <p:cNvPr id="367" name="PlaceHolder 2"/>
          <p:cNvSpPr>
            <a:spLocks noGrp="1"/>
          </p:cNvSpPr>
          <p:nvPr>
            <p:ph/>
          </p:nvPr>
        </p:nvSpPr>
        <p:spPr>
          <a:xfrm>
            <a:off x="457200" y="914400"/>
            <a:ext cx="8362800" cy="4022640"/>
          </a:xfrm>
          <a:prstGeom prst="rect">
            <a:avLst/>
          </a:prstGeom>
          <a:noFill/>
          <a:ln w="0">
            <a:noFill/>
          </a:ln>
        </p:spPr>
        <p:txBody>
          <a:bodyPr lIns="90000" tIns="45000" rIns="90000" bIns="45000" anchor="t">
            <a:normAutofit fontScale="70500" lnSpcReduction="10000"/>
          </a:bodyPr>
          <a:lstStyle/>
          <a:p>
            <a:pPr>
              <a:lnSpc>
                <a:spcPct val="100000"/>
              </a:lnSpc>
              <a:spcBef>
                <a:spcPts val="479"/>
              </a:spcBef>
              <a:tabLst>
                <a:tab pos="0" algn="l"/>
              </a:tabLst>
            </a:pPr>
            <a:r>
              <a:rPr lang="lv-LV" sz="2400" b="1" strike="noStrike" spc="-1" dirty="0">
                <a:solidFill>
                  <a:srgbClr val="000000"/>
                </a:solidFill>
                <a:latin typeface="Calibri"/>
              </a:rPr>
              <a:t>Pedagogs:</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ievēro (vadās) bērna tiesību un interešu prioritātes princips (BTAL 6.p.)</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jebkurā gadījumā sniedz palīdzību bērnam, kuram tā nepieciešama, izvērtējot konkrētā bērna vajadzības un attiecīgās situācijas apstākļus (BTAL 70.p.)</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ea typeface="Microsoft YaHei"/>
              </a:rPr>
              <a:t>ir lojāls Latvijas valstij un tās Satversmei  </a:t>
            </a:r>
            <a:r>
              <a:rPr lang="lv-LV" sz="2400" b="0" strike="noStrike" spc="-1" dirty="0">
                <a:solidFill>
                  <a:srgbClr val="000000"/>
                </a:solidFill>
                <a:latin typeface="Calibri"/>
              </a:rPr>
              <a:t>(IL 48.p.)</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nepārkāpj diskriminācijas un atšķirīgas attieksmes pret personu aizliegumu (IL 48.p.)</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ievēro pedagoga profesionālās ētikas normas (IL 51)</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ir profesionāli neatkarīgs un atbildīgs par izglītības procesā izmantojamās informācijas, mācību līdzekļu, materiālu un mācību un audzināšanas metožu izvēli (MK 480)</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ir objektīvs, neveic aģitāciju, ievēro politisko un reliģisko neitralitāti (MK 480);</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ar savu rīcību un pausto viedokli nediskreditē izglītības iestādi un valsti (MK 480)</a:t>
            </a:r>
            <a:endParaRPr lang="lv-LV" sz="2400" b="0" strike="noStrike" spc="-1" dirty="0">
              <a:latin typeface="Arial"/>
            </a:endParaRPr>
          </a:p>
          <a:p>
            <a:pPr>
              <a:lnSpc>
                <a:spcPct val="100000"/>
              </a:lnSpc>
              <a:spcBef>
                <a:spcPts val="479"/>
              </a:spcBef>
              <a:tabLst>
                <a:tab pos="0" algn="l"/>
              </a:tabLst>
            </a:pP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Pedagogam jāievēro lojalitāte un ētikas normas gan skolā, gan ārpus skolas. Ētikas normu pārkāpumi jāpārrunā skolā, ja ir fakti, kas liecina par nelojalitāti Latvijas valstij, jāinformē IKVD. </a:t>
            </a:r>
            <a:endParaRPr lang="lv-LV" sz="2400" b="0" strike="noStrike" spc="-1" dirty="0">
              <a:latin typeface="Arial"/>
            </a:endParaRPr>
          </a:p>
          <a:p>
            <a:pPr>
              <a:lnSpc>
                <a:spcPct val="100000"/>
              </a:lnSpc>
              <a:spcBef>
                <a:spcPts val="479"/>
              </a:spcBef>
              <a:tabLst>
                <a:tab pos="0" algn="l"/>
              </a:tabLst>
            </a:pPr>
            <a:endParaRPr lang="lv-LV" sz="2400" b="0" strike="noStrike" spc="-1" dirty="0">
              <a:latin typeface="Arial"/>
            </a:endParaRPr>
          </a:p>
        </p:txBody>
      </p:sp>
      <p:sp>
        <p:nvSpPr>
          <p:cNvPr id="368" name="PlaceHolder 3"/>
          <p:cNvSpPr>
            <a:spLocks noGrp="1"/>
          </p:cNvSpPr>
          <p:nvPr>
            <p:ph type="dt"/>
          </p:nvPr>
        </p:nvSpPr>
        <p:spPr>
          <a:xfrm>
            <a:off x="457200" y="4767120"/>
            <a:ext cx="2133000" cy="273240"/>
          </a:xfrm>
          <a:prstGeom prst="rect">
            <a:avLst/>
          </a:prstGeom>
          <a:noFill/>
          <a:ln w="0">
            <a:noFill/>
          </a:ln>
        </p:spPr>
        <p:txBody>
          <a:bodyPr lIns="90000" tIns="45000" rIns="90000" bIns="45000" anchor="ctr">
            <a:noAutofit/>
          </a:bodyPr>
          <a:lstStyle/>
          <a:p>
            <a:pPr>
              <a:lnSpc>
                <a:spcPct val="100000"/>
              </a:lnSpc>
            </a:pPr>
            <a:r>
              <a:rPr lang="en-US" sz="900" b="0" strike="noStrike" spc="-1">
                <a:solidFill>
                  <a:srgbClr val="8B8B8B"/>
                </a:solidFill>
                <a:latin typeface="Calibri"/>
              </a:rPr>
              <a:t>29.08.2023.</a:t>
            </a:r>
            <a:endParaRPr lang="lv-LV" sz="900" b="0" strike="noStrike" spc="-1">
              <a:latin typeface="Times New Roman"/>
            </a:endParaRPr>
          </a:p>
        </p:txBody>
      </p:sp>
      <p:sp>
        <p:nvSpPr>
          <p:cNvPr id="369" name="PlaceHolder 4"/>
          <p:cNvSpPr>
            <a:spLocks noGrp="1"/>
          </p:cNvSpPr>
          <p:nvPr>
            <p:ph type="sldNum"/>
          </p:nvPr>
        </p:nvSpPr>
        <p:spPr>
          <a:xfrm>
            <a:off x="6553080" y="4767120"/>
            <a:ext cx="2133000" cy="273240"/>
          </a:xfrm>
          <a:prstGeom prst="rect">
            <a:avLst/>
          </a:prstGeom>
          <a:noFill/>
          <a:ln w="0">
            <a:noFill/>
          </a:ln>
        </p:spPr>
        <p:txBody>
          <a:bodyPr lIns="90000" tIns="45000" rIns="90000" bIns="45000" anchor="ctr">
            <a:noAutofit/>
          </a:bodyPr>
          <a:lstStyle/>
          <a:p>
            <a:pPr algn="r">
              <a:lnSpc>
                <a:spcPct val="100000"/>
              </a:lnSpc>
            </a:pPr>
            <a:fld id="{00189A0B-399C-48FE-8E07-B95C6E847BDC}" type="slidenum">
              <a:rPr lang="lv-LV" sz="900" b="0" strike="noStrike" spc="-1">
                <a:solidFill>
                  <a:srgbClr val="8B8B8B"/>
                </a:solidFill>
                <a:latin typeface="Calibri"/>
              </a:rPr>
              <a:t>15</a:t>
            </a:fld>
            <a:endParaRPr lang="lv-LV" sz="900" b="0" strike="noStrike" spc="-1">
              <a:latin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Rectangle 26"/>
          <p:cNvSpPr/>
          <p:nvPr/>
        </p:nvSpPr>
        <p:spPr>
          <a:xfrm>
            <a:off x="2118240" y="1041480"/>
            <a:ext cx="4907160" cy="2488680"/>
          </a:xfrm>
          <a:prstGeom prst="rect">
            <a:avLst/>
          </a:prstGeom>
          <a:solidFill>
            <a:srgbClr val="623A90"/>
          </a:solid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ctr">
              <a:lnSpc>
                <a:spcPct val="150000"/>
              </a:lnSpc>
            </a:pPr>
            <a:r>
              <a:rPr lang="lv-LV" sz="1200" b="1" strike="noStrike" spc="-1">
                <a:solidFill>
                  <a:srgbClr val="F2F2F2"/>
                </a:solidFill>
                <a:latin typeface="Roboto"/>
                <a:ea typeface="MS PGothic"/>
              </a:rPr>
              <a:t>Izglītības kvalitātes valsts dienests</a:t>
            </a:r>
            <a:endParaRPr lang="lv-LV" sz="1200" b="0" strike="noStrike" spc="-1">
              <a:latin typeface="Arial"/>
            </a:endParaRPr>
          </a:p>
          <a:p>
            <a:pPr algn="ctr">
              <a:lnSpc>
                <a:spcPct val="150000"/>
              </a:lnSpc>
            </a:pPr>
            <a:r>
              <a:rPr lang="lv-LV" sz="1200" b="0" strike="noStrike" spc="-1">
                <a:solidFill>
                  <a:srgbClr val="F2F2F2"/>
                </a:solidFill>
                <a:latin typeface="Roboto"/>
                <a:ea typeface="MS PGothic"/>
              </a:rPr>
              <a:t>Smilšu iela 7, Rīga, LV-1050</a:t>
            </a:r>
            <a:endParaRPr lang="lv-LV" sz="1200" b="0" strike="noStrike" spc="-1">
              <a:latin typeface="Arial"/>
            </a:endParaRPr>
          </a:p>
          <a:p>
            <a:pPr algn="ctr">
              <a:lnSpc>
                <a:spcPct val="150000"/>
              </a:lnSpc>
            </a:pPr>
            <a:r>
              <a:rPr lang="lv-LV" sz="1200" b="0" strike="noStrike" spc="-1">
                <a:solidFill>
                  <a:srgbClr val="F2F2F2"/>
                </a:solidFill>
                <a:latin typeface="Roboto"/>
                <a:ea typeface="MS PGothic"/>
              </a:rPr>
              <a:t>         +371 67222504</a:t>
            </a:r>
            <a:endParaRPr lang="lv-LV" sz="1200" b="0" strike="noStrike" spc="-1">
              <a:latin typeface="Arial"/>
            </a:endParaRPr>
          </a:p>
          <a:p>
            <a:pPr algn="ctr">
              <a:lnSpc>
                <a:spcPct val="150000"/>
              </a:lnSpc>
            </a:pPr>
            <a:r>
              <a:rPr lang="lv-LV" sz="1200" b="0" strike="noStrike" spc="-1">
                <a:solidFill>
                  <a:srgbClr val="F2F2F2"/>
                </a:solidFill>
                <a:latin typeface="Roboto"/>
                <a:ea typeface="MS PGothic"/>
              </a:rPr>
              <a:t>          </a:t>
            </a:r>
            <a:r>
              <a:rPr lang="lv-LV" sz="1200" b="0" u="sng" strike="noStrike" spc="-1">
                <a:solidFill>
                  <a:srgbClr val="4C4C4C"/>
                </a:solidFill>
                <a:uFillTx/>
                <a:latin typeface="Roboto"/>
                <a:ea typeface="MS PGothic"/>
                <a:hlinkClick r:id="rId2"/>
              </a:rPr>
              <a:t>ikvd@ikvd.gov.lv</a:t>
            </a:r>
            <a:endParaRPr lang="lv-LV" sz="1200" b="0" strike="noStrike" spc="-1">
              <a:latin typeface="Arial"/>
            </a:endParaRPr>
          </a:p>
          <a:p>
            <a:pPr algn="ctr">
              <a:lnSpc>
                <a:spcPct val="150000"/>
              </a:lnSpc>
            </a:pPr>
            <a:r>
              <a:rPr lang="lv-LV" sz="1200" b="0" strike="noStrike" spc="-1">
                <a:solidFill>
                  <a:srgbClr val="F2F2F2"/>
                </a:solidFill>
                <a:latin typeface="Roboto"/>
                <a:ea typeface="MS PGothic"/>
              </a:rPr>
              <a:t>www.ikvd.gov.lv</a:t>
            </a:r>
            <a:endParaRPr lang="lv-LV" sz="1200" b="0" strike="noStrike" spc="-1">
              <a:latin typeface="Arial"/>
            </a:endParaRPr>
          </a:p>
        </p:txBody>
      </p:sp>
      <p:pic>
        <p:nvPicPr>
          <p:cNvPr id="383" name="Graphic 6" descr="Telephone outline"/>
          <p:cNvPicPr/>
          <p:nvPr/>
        </p:nvPicPr>
        <p:blipFill>
          <a:blip r:embed="rId3"/>
          <a:stretch/>
        </p:blipFill>
        <p:spPr>
          <a:xfrm>
            <a:off x="3856680" y="2125440"/>
            <a:ext cx="320400" cy="320400"/>
          </a:xfrm>
          <a:prstGeom prst="rect">
            <a:avLst/>
          </a:prstGeom>
          <a:ln w="0">
            <a:noFill/>
          </a:ln>
        </p:spPr>
      </p:pic>
      <p:pic>
        <p:nvPicPr>
          <p:cNvPr id="384" name="Graphic 9" descr="Envelope outline"/>
          <p:cNvPicPr/>
          <p:nvPr/>
        </p:nvPicPr>
        <p:blipFill>
          <a:blip r:embed="rId4"/>
          <a:stretch/>
        </p:blipFill>
        <p:spPr>
          <a:xfrm>
            <a:off x="3856680" y="2415960"/>
            <a:ext cx="320400" cy="32040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PlaceHolder 1"/>
          <p:cNvSpPr>
            <a:spLocks noGrp="1"/>
          </p:cNvSpPr>
          <p:nvPr>
            <p:ph/>
          </p:nvPr>
        </p:nvSpPr>
        <p:spPr>
          <a:xfrm>
            <a:off x="315360" y="215280"/>
            <a:ext cx="8661240" cy="417600"/>
          </a:xfrm>
          <a:prstGeom prst="rect">
            <a:avLst/>
          </a:prstGeom>
          <a:noFill/>
          <a:ln w="0">
            <a:noFill/>
          </a:ln>
        </p:spPr>
        <p:txBody>
          <a:bodyPr lIns="77760" tIns="38880" rIns="77760" bIns="38880" anchor="ctr">
            <a:noAutofit/>
          </a:bodyPr>
          <a:lstStyle/>
          <a:p>
            <a:pPr algn="ctr">
              <a:lnSpc>
                <a:spcPct val="90000"/>
              </a:lnSpc>
              <a:spcBef>
                <a:spcPts val="853"/>
              </a:spcBef>
              <a:tabLst>
                <a:tab pos="0" algn="l"/>
              </a:tabLst>
            </a:pPr>
            <a:r>
              <a:rPr lang="lv-LV" sz="2000" b="0" strike="noStrike" spc="-1">
                <a:solidFill>
                  <a:srgbClr val="141414"/>
                </a:solidFill>
                <a:latin typeface="Roboto"/>
              </a:rPr>
              <a:t>Ministru kabineta 2023.gada 23.maija noteikumi Nr.253</a:t>
            </a:r>
            <a:endParaRPr lang="lv-LV" sz="2000" b="0" strike="noStrike" spc="-1">
              <a:latin typeface="Arial"/>
            </a:endParaRPr>
          </a:p>
          <a:p>
            <a:pPr algn="ctr">
              <a:lnSpc>
                <a:spcPct val="90000"/>
              </a:lnSpc>
              <a:spcBef>
                <a:spcPts val="853"/>
              </a:spcBef>
              <a:tabLst>
                <a:tab pos="0" algn="l"/>
              </a:tabLst>
            </a:pPr>
            <a:r>
              <a:rPr lang="lv-LV" sz="2000" b="0" strike="noStrike" spc="-1">
                <a:solidFill>
                  <a:srgbClr val="141414"/>
                </a:solidFill>
                <a:latin typeface="Roboto"/>
              </a:rPr>
              <a:t> «Vispārējās un profesionālās izglītības programmu licencēšanas kārtība»</a:t>
            </a:r>
            <a:endParaRPr lang="lv-LV" sz="2000" b="0" strike="noStrike" spc="-1">
              <a:latin typeface="Arial"/>
            </a:endParaRPr>
          </a:p>
        </p:txBody>
      </p:sp>
      <p:sp>
        <p:nvSpPr>
          <p:cNvPr id="271" name="Rectangle 151"/>
          <p:cNvSpPr/>
          <p:nvPr/>
        </p:nvSpPr>
        <p:spPr>
          <a:xfrm>
            <a:off x="1117440" y="900000"/>
            <a:ext cx="7342560" cy="468720"/>
          </a:xfrm>
          <a:prstGeom prst="rect">
            <a:avLst/>
          </a:prstGeom>
          <a:noFill/>
          <a:ln w="31750">
            <a:solidFill>
              <a:srgbClr val="FFC000"/>
            </a:solid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ctr">
              <a:lnSpc>
                <a:spcPct val="100000"/>
              </a:lnSpc>
              <a:spcAft>
                <a:spcPts val="553"/>
              </a:spcAft>
            </a:pPr>
            <a:r>
              <a:rPr lang="lv-LV" sz="1400" b="1" u="sng" strike="noStrike" spc="-1">
                <a:solidFill>
                  <a:srgbClr val="492B6C"/>
                </a:solidFill>
                <a:uFillTx/>
                <a:latin typeface="Roboto"/>
                <a:ea typeface="DejaVu Sans"/>
              </a:rPr>
              <a:t>Licencēšana ir izglītības programmas kvalitātes izvērtēšana un tiesību piešķiršana izglītības iestādei īstenot noteiktu izglītības programmu</a:t>
            </a:r>
            <a:endParaRPr lang="lv-LV" sz="1400" b="0" strike="noStrike" spc="-1">
              <a:latin typeface="Arial"/>
            </a:endParaRPr>
          </a:p>
        </p:txBody>
      </p:sp>
      <p:sp>
        <p:nvSpPr>
          <p:cNvPr id="272" name="Rectangle 18"/>
          <p:cNvSpPr/>
          <p:nvPr/>
        </p:nvSpPr>
        <p:spPr>
          <a:xfrm>
            <a:off x="235800" y="1428480"/>
            <a:ext cx="8784720" cy="192672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t">
            <a:noAutofit/>
          </a:bodyPr>
          <a:lstStyle/>
          <a:p>
            <a:pPr>
              <a:lnSpc>
                <a:spcPct val="100000"/>
              </a:lnSpc>
              <a:spcAft>
                <a:spcPts val="601"/>
              </a:spcAft>
            </a:pPr>
            <a:r>
              <a:rPr lang="lv-LV" sz="1050" b="1" u="sng" strike="noStrike" spc="-1">
                <a:solidFill>
                  <a:srgbClr val="141414"/>
                </a:solidFill>
                <a:uFillTx/>
                <a:latin typeface="Roboto"/>
                <a:ea typeface="DejaVu Sans"/>
              </a:rPr>
              <a:t>Dienesta eksperts izvērtē:</a:t>
            </a:r>
            <a:endParaRPr lang="lv-LV" sz="1050" b="0" strike="noStrike" spc="-1">
              <a:latin typeface="Arial"/>
            </a:endParaRPr>
          </a:p>
          <a:p>
            <a:pPr marL="171360" indent="-171360" algn="just">
              <a:lnSpc>
                <a:spcPct val="100000"/>
              </a:lnSpc>
              <a:spcAft>
                <a:spcPts val="601"/>
              </a:spcAft>
              <a:buClr>
                <a:srgbClr val="141414"/>
              </a:buClr>
              <a:buFont typeface="Arial"/>
              <a:buChar char="•"/>
            </a:pPr>
            <a:r>
              <a:rPr lang="lv-LV" sz="1050" b="0" strike="noStrike" spc="-1">
                <a:solidFill>
                  <a:srgbClr val="141414"/>
                </a:solidFill>
                <a:latin typeface="Arial"/>
                <a:ea typeface="DejaVu Sans"/>
              </a:rPr>
              <a:t>izglītības programmas atbilstību normatīvajiem aktiem (izglītības vadlīnijas, izglītības standarts);</a:t>
            </a:r>
            <a:endParaRPr lang="lv-LV" sz="1050" b="0" strike="noStrike" spc="-1">
              <a:latin typeface="Arial"/>
            </a:endParaRPr>
          </a:p>
          <a:p>
            <a:pPr marL="171360" indent="-171360" algn="just">
              <a:lnSpc>
                <a:spcPct val="100000"/>
              </a:lnSpc>
              <a:spcAft>
                <a:spcPts val="601"/>
              </a:spcAft>
              <a:buClr>
                <a:srgbClr val="141414"/>
              </a:buClr>
              <a:buFont typeface="Arial"/>
              <a:buChar char="•"/>
            </a:pPr>
            <a:r>
              <a:rPr lang="lv-LV" sz="1050" b="0" strike="noStrike" spc="-1">
                <a:solidFill>
                  <a:srgbClr val="141414"/>
                </a:solidFill>
                <a:latin typeface="Arial"/>
                <a:ea typeface="DejaVu Sans"/>
              </a:rPr>
              <a:t>iesaistāmo pedagogu pietiekamību, izglītības, profesionālās kvalifikācijas un profesionālās kompetences pilnveides atbilstību;</a:t>
            </a:r>
            <a:endParaRPr lang="lv-LV" sz="1050" b="0" strike="noStrike" spc="-1">
              <a:latin typeface="Arial"/>
            </a:endParaRPr>
          </a:p>
          <a:p>
            <a:pPr marL="171360" indent="-171360" algn="just">
              <a:lnSpc>
                <a:spcPct val="100000"/>
              </a:lnSpc>
              <a:spcAft>
                <a:spcPts val="601"/>
              </a:spcAft>
              <a:buClr>
                <a:srgbClr val="141414"/>
              </a:buClr>
              <a:buFont typeface="Arial"/>
              <a:buChar char="•"/>
            </a:pPr>
            <a:r>
              <a:rPr lang="lv-LV" sz="1050" b="0" strike="noStrike" spc="-1">
                <a:solidFill>
                  <a:srgbClr val="141414"/>
                </a:solidFill>
                <a:latin typeface="Arial"/>
                <a:ea typeface="DejaVu Sans"/>
              </a:rPr>
              <a:t>datus no Sodu reģistra par pedagogiem un tehnisko personālu;</a:t>
            </a:r>
            <a:endParaRPr lang="lv-LV" sz="1050" b="0" strike="noStrike" spc="-1">
              <a:latin typeface="Arial"/>
            </a:endParaRPr>
          </a:p>
          <a:p>
            <a:pPr marL="171360" indent="-171360" algn="just">
              <a:lnSpc>
                <a:spcPct val="100000"/>
              </a:lnSpc>
              <a:spcAft>
                <a:spcPts val="601"/>
              </a:spcAft>
              <a:buClr>
                <a:srgbClr val="141414"/>
              </a:buClr>
              <a:buFont typeface="Arial"/>
              <a:buChar char="•"/>
            </a:pPr>
            <a:r>
              <a:rPr lang="lv-LV" sz="1050" b="0" strike="noStrike" spc="-1">
                <a:solidFill>
                  <a:srgbClr val="141414"/>
                </a:solidFill>
                <a:latin typeface="Arial"/>
                <a:ea typeface="DejaVu Sans"/>
              </a:rPr>
              <a:t>izglītības programmas atbilstību izglītības iestādes nolikumam;</a:t>
            </a:r>
            <a:endParaRPr lang="lv-LV" sz="1050" b="0" strike="noStrike" spc="-1">
              <a:latin typeface="Arial"/>
            </a:endParaRPr>
          </a:p>
          <a:p>
            <a:pPr marL="171360" indent="-171360" algn="just">
              <a:lnSpc>
                <a:spcPct val="100000"/>
              </a:lnSpc>
              <a:buClr>
                <a:srgbClr val="141414"/>
              </a:buClr>
              <a:buFont typeface="Arial"/>
              <a:buChar char="•"/>
            </a:pPr>
            <a:r>
              <a:rPr lang="lv-LV" sz="1050" b="0" strike="noStrike" spc="-1">
                <a:solidFill>
                  <a:srgbClr val="141414"/>
                </a:solidFill>
                <a:latin typeface="Arial"/>
                <a:ea typeface="DejaVu Sans"/>
              </a:rPr>
              <a:t>nozares ekspertu padomes atzinumu par profesionālās izglītības programmu (izņemot profesionālās ievirzes izglītības un profesionālās pilnveides izglītības programmu), tai skaitā par profesionālās izglītības programmas atbilstību nozares attīstības vajadzībām un par tās sagatavoto speciālistu nodarbinātības prognozēm, ja nozares ekspertu padome šādu atzinumu ir sniegusi.</a:t>
            </a:r>
            <a:endParaRPr lang="lv-LV" sz="1050" b="0" strike="noStrike" spc="-1">
              <a:latin typeface="Arial"/>
            </a:endParaRPr>
          </a:p>
          <a:p>
            <a:pPr>
              <a:lnSpc>
                <a:spcPct val="100000"/>
              </a:lnSpc>
            </a:pPr>
            <a:endParaRPr lang="lv-LV" sz="1050" b="0" strike="noStrike" spc="-1">
              <a:latin typeface="Arial"/>
            </a:endParaRPr>
          </a:p>
        </p:txBody>
      </p:sp>
      <p:sp>
        <p:nvSpPr>
          <p:cNvPr id="273" name="Rectangle 53"/>
          <p:cNvSpPr/>
          <p:nvPr/>
        </p:nvSpPr>
        <p:spPr>
          <a:xfrm>
            <a:off x="235800" y="3257280"/>
            <a:ext cx="8784720" cy="129348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t">
            <a:noAutofit/>
          </a:bodyPr>
          <a:lstStyle/>
          <a:p>
            <a:pPr>
              <a:lnSpc>
                <a:spcPct val="100000"/>
              </a:lnSpc>
              <a:spcAft>
                <a:spcPts val="601"/>
              </a:spcAft>
            </a:pPr>
            <a:r>
              <a:rPr lang="lv-LV" sz="1050" b="1" u="sng" strike="noStrike" spc="-1">
                <a:solidFill>
                  <a:srgbClr val="141414"/>
                </a:solidFill>
                <a:uFillTx/>
                <a:latin typeface="Roboto"/>
                <a:ea typeface="DejaVu Sans"/>
              </a:rPr>
              <a:t>Izglītības programmas īstenošanas vietā izvērtē</a:t>
            </a:r>
            <a:r>
              <a:rPr lang="lv-LV" sz="1050" b="1" strike="noStrike" spc="-1">
                <a:solidFill>
                  <a:srgbClr val="141414"/>
                </a:solidFill>
                <a:latin typeface="Roboto"/>
                <a:ea typeface="DejaVu Sans"/>
              </a:rPr>
              <a:t>:</a:t>
            </a:r>
            <a:endParaRPr lang="lv-LV" sz="1050" b="0" strike="noStrike" spc="-1">
              <a:latin typeface="Arial"/>
            </a:endParaRPr>
          </a:p>
          <a:p>
            <a:pPr marL="171360" indent="-171360">
              <a:lnSpc>
                <a:spcPct val="100000"/>
              </a:lnSpc>
              <a:spcAft>
                <a:spcPts val="601"/>
              </a:spcAft>
              <a:buClr>
                <a:srgbClr val="141414"/>
              </a:buClr>
              <a:buFont typeface="Arial"/>
              <a:buChar char="•"/>
            </a:pPr>
            <a:r>
              <a:rPr lang="lv-LV" sz="1050" b="0" strike="noStrike" spc="-1">
                <a:solidFill>
                  <a:srgbClr val="141414"/>
                </a:solidFill>
                <a:latin typeface="Roboto"/>
                <a:ea typeface="DejaVu Sans"/>
              </a:rPr>
              <a:t>mācību vidi, resursus, materiālo līdzekļu vai materiāltehnisko resursu un infrastruktūras nodrošinājumu licencējamās izglītības programmas īstenošanai</a:t>
            </a:r>
            <a:r>
              <a:rPr lang="lv-LV" sz="1400" b="1" strike="noStrike" spc="-1">
                <a:solidFill>
                  <a:srgbClr val="583384"/>
                </a:solidFill>
                <a:latin typeface="Roboto"/>
                <a:ea typeface="DejaVu Sans"/>
              </a:rPr>
              <a:t>*</a:t>
            </a:r>
            <a:r>
              <a:rPr lang="lv-LV" sz="1050" b="0" strike="noStrike" spc="-1">
                <a:solidFill>
                  <a:srgbClr val="141414"/>
                </a:solidFill>
                <a:latin typeface="Roboto"/>
                <a:ea typeface="DejaVu Sans"/>
              </a:rPr>
              <a:t>;</a:t>
            </a:r>
            <a:endParaRPr lang="lv-LV" sz="1050" b="0" strike="noStrike" spc="-1">
              <a:latin typeface="Arial"/>
            </a:endParaRPr>
          </a:p>
          <a:p>
            <a:pPr marL="171360" indent="-171360">
              <a:lnSpc>
                <a:spcPct val="100000"/>
              </a:lnSpc>
              <a:spcAft>
                <a:spcPts val="601"/>
              </a:spcAft>
              <a:buClr>
                <a:srgbClr val="141414"/>
              </a:buClr>
              <a:buFont typeface="Arial"/>
              <a:buChar char="•"/>
            </a:pPr>
            <a:r>
              <a:rPr lang="lv-LV" sz="1050" b="0" strike="noStrike" spc="-1">
                <a:solidFill>
                  <a:srgbClr val="141414"/>
                </a:solidFill>
                <a:latin typeface="Roboto"/>
                <a:ea typeface="DejaVu Sans"/>
              </a:rPr>
              <a:t>izglītības iestādes piemērotību izglītojamiem iekļaujošas izglītības īstenošanai (ja attiecināms);</a:t>
            </a:r>
            <a:endParaRPr lang="lv-LV" sz="1050" b="0" strike="noStrike" spc="-1">
              <a:latin typeface="Arial"/>
            </a:endParaRPr>
          </a:p>
          <a:p>
            <a:pPr marL="171360" indent="-171360">
              <a:lnSpc>
                <a:spcPct val="100000"/>
              </a:lnSpc>
              <a:buClr>
                <a:srgbClr val="141414"/>
              </a:buClr>
              <a:buFont typeface="Arial"/>
              <a:buChar char="•"/>
            </a:pPr>
            <a:r>
              <a:rPr lang="lv-LV" sz="1050" b="0" strike="noStrike" spc="-1">
                <a:solidFill>
                  <a:srgbClr val="141414"/>
                </a:solidFill>
                <a:latin typeface="Roboto"/>
                <a:ea typeface="DejaVu Sans"/>
              </a:rPr>
              <a:t>izglītības programmas satura atbilstību izglītības vadlīnijām vai izglītības standartiem, kā arī tā aktualitāti.</a:t>
            </a:r>
            <a:endParaRPr lang="lv-LV" sz="1050" b="0" strike="noStrike" spc="-1">
              <a:latin typeface="Arial"/>
            </a:endParaRPr>
          </a:p>
        </p:txBody>
      </p:sp>
      <p:sp>
        <p:nvSpPr>
          <p:cNvPr id="274" name="Rectangle 30"/>
          <p:cNvSpPr/>
          <p:nvPr/>
        </p:nvSpPr>
        <p:spPr>
          <a:xfrm>
            <a:off x="364680" y="4452480"/>
            <a:ext cx="8358480" cy="676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400" b="1" strike="noStrike" spc="-1">
                <a:solidFill>
                  <a:srgbClr val="623A90"/>
                </a:solidFill>
                <a:latin typeface="Roboto"/>
                <a:ea typeface="DejaVu Sans"/>
              </a:rPr>
              <a:t>*</a:t>
            </a:r>
            <a:r>
              <a:rPr lang="lv-LV" sz="1000" b="0" strike="noStrike" spc="-1">
                <a:solidFill>
                  <a:srgbClr val="141414"/>
                </a:solidFill>
                <a:latin typeface="Roboto"/>
                <a:ea typeface="DejaVu Sans"/>
              </a:rPr>
              <a:t>Iespējama izmaksu optimizācija, ja licencējamo </a:t>
            </a:r>
            <a:r>
              <a:rPr lang="lv-LV" sz="1000" b="0" strike="noStrike" spc="-1">
                <a:solidFill>
                  <a:srgbClr val="141414"/>
                </a:solidFill>
                <a:latin typeface="Roboto"/>
                <a:ea typeface="Times New Roman"/>
              </a:rPr>
              <a:t>izglītības programmu mācību vide, resursi, materiālie līdzekļi vai materiāltehnisko resursu un infrastruktūras nodrošinājums ir vienāds vai būtiski neatšķiras</a:t>
            </a:r>
            <a:endParaRPr lang="lv-LV" sz="10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PlaceHolder 1"/>
          <p:cNvSpPr>
            <a:spLocks noGrp="1"/>
          </p:cNvSpPr>
          <p:nvPr>
            <p:ph/>
          </p:nvPr>
        </p:nvSpPr>
        <p:spPr>
          <a:xfrm>
            <a:off x="436680" y="259920"/>
            <a:ext cx="8228880" cy="673200"/>
          </a:xfrm>
          <a:prstGeom prst="rect">
            <a:avLst/>
          </a:prstGeom>
          <a:noFill/>
          <a:ln w="0">
            <a:noFill/>
          </a:ln>
        </p:spPr>
        <p:txBody>
          <a:bodyPr lIns="77760" tIns="38880" rIns="77760" bIns="38880" anchor="ctr">
            <a:noAutofit/>
          </a:bodyPr>
          <a:lstStyle/>
          <a:p>
            <a:pPr algn="ctr">
              <a:lnSpc>
                <a:spcPct val="90000"/>
              </a:lnSpc>
              <a:spcBef>
                <a:spcPts val="853"/>
              </a:spcBef>
              <a:tabLst>
                <a:tab pos="0" algn="l"/>
              </a:tabLst>
            </a:pPr>
            <a:r>
              <a:rPr lang="lv-LV" sz="2400" b="0" strike="noStrike" spc="-1">
                <a:solidFill>
                  <a:srgbClr val="141414"/>
                </a:solidFill>
                <a:latin typeface="Roboto"/>
              </a:rPr>
              <a:t>Būtiskie grozījumi izglītības programmā</a:t>
            </a:r>
            <a:endParaRPr lang="lv-LV" sz="2400" b="0" strike="noStrike" spc="-1">
              <a:latin typeface="Arial"/>
            </a:endParaRPr>
          </a:p>
        </p:txBody>
      </p:sp>
      <p:sp>
        <p:nvSpPr>
          <p:cNvPr id="276" name="Text Placeholder 2"/>
          <p:cNvSpPr/>
          <p:nvPr/>
        </p:nvSpPr>
        <p:spPr>
          <a:xfrm>
            <a:off x="436680" y="1200600"/>
            <a:ext cx="8228880" cy="317916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sp>
        <p:nvSpPr>
          <p:cNvPr id="277" name="Text Placeholder 2"/>
          <p:cNvSpPr/>
          <p:nvPr/>
        </p:nvSpPr>
        <p:spPr>
          <a:xfrm>
            <a:off x="728640" y="1002960"/>
            <a:ext cx="7678800" cy="2586960"/>
          </a:xfrm>
          <a:prstGeom prst="rect">
            <a:avLst/>
          </a:prstGeom>
          <a:noFill/>
          <a:ln w="0">
            <a:noFill/>
          </a:ln>
        </p:spPr>
        <p:style>
          <a:lnRef idx="0">
            <a:scrgbClr r="0" g="0" b="0"/>
          </a:lnRef>
          <a:fillRef idx="0">
            <a:scrgbClr r="0" g="0" b="0"/>
          </a:fillRef>
          <a:effectRef idx="0">
            <a:scrgbClr r="0" g="0" b="0"/>
          </a:effectRef>
          <a:fontRef idx="minor"/>
        </p:style>
        <p:txBody>
          <a:bodyPr lIns="77760" tIns="38880" rIns="77760" bIns="38880" anchor="ctr">
            <a:noAutofit/>
          </a:bodyPr>
          <a:lstStyle/>
          <a:p>
            <a:pPr algn="ctr">
              <a:lnSpc>
                <a:spcPct val="90000"/>
              </a:lnSpc>
              <a:spcBef>
                <a:spcPts val="853"/>
              </a:spcBef>
              <a:tabLst>
                <a:tab pos="0" algn="l"/>
              </a:tabLst>
            </a:pPr>
            <a:r>
              <a:rPr lang="lv-LV" sz="1600" b="0" strike="noStrike" spc="-1">
                <a:solidFill>
                  <a:srgbClr val="141414"/>
                </a:solidFill>
                <a:latin typeface="Roboto"/>
                <a:ea typeface="DejaVu Sans"/>
              </a:rPr>
              <a:t>Ja izglītības iestāde ir izdarījusi </a:t>
            </a:r>
            <a:r>
              <a:rPr lang="lv-LV" sz="1600" b="1" strike="noStrike" spc="-1">
                <a:solidFill>
                  <a:srgbClr val="141414"/>
                </a:solidFill>
                <a:latin typeface="Roboto"/>
                <a:ea typeface="DejaVu Sans"/>
              </a:rPr>
              <a:t>būtiskus grozījumus </a:t>
            </a:r>
            <a:r>
              <a:rPr lang="lv-LV" sz="1600" b="0" strike="noStrike" spc="-1">
                <a:solidFill>
                  <a:srgbClr val="141414"/>
                </a:solidFill>
                <a:latin typeface="Roboto"/>
                <a:ea typeface="DejaVu Sans"/>
              </a:rPr>
              <a:t>licencētajā izglītības programmā, </a:t>
            </a:r>
            <a:r>
              <a:rPr lang="lv-LV" sz="1600" b="0" u="sng" strike="noStrike" spc="-1">
                <a:solidFill>
                  <a:srgbClr val="623A90"/>
                </a:solidFill>
                <a:uFillTx/>
                <a:latin typeface="Roboto"/>
                <a:ea typeface="DejaVu Sans"/>
              </a:rPr>
              <a:t>kas ietekmē izglītības procesa īstenošanu</a:t>
            </a:r>
            <a:r>
              <a:rPr lang="lv-LV" sz="1600" b="0" strike="noStrike" spc="-1">
                <a:solidFill>
                  <a:srgbClr val="141414"/>
                </a:solidFill>
                <a:latin typeface="Roboto"/>
                <a:ea typeface="DejaVu Sans"/>
              </a:rPr>
              <a:t>, vai dokumentos, uz kuru pamata dienests ir licencējis izglītības programmu, </a:t>
            </a:r>
            <a:endParaRPr lang="lv-LV" sz="1600" b="0" strike="noStrike" spc="-1">
              <a:latin typeface="Arial"/>
            </a:endParaRPr>
          </a:p>
          <a:p>
            <a:pPr algn="ctr">
              <a:lnSpc>
                <a:spcPct val="90000"/>
              </a:lnSpc>
              <a:tabLst>
                <a:tab pos="0" algn="l"/>
              </a:tabLst>
            </a:pPr>
            <a:r>
              <a:rPr lang="lv-LV" sz="1600" b="0" strike="noStrike" spc="-1">
                <a:solidFill>
                  <a:srgbClr val="141414"/>
                </a:solidFill>
                <a:latin typeface="Roboto"/>
                <a:ea typeface="DejaVu Sans"/>
              </a:rPr>
              <a:t>izglītības iestāde piecu darbdienu laikā pēc attiecīgo grozījumu izdarīšanas par to rakstveidā paziņo dienestam un iesniedz attiecīgos dokumentus un izglītības programmas grozījumus. </a:t>
            </a:r>
            <a:endParaRPr lang="lv-LV" sz="1600" b="0" strike="noStrike" spc="-1">
              <a:latin typeface="Arial"/>
            </a:endParaRPr>
          </a:p>
          <a:p>
            <a:pPr algn="ctr">
              <a:lnSpc>
                <a:spcPct val="90000"/>
              </a:lnSpc>
              <a:spcBef>
                <a:spcPts val="853"/>
              </a:spcBef>
              <a:tabLst>
                <a:tab pos="0" algn="l"/>
              </a:tabLst>
            </a:pPr>
            <a:endParaRPr lang="lv-LV" sz="1600" b="0" strike="noStrike" spc="-1">
              <a:latin typeface="Arial"/>
            </a:endParaRPr>
          </a:p>
        </p:txBody>
      </p:sp>
      <p:sp>
        <p:nvSpPr>
          <p:cNvPr id="278" name="Rectangle 53"/>
          <p:cNvSpPr/>
          <p:nvPr/>
        </p:nvSpPr>
        <p:spPr>
          <a:xfrm>
            <a:off x="869760" y="3025800"/>
            <a:ext cx="7440840" cy="135396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ctr">
            <a:noAutofit/>
          </a:bodyPr>
          <a:lstStyle/>
          <a:p>
            <a:pPr algn="ctr">
              <a:lnSpc>
                <a:spcPct val="100000"/>
              </a:lnSpc>
              <a:spcAft>
                <a:spcPts val="601"/>
              </a:spcAft>
            </a:pPr>
            <a:r>
              <a:rPr lang="lv-LV" sz="1600" b="0" strike="noStrike" spc="-1">
                <a:solidFill>
                  <a:srgbClr val="141414"/>
                </a:solidFill>
                <a:latin typeface="Roboto"/>
                <a:ea typeface="DejaVu Sans"/>
              </a:rPr>
              <a:t>“</a:t>
            </a:r>
            <a:r>
              <a:rPr lang="lv-LV" sz="1600" b="1" u="sng" strike="noStrike" spc="-1">
                <a:solidFill>
                  <a:srgbClr val="141414"/>
                </a:solidFill>
                <a:uFillTx/>
                <a:latin typeface="Roboto"/>
                <a:ea typeface="DejaVu Sans"/>
              </a:rPr>
              <a:t>Būtiski grozījumi</a:t>
            </a:r>
            <a:r>
              <a:rPr lang="lv-LV" sz="1600" b="0" strike="noStrike" spc="-1">
                <a:solidFill>
                  <a:srgbClr val="141414"/>
                </a:solidFill>
                <a:latin typeface="Roboto"/>
                <a:ea typeface="DejaVu Sans"/>
              </a:rPr>
              <a:t>” ir, piemēram, grozījumi mācību priekšmetu stundu plānā, kā rezultātā var būt nepieciešams papildus materiāltehniskais nodrošinājums, pedagogi, izglītības programmas nosaukuma, īstenošanas vietas, izglītības ieguves formas, profesionālās kvalifikācijas izmaiņas.</a:t>
            </a:r>
            <a:endParaRPr lang="lv-LV" sz="16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AutoShape 3"/>
          <p:cNvSpPr/>
          <p:nvPr/>
        </p:nvSpPr>
        <p:spPr>
          <a:xfrm>
            <a:off x="2008440" y="482040"/>
            <a:ext cx="5126040" cy="417852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sp>
        <p:nvSpPr>
          <p:cNvPr id="280" name="Rectangle 35"/>
          <p:cNvSpPr/>
          <p:nvPr/>
        </p:nvSpPr>
        <p:spPr>
          <a:xfrm>
            <a:off x="111960" y="99000"/>
            <a:ext cx="2704680" cy="4955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ctr">
            <a:noAutofit/>
          </a:bodyPr>
          <a:lstStyle/>
          <a:p>
            <a:pPr algn="ctr">
              <a:lnSpc>
                <a:spcPct val="100000"/>
              </a:lnSpc>
            </a:pPr>
            <a:r>
              <a:rPr lang="en-US" sz="1800" b="0" strike="noStrike" spc="-1">
                <a:solidFill>
                  <a:srgbClr val="F2F2F2"/>
                </a:solidFill>
                <a:latin typeface="Roboto"/>
                <a:ea typeface="DejaVu Sans"/>
              </a:rPr>
              <a:t>Izglītības iestāžu akreditācijas un izglītības iestāžu vadītāju profesionālās darbības novērtēšanas kārtība</a:t>
            </a:r>
            <a:endParaRPr lang="lv-LV" sz="1800" b="0" strike="noStrike" spc="-1">
              <a:latin typeface="Arial"/>
            </a:endParaRPr>
          </a:p>
        </p:txBody>
      </p:sp>
      <p:sp>
        <p:nvSpPr>
          <p:cNvPr id="281" name="Rectangle 36"/>
          <p:cNvSpPr/>
          <p:nvPr/>
        </p:nvSpPr>
        <p:spPr>
          <a:xfrm>
            <a:off x="544320" y="880200"/>
            <a:ext cx="2998800" cy="18756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ctr">
            <a:noAutofit/>
          </a:bodyPr>
          <a:lstStyle/>
          <a:p>
            <a:pPr algn="ctr">
              <a:lnSpc>
                <a:spcPct val="100000"/>
              </a:lnSpc>
            </a:pPr>
            <a:endParaRPr lang="lv-LV" sz="1800" b="0" strike="noStrike" spc="-1">
              <a:latin typeface="Arial"/>
            </a:endParaRPr>
          </a:p>
          <a:p>
            <a:pPr algn="ctr">
              <a:lnSpc>
                <a:spcPct val="100000"/>
              </a:lnSpc>
            </a:pPr>
            <a:endParaRPr lang="lv-LV" sz="1800" b="0" strike="noStrike" spc="-1">
              <a:latin typeface="Arial"/>
            </a:endParaRPr>
          </a:p>
        </p:txBody>
      </p:sp>
      <p:sp>
        <p:nvSpPr>
          <p:cNvPr id="282" name="Oval 27"/>
          <p:cNvSpPr/>
          <p:nvPr/>
        </p:nvSpPr>
        <p:spPr>
          <a:xfrm>
            <a:off x="3229920" y="5590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83" name="Rectangle 30"/>
          <p:cNvSpPr/>
          <p:nvPr/>
        </p:nvSpPr>
        <p:spPr>
          <a:xfrm>
            <a:off x="3863160" y="380880"/>
            <a:ext cx="4537440" cy="676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Ieviesta </a:t>
            </a:r>
            <a:r>
              <a:rPr lang="lv-LV" sz="1200" b="1" strike="noStrike" spc="-1">
                <a:solidFill>
                  <a:srgbClr val="141414"/>
                </a:solidFill>
                <a:latin typeface="Roboto"/>
                <a:ea typeface="DejaVu Sans"/>
              </a:rPr>
              <a:t>institucionālā akreditācija</a:t>
            </a:r>
            <a:r>
              <a:rPr lang="lv-LV" sz="1200" b="0" strike="noStrike" spc="-1">
                <a:solidFill>
                  <a:srgbClr val="141414"/>
                </a:solidFill>
                <a:latin typeface="Roboto"/>
                <a:ea typeface="DejaVu Sans"/>
              </a:rPr>
              <a:t>. </a:t>
            </a:r>
            <a:r>
              <a:rPr lang="lv-LV" sz="1200" b="0" u="sng" strike="noStrike" spc="-1">
                <a:solidFill>
                  <a:srgbClr val="583384"/>
                </a:solidFill>
                <a:uFillTx/>
                <a:latin typeface="Roboto"/>
                <a:ea typeface="DejaVu Sans"/>
              </a:rPr>
              <a:t>Izglītības programmas vairs netiek akreditētas.</a:t>
            </a:r>
            <a:endParaRPr lang="lv-LV" sz="1200" b="0" strike="noStrike" spc="-1">
              <a:latin typeface="Arial"/>
            </a:endParaRPr>
          </a:p>
        </p:txBody>
      </p:sp>
      <p:sp>
        <p:nvSpPr>
          <p:cNvPr id="284" name="Rectangle 34"/>
          <p:cNvSpPr/>
          <p:nvPr/>
        </p:nvSpPr>
        <p:spPr>
          <a:xfrm>
            <a:off x="3863160" y="1353600"/>
            <a:ext cx="4574160" cy="676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Novērtējot izglītības iestādes vadītāja profesionālo darbību, nosaka kvalitātes vērtējuma līmeni </a:t>
            </a:r>
            <a:r>
              <a:rPr lang="lv-LV" sz="1200" b="1" strike="noStrike" spc="-1">
                <a:solidFill>
                  <a:srgbClr val="141414"/>
                </a:solidFill>
                <a:latin typeface="Roboto"/>
                <a:ea typeface="DejaVu Sans"/>
              </a:rPr>
              <a:t>trīs kritērijiem</a:t>
            </a:r>
            <a:r>
              <a:rPr lang="lv-LV" sz="1200" b="0" strike="noStrike" spc="-1">
                <a:solidFill>
                  <a:srgbClr val="141414"/>
                </a:solidFill>
                <a:latin typeface="Roboto"/>
                <a:ea typeface="DejaVu Sans"/>
              </a:rPr>
              <a:t> (</a:t>
            </a:r>
            <a:r>
              <a:rPr lang="lv-LV" sz="1200" b="0" u="sng" strike="noStrike" spc="-1">
                <a:solidFill>
                  <a:srgbClr val="583384"/>
                </a:solidFill>
                <a:uFillTx/>
                <a:latin typeface="Roboto"/>
                <a:ea typeface="DejaVu Sans"/>
              </a:rPr>
              <a:t>(4) administratīvā efektivitāte; vadības profesionālā darbība; atbalsts un sadarbība</a:t>
            </a:r>
            <a:r>
              <a:rPr lang="lv-LV" sz="1200" b="0" strike="noStrike" spc="-1">
                <a:solidFill>
                  <a:srgbClr val="141414"/>
                </a:solidFill>
                <a:latin typeface="Roboto"/>
                <a:ea typeface="DejaVu Sans"/>
              </a:rPr>
              <a:t>). Nav dibinātāja izvēlētā kritērija.</a:t>
            </a:r>
            <a:endParaRPr lang="lv-LV" sz="1200" b="0" strike="noStrike" spc="-1">
              <a:latin typeface="Arial"/>
            </a:endParaRPr>
          </a:p>
        </p:txBody>
      </p:sp>
      <p:sp>
        <p:nvSpPr>
          <p:cNvPr id="285" name="Rectangle 40"/>
          <p:cNvSpPr/>
          <p:nvPr/>
        </p:nvSpPr>
        <p:spPr>
          <a:xfrm>
            <a:off x="3867840" y="2278800"/>
            <a:ext cx="4569120" cy="781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1" strike="noStrike" spc="-1">
                <a:solidFill>
                  <a:srgbClr val="141414"/>
                </a:solidFill>
                <a:latin typeface="Roboto"/>
                <a:ea typeface="DejaVu Sans"/>
              </a:rPr>
              <a:t>Informāciju par </a:t>
            </a:r>
            <a:r>
              <a:rPr lang="lv-LV" sz="1200" b="0" strike="noStrike" spc="-1">
                <a:solidFill>
                  <a:srgbClr val="141414"/>
                </a:solidFill>
                <a:latin typeface="Roboto"/>
                <a:ea typeface="DejaVu Sans"/>
              </a:rPr>
              <a:t>izglītības iestādes </a:t>
            </a:r>
            <a:r>
              <a:rPr lang="lv-LV" sz="1200" b="1" strike="noStrike" spc="-1">
                <a:solidFill>
                  <a:srgbClr val="141414"/>
                </a:solidFill>
                <a:latin typeface="Roboto"/>
                <a:ea typeface="DejaVu Sans"/>
              </a:rPr>
              <a:t>akreditāciju</a:t>
            </a:r>
            <a:r>
              <a:rPr lang="lv-LV" sz="1200" b="0" strike="noStrike" spc="-1">
                <a:solidFill>
                  <a:srgbClr val="141414"/>
                </a:solidFill>
                <a:latin typeface="Roboto"/>
                <a:ea typeface="DejaVu Sans"/>
              </a:rPr>
              <a:t> vai izglītības iestādes </a:t>
            </a:r>
            <a:r>
              <a:rPr lang="lv-LV" sz="1200" b="1" strike="noStrike" spc="-1">
                <a:solidFill>
                  <a:srgbClr val="141414"/>
                </a:solidFill>
                <a:latin typeface="Roboto"/>
                <a:ea typeface="DejaVu Sans"/>
              </a:rPr>
              <a:t>vadītāja atbilstību amatam </a:t>
            </a:r>
            <a:r>
              <a:rPr lang="lv-LV" sz="1200" b="0" strike="noStrike" spc="-1">
                <a:solidFill>
                  <a:srgbClr val="141414"/>
                </a:solidFill>
                <a:latin typeface="Roboto"/>
                <a:ea typeface="DejaVu Sans"/>
              </a:rPr>
              <a:t>dienests ievada </a:t>
            </a:r>
            <a:r>
              <a:rPr lang="lv-LV" sz="1200" b="0" u="sng" strike="noStrike" spc="-1">
                <a:solidFill>
                  <a:srgbClr val="583384"/>
                </a:solidFill>
                <a:uFillTx/>
                <a:latin typeface="Roboto"/>
                <a:ea typeface="DejaVu Sans"/>
              </a:rPr>
              <a:t>Valsts izglītības informācijas sistēmā (VIIS)</a:t>
            </a:r>
            <a:r>
              <a:rPr lang="lv-LV" sz="1200" b="0" strike="noStrike" spc="-1">
                <a:solidFill>
                  <a:srgbClr val="141414"/>
                </a:solidFill>
                <a:latin typeface="Roboto"/>
                <a:ea typeface="DejaVu Sans"/>
              </a:rPr>
              <a:t>.</a:t>
            </a:r>
            <a:endParaRPr lang="lv-LV" sz="1200" b="0" strike="noStrike" spc="-1">
              <a:latin typeface="Arial"/>
            </a:endParaRPr>
          </a:p>
        </p:txBody>
      </p:sp>
      <p:sp>
        <p:nvSpPr>
          <p:cNvPr id="286" name="Oval 27"/>
          <p:cNvSpPr/>
          <p:nvPr/>
        </p:nvSpPr>
        <p:spPr>
          <a:xfrm>
            <a:off x="3229920" y="153180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87" name="Oval 27"/>
          <p:cNvSpPr/>
          <p:nvPr/>
        </p:nvSpPr>
        <p:spPr>
          <a:xfrm>
            <a:off x="3227400" y="250956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88" name="Oval 27"/>
          <p:cNvSpPr/>
          <p:nvPr/>
        </p:nvSpPr>
        <p:spPr>
          <a:xfrm>
            <a:off x="3227400" y="340812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89" name="Rectangle 40"/>
          <p:cNvSpPr/>
          <p:nvPr/>
        </p:nvSpPr>
        <p:spPr>
          <a:xfrm>
            <a:off x="3863160" y="3177360"/>
            <a:ext cx="4569120" cy="781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Akreditācijas vai izglītības iestādes vadītāja novērtēšanas periodā </a:t>
            </a:r>
            <a:r>
              <a:rPr lang="lv-LV" sz="1200" b="0" u="sng" strike="noStrike" spc="-1">
                <a:solidFill>
                  <a:srgbClr val="583384"/>
                </a:solidFill>
                <a:uFillTx/>
                <a:latin typeface="Roboto"/>
                <a:ea typeface="DejaVu Sans"/>
              </a:rPr>
              <a:t>dienests var apmeklēt izglītības iestādi</a:t>
            </a:r>
            <a:r>
              <a:rPr lang="lv-LV" sz="1200" b="0" strike="noStrike" spc="-1">
                <a:solidFill>
                  <a:srgbClr val="141414"/>
                </a:solidFill>
                <a:latin typeface="Roboto"/>
                <a:ea typeface="DejaVu Sans"/>
              </a:rPr>
              <a:t>, lai </a:t>
            </a:r>
            <a:r>
              <a:rPr lang="lv-LV" sz="1200" b="1" strike="noStrike" spc="-1">
                <a:solidFill>
                  <a:srgbClr val="141414"/>
                </a:solidFill>
                <a:latin typeface="Roboto"/>
                <a:ea typeface="DejaVu Sans"/>
              </a:rPr>
              <a:t>pārliecinātos par uzdevumu izpildi</a:t>
            </a:r>
            <a:r>
              <a:rPr lang="lv-LV" sz="1200" b="0" strike="noStrike" spc="-1">
                <a:solidFill>
                  <a:srgbClr val="141414"/>
                </a:solidFill>
                <a:latin typeface="Roboto"/>
                <a:ea typeface="DejaVu Sans"/>
              </a:rPr>
              <a:t>, kā arī, ievērojot izmaiņas konkrētajā situācijā vai izglītības iestādes darbībā, tos precizēt.</a:t>
            </a:r>
            <a:endParaRPr lang="lv-LV" sz="12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AutoShape 3"/>
          <p:cNvSpPr/>
          <p:nvPr/>
        </p:nvSpPr>
        <p:spPr>
          <a:xfrm>
            <a:off x="2008440" y="482040"/>
            <a:ext cx="5126040" cy="417852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sp>
        <p:nvSpPr>
          <p:cNvPr id="291" name="Rectangle 35"/>
          <p:cNvSpPr/>
          <p:nvPr/>
        </p:nvSpPr>
        <p:spPr>
          <a:xfrm>
            <a:off x="111960" y="99000"/>
            <a:ext cx="2704680" cy="4955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ctr">
            <a:noAutofit/>
          </a:bodyPr>
          <a:lstStyle/>
          <a:p>
            <a:pPr algn="ctr">
              <a:lnSpc>
                <a:spcPct val="100000"/>
              </a:lnSpc>
            </a:pPr>
            <a:r>
              <a:rPr lang="en-US" sz="1800" b="0" strike="noStrike" spc="-1">
                <a:solidFill>
                  <a:srgbClr val="F2F2F2"/>
                </a:solidFill>
                <a:latin typeface="Roboto"/>
                <a:ea typeface="DejaVu Sans"/>
              </a:rPr>
              <a:t>Izglītības iestāžu akreditācijas un izglītības iestāžu vadītāju profesionālās darbības novērtēšanas kārtība</a:t>
            </a:r>
            <a:endParaRPr lang="lv-LV" sz="1800" b="0" strike="noStrike" spc="-1">
              <a:latin typeface="Arial"/>
            </a:endParaRPr>
          </a:p>
        </p:txBody>
      </p:sp>
      <p:sp>
        <p:nvSpPr>
          <p:cNvPr id="292" name="Rectangle 36"/>
          <p:cNvSpPr/>
          <p:nvPr/>
        </p:nvSpPr>
        <p:spPr>
          <a:xfrm>
            <a:off x="544320" y="880200"/>
            <a:ext cx="2998800" cy="18756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77760" tIns="38880" rIns="77760" bIns="38880" anchor="ctr">
            <a:noAutofit/>
          </a:bodyPr>
          <a:lstStyle/>
          <a:p>
            <a:pPr algn="ctr">
              <a:lnSpc>
                <a:spcPct val="100000"/>
              </a:lnSpc>
            </a:pPr>
            <a:endParaRPr lang="lv-LV" sz="1800" b="0" strike="noStrike" spc="-1">
              <a:latin typeface="Arial"/>
            </a:endParaRPr>
          </a:p>
          <a:p>
            <a:pPr algn="ctr">
              <a:lnSpc>
                <a:spcPct val="100000"/>
              </a:lnSpc>
            </a:pPr>
            <a:endParaRPr lang="lv-LV" sz="1800" b="0" strike="noStrike" spc="-1">
              <a:latin typeface="Arial"/>
            </a:endParaRPr>
          </a:p>
        </p:txBody>
      </p:sp>
      <p:sp>
        <p:nvSpPr>
          <p:cNvPr id="293" name="Oval 27"/>
          <p:cNvSpPr/>
          <p:nvPr/>
        </p:nvSpPr>
        <p:spPr>
          <a:xfrm>
            <a:off x="3229920" y="7966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94" name="Rectangle 30"/>
          <p:cNvSpPr/>
          <p:nvPr/>
        </p:nvSpPr>
        <p:spPr>
          <a:xfrm>
            <a:off x="3822840" y="4172400"/>
            <a:ext cx="4537440" cy="676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Attiecīgajam profesionālās izglītības iestādes statusam likumā noteikto nosacījumu piemērošanas un izvērtēšanas kārtība tiks iekļauta </a:t>
            </a:r>
            <a:r>
              <a:rPr lang="lv-LV" sz="1200" b="0" u="sng" strike="noStrike" spc="-1">
                <a:solidFill>
                  <a:srgbClr val="583384"/>
                </a:solidFill>
                <a:uFillTx/>
                <a:latin typeface="Roboto"/>
                <a:ea typeface="DejaVu Sans"/>
              </a:rPr>
              <a:t>noteikumos par prasībām sistēmiskai izglītības kvalitātes nodrošināšanai</a:t>
            </a:r>
            <a:r>
              <a:rPr lang="lv-LV" sz="1200" b="0" strike="noStrike" spc="-1">
                <a:solidFill>
                  <a:srgbClr val="141414"/>
                </a:solidFill>
                <a:latin typeface="Roboto"/>
                <a:ea typeface="DejaVu Sans"/>
              </a:rPr>
              <a:t>.</a:t>
            </a:r>
            <a:endParaRPr lang="lv-LV" sz="1200" b="0" strike="noStrike" spc="-1">
              <a:latin typeface="Arial"/>
            </a:endParaRPr>
          </a:p>
        </p:txBody>
      </p:sp>
      <p:sp>
        <p:nvSpPr>
          <p:cNvPr id="295" name="Rectangle 32"/>
          <p:cNvSpPr/>
          <p:nvPr/>
        </p:nvSpPr>
        <p:spPr>
          <a:xfrm>
            <a:off x="5117400" y="2174760"/>
            <a:ext cx="316800" cy="2746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96" name="Rectangle 34"/>
          <p:cNvSpPr/>
          <p:nvPr/>
        </p:nvSpPr>
        <p:spPr>
          <a:xfrm>
            <a:off x="3768840" y="650880"/>
            <a:ext cx="4574160" cy="676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Ja kaut </a:t>
            </a:r>
            <a:r>
              <a:rPr lang="lv-LV" sz="1200" b="1" strike="noStrike" spc="-1">
                <a:solidFill>
                  <a:srgbClr val="141414"/>
                </a:solidFill>
                <a:latin typeface="Roboto"/>
                <a:ea typeface="DejaVu Sans"/>
              </a:rPr>
              <a:t>viens kritērijs novērtēts ar</a:t>
            </a:r>
            <a:r>
              <a:rPr lang="lv-LV" sz="1200" b="0" strike="noStrike" spc="-1">
                <a:solidFill>
                  <a:srgbClr val="141414"/>
                </a:solidFill>
                <a:latin typeface="Roboto"/>
                <a:ea typeface="DejaVu Sans"/>
              </a:rPr>
              <a:t> kvalitātes vērtējuma līmeni </a:t>
            </a:r>
            <a:r>
              <a:rPr lang="lv-LV" sz="1200" b="1" strike="noStrike" spc="-1">
                <a:solidFill>
                  <a:srgbClr val="141414"/>
                </a:solidFill>
                <a:latin typeface="Roboto"/>
                <a:ea typeface="DejaVu Sans"/>
              </a:rPr>
              <a:t>"jāpilnveido"</a:t>
            </a:r>
            <a:r>
              <a:rPr lang="lv-LV" sz="1200" b="0" strike="noStrike" spc="-1">
                <a:solidFill>
                  <a:srgbClr val="141414"/>
                </a:solidFill>
                <a:latin typeface="Roboto"/>
                <a:ea typeface="DejaVu Sans"/>
              </a:rPr>
              <a:t>, </a:t>
            </a:r>
            <a:r>
              <a:rPr lang="lv-LV" sz="1200" b="0" u="sng" strike="noStrike" spc="-1">
                <a:solidFill>
                  <a:srgbClr val="583384"/>
                </a:solidFill>
                <a:uFillTx/>
                <a:latin typeface="Roboto"/>
                <a:ea typeface="DejaVu Sans"/>
              </a:rPr>
              <a:t>izglītības iestādes vadītājs mēneša laikā pēc lēmuma saņemšanas iesniedz dienestā ar dibinātāju saskaņotu rīcības plānu</a:t>
            </a:r>
            <a:r>
              <a:rPr lang="lv-LV" sz="1200" b="0" strike="noStrike" spc="-1">
                <a:solidFill>
                  <a:srgbClr val="141414"/>
                </a:solidFill>
                <a:latin typeface="Roboto"/>
                <a:ea typeface="DejaVu Sans"/>
              </a:rPr>
              <a:t> ziņojumā norādīto nepilnību novēršanai un uzdevumu izpildei.</a:t>
            </a:r>
            <a:endParaRPr lang="lv-LV" sz="1200" b="0" strike="noStrike" spc="-1">
              <a:latin typeface="Arial"/>
            </a:endParaRPr>
          </a:p>
        </p:txBody>
      </p:sp>
      <p:sp>
        <p:nvSpPr>
          <p:cNvPr id="297" name="Rectangle 40"/>
          <p:cNvSpPr/>
          <p:nvPr/>
        </p:nvSpPr>
        <p:spPr>
          <a:xfrm>
            <a:off x="3766680" y="1921320"/>
            <a:ext cx="4569120" cy="781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63360" tIns="31680" rIns="63360" bIns="31680" numCol="1" spcCol="0" anchor="ctr">
            <a:noAutofit/>
          </a:bodyPr>
          <a:lstStyle/>
          <a:p>
            <a:pPr algn="just">
              <a:lnSpc>
                <a:spcPct val="100000"/>
              </a:lnSpc>
              <a:spcAft>
                <a:spcPts val="553"/>
              </a:spcAft>
            </a:pPr>
            <a:r>
              <a:rPr lang="lv-LV" sz="1200" b="0" strike="noStrike" spc="-1">
                <a:solidFill>
                  <a:srgbClr val="141414"/>
                </a:solidFill>
                <a:latin typeface="Roboto"/>
                <a:ea typeface="DejaVu Sans"/>
              </a:rPr>
              <a:t>Ja izglītības iestādi plānots </a:t>
            </a:r>
            <a:r>
              <a:rPr lang="lv-LV" sz="1200" b="1" strike="noStrike" spc="-1">
                <a:solidFill>
                  <a:srgbClr val="141414"/>
                </a:solidFill>
                <a:latin typeface="Roboto"/>
                <a:ea typeface="DejaVu Sans"/>
              </a:rPr>
              <a:t>reorganizēt, likvidēt, veikt būvniecības vai tās telpu renovācijas darbus akreditācijas periodā</a:t>
            </a:r>
            <a:r>
              <a:rPr lang="lv-LV" sz="1200" b="0" strike="noStrike" spc="-1">
                <a:solidFill>
                  <a:srgbClr val="141414"/>
                </a:solidFill>
                <a:latin typeface="Roboto"/>
                <a:ea typeface="DejaVu Sans"/>
              </a:rPr>
              <a:t>, dienests, pamatojoties uz izglītības iestādes dibinātāja iesniegumu, pieņem lēmumu </a:t>
            </a:r>
            <a:r>
              <a:rPr lang="lv-LV" sz="1200" b="0" u="sng" strike="noStrike" spc="-1">
                <a:solidFill>
                  <a:srgbClr val="583384"/>
                </a:solidFill>
                <a:uFillTx/>
                <a:latin typeface="Roboto"/>
                <a:ea typeface="DejaVu Sans"/>
              </a:rPr>
              <a:t>pagarināt izglītības iestādes akreditācijas vai izglītības iestādes vadītāja novērtēšanas termiņu, bet ne ilgāk par diviem gadiem</a:t>
            </a:r>
            <a:r>
              <a:rPr lang="lv-LV" sz="1200" b="0" strike="noStrike" spc="-1">
                <a:solidFill>
                  <a:srgbClr val="141414"/>
                </a:solidFill>
                <a:latin typeface="Roboto"/>
                <a:ea typeface="DejaVu Sans"/>
              </a:rPr>
              <a:t>.</a:t>
            </a:r>
            <a:endParaRPr lang="lv-LV" sz="1200" b="0" strike="noStrike" spc="-1">
              <a:latin typeface="Arial"/>
            </a:endParaRPr>
          </a:p>
        </p:txBody>
      </p:sp>
      <p:sp>
        <p:nvSpPr>
          <p:cNvPr id="298" name="Oval 27"/>
          <p:cNvSpPr/>
          <p:nvPr/>
        </p:nvSpPr>
        <p:spPr>
          <a:xfrm>
            <a:off x="3229920" y="203112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299" name="Oval 27"/>
          <p:cNvSpPr/>
          <p:nvPr/>
        </p:nvSpPr>
        <p:spPr>
          <a:xfrm>
            <a:off x="3229920" y="326340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300" name="Rectangle 1"/>
          <p:cNvSpPr/>
          <p:nvPr/>
        </p:nvSpPr>
        <p:spPr>
          <a:xfrm>
            <a:off x="3785040" y="3103560"/>
            <a:ext cx="4571280" cy="820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lv-LV" sz="1200" b="1" strike="noStrike" spc="-1">
                <a:solidFill>
                  <a:srgbClr val="141414"/>
                </a:solidFill>
                <a:latin typeface="Roboto"/>
                <a:ea typeface="DejaVu Sans"/>
              </a:rPr>
              <a:t>Izglītības iestādes vadītāju nevērtē</a:t>
            </a:r>
            <a:r>
              <a:rPr lang="lv-LV" sz="1200" b="0" strike="noStrike" spc="-1">
                <a:solidFill>
                  <a:srgbClr val="141414"/>
                </a:solidFill>
                <a:latin typeface="Roboto"/>
                <a:ea typeface="DejaVu Sans"/>
              </a:rPr>
              <a:t>, ja pirms novērtēšanas sākuma dibinātājs rakstveidā informē dienestu, ka ar izglītības iestādes vadītāju </a:t>
            </a:r>
            <a:r>
              <a:rPr lang="lv-LV" sz="1200" b="0" u="sng" strike="noStrike" spc="-1">
                <a:solidFill>
                  <a:srgbClr val="7030A0"/>
                </a:solidFill>
                <a:uFillTx/>
                <a:latin typeface="Roboto"/>
                <a:ea typeface="DejaVu Sans"/>
              </a:rPr>
              <a:t>gada laikā tiks izbeigtas darba tiesiskās attiecības.</a:t>
            </a:r>
            <a:endParaRPr lang="lv-LV" sz="1200" b="0" strike="noStrike" spc="-1">
              <a:latin typeface="Arial"/>
            </a:endParaRPr>
          </a:p>
        </p:txBody>
      </p:sp>
      <p:sp>
        <p:nvSpPr>
          <p:cNvPr id="301" name="Oval 27"/>
          <p:cNvSpPr/>
          <p:nvPr/>
        </p:nvSpPr>
        <p:spPr>
          <a:xfrm>
            <a:off x="3246480" y="431136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PlaceHolder 1"/>
          <p:cNvSpPr>
            <a:spLocks noGrp="1"/>
          </p:cNvSpPr>
          <p:nvPr>
            <p:ph/>
          </p:nvPr>
        </p:nvSpPr>
        <p:spPr>
          <a:xfrm>
            <a:off x="68760" y="196560"/>
            <a:ext cx="8228880" cy="673200"/>
          </a:xfrm>
          <a:prstGeom prst="rect">
            <a:avLst/>
          </a:prstGeom>
          <a:noFill/>
          <a:ln w="0">
            <a:noFill/>
          </a:ln>
        </p:spPr>
        <p:txBody>
          <a:bodyPr lIns="77760" tIns="38880" rIns="77760" bIns="38880" anchor="ctr">
            <a:noAutofit/>
          </a:bodyPr>
          <a:lstStyle/>
          <a:p>
            <a:pPr algn="ctr">
              <a:lnSpc>
                <a:spcPct val="90000"/>
              </a:lnSpc>
              <a:spcBef>
                <a:spcPts val="853"/>
              </a:spcBef>
              <a:tabLst>
                <a:tab pos="0" algn="l"/>
              </a:tabLst>
            </a:pPr>
            <a:r>
              <a:rPr lang="lv-LV" sz="2000" b="0" strike="noStrike" spc="-1">
                <a:solidFill>
                  <a:srgbClr val="141414"/>
                </a:solidFill>
                <a:latin typeface="Roboto"/>
              </a:rPr>
              <a:t>Pašvērtēšana un pašnovērtējuma ziņojuma sagatavošana</a:t>
            </a:r>
            <a:endParaRPr lang="lv-LV" sz="2000" b="0" strike="noStrike" spc="-1">
              <a:latin typeface="Arial"/>
            </a:endParaRPr>
          </a:p>
        </p:txBody>
      </p:sp>
      <p:sp>
        <p:nvSpPr>
          <p:cNvPr id="303" name="TextBox 74"/>
          <p:cNvSpPr/>
          <p:nvPr/>
        </p:nvSpPr>
        <p:spPr>
          <a:xfrm>
            <a:off x="1170720" y="1058760"/>
            <a:ext cx="6024960" cy="3668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spcAft>
                <a:spcPts val="601"/>
              </a:spcAft>
            </a:pPr>
            <a:r>
              <a:rPr lang="lv-LV" sz="1400" b="0" strike="noStrike" spc="-1">
                <a:solidFill>
                  <a:srgbClr val="141414"/>
                </a:solidFill>
                <a:latin typeface="Roboto"/>
                <a:ea typeface="Verdana"/>
              </a:rPr>
              <a:t>Izglītības iestāde analizē savu darbību un katru gadu līdz </a:t>
            </a:r>
            <a:r>
              <a:rPr lang="lv-LV" sz="1400" b="1" u="sng" strike="noStrike" spc="-1">
                <a:solidFill>
                  <a:srgbClr val="141414"/>
                </a:solidFill>
                <a:uFillTx/>
                <a:latin typeface="Roboto"/>
                <a:ea typeface="Verdana"/>
              </a:rPr>
              <a:t>1.novembrim</a:t>
            </a:r>
            <a:r>
              <a:rPr lang="lv-LV" sz="1400" b="1" strike="noStrike" spc="-1">
                <a:solidFill>
                  <a:srgbClr val="141414"/>
                </a:solidFill>
                <a:latin typeface="Roboto"/>
                <a:ea typeface="Verdana"/>
              </a:rPr>
              <a:t> </a:t>
            </a:r>
            <a:r>
              <a:rPr lang="lv-LV" sz="1400" b="0" strike="noStrike" spc="-1">
                <a:solidFill>
                  <a:srgbClr val="141414"/>
                </a:solidFill>
                <a:latin typeface="Roboto"/>
                <a:ea typeface="Verdana"/>
              </a:rPr>
              <a:t>nodrošina ar izglītības iestādes dibinātāju saskaņota pašnovērtējuma ziņojuma pieejamību </a:t>
            </a:r>
            <a:r>
              <a:rPr lang="lv-LV" sz="1400" b="1" u="sng" strike="noStrike" spc="-1">
                <a:solidFill>
                  <a:srgbClr val="141414"/>
                </a:solidFill>
                <a:uFillTx/>
                <a:latin typeface="Roboto"/>
                <a:ea typeface="Verdana"/>
              </a:rPr>
              <a:t>izglītības iestādes vai dibinātāja tīmekļvietnē (neiesniedzot IKVD)</a:t>
            </a:r>
            <a:r>
              <a:rPr lang="lv-LV" sz="1400" b="0" strike="noStrike" spc="-1">
                <a:solidFill>
                  <a:srgbClr val="141414"/>
                </a:solidFill>
                <a:latin typeface="Roboto"/>
                <a:ea typeface="Verdana"/>
              </a:rPr>
              <a:t>.</a:t>
            </a:r>
            <a:endParaRPr lang="lv-LV" sz="1400" b="0" strike="noStrike" spc="-1">
              <a:latin typeface="Arial"/>
            </a:endParaRPr>
          </a:p>
          <a:p>
            <a:pPr algn="just">
              <a:lnSpc>
                <a:spcPct val="100000"/>
              </a:lnSpc>
              <a:spcAft>
                <a:spcPts val="601"/>
              </a:spcAft>
            </a:pPr>
            <a:endParaRPr lang="lv-LV" sz="1400" b="0" strike="noStrike" spc="-1">
              <a:latin typeface="Arial"/>
            </a:endParaRPr>
          </a:p>
          <a:p>
            <a:pPr algn="just">
              <a:lnSpc>
                <a:spcPct val="100000"/>
              </a:lnSpc>
              <a:spcAft>
                <a:spcPts val="601"/>
              </a:spcAft>
            </a:pPr>
            <a:r>
              <a:rPr lang="lv-LV" sz="1400" b="0" strike="noStrike" spc="-1">
                <a:solidFill>
                  <a:srgbClr val="141414"/>
                </a:solidFill>
                <a:latin typeface="Roboto"/>
                <a:ea typeface="Verdana"/>
              </a:rPr>
              <a:t>Izglītības iestāde tās dibinātāja noteiktajā attīstības plānošanas perioda laikā nodrošina visu 12 kritēriju pašvērtēšanu, katru gadu izvēloties vērtējamos kritērijus. Izglītības iestāde </a:t>
            </a:r>
            <a:r>
              <a:rPr lang="lv-LV" sz="1400" b="1" u="sng" strike="noStrike" spc="-1">
                <a:solidFill>
                  <a:srgbClr val="141414"/>
                </a:solidFill>
                <a:uFillTx/>
                <a:latin typeface="Roboto"/>
                <a:ea typeface="Verdana"/>
              </a:rPr>
              <a:t>savu darbību kritērijā ,,Mācīšana un mācīšanās”, kā arī izvirzīto ikgadējo prioritāšu sasniegšanu vērtē katru gadu</a:t>
            </a:r>
            <a:r>
              <a:rPr lang="lv-LV" sz="1400" b="0" strike="noStrike" spc="-1">
                <a:solidFill>
                  <a:srgbClr val="141414"/>
                </a:solidFill>
                <a:latin typeface="Roboto"/>
                <a:ea typeface="Verdana"/>
              </a:rPr>
              <a:t>.</a:t>
            </a:r>
            <a:endParaRPr lang="lv-LV" sz="1400" b="0" strike="noStrike" spc="-1">
              <a:latin typeface="Arial"/>
            </a:endParaRPr>
          </a:p>
          <a:p>
            <a:pPr algn="just">
              <a:lnSpc>
                <a:spcPct val="100000"/>
              </a:lnSpc>
              <a:spcAft>
                <a:spcPts val="601"/>
              </a:spcAft>
            </a:pPr>
            <a:endParaRPr lang="lv-LV" sz="1400" b="0" strike="noStrike" spc="-1">
              <a:latin typeface="Arial"/>
            </a:endParaRPr>
          </a:p>
          <a:p>
            <a:pPr algn="just">
              <a:lnSpc>
                <a:spcPct val="100000"/>
              </a:lnSpc>
              <a:spcAft>
                <a:spcPts val="601"/>
              </a:spcAft>
            </a:pPr>
            <a:r>
              <a:rPr lang="lv-LV" sz="1400" b="0" strike="noStrike" spc="-1">
                <a:solidFill>
                  <a:srgbClr val="141414"/>
                </a:solidFill>
                <a:latin typeface="Roboto"/>
                <a:ea typeface="Verdana"/>
              </a:rPr>
              <a:t>Pašnovērtējuma ziņojums ir vienkāršots (nav publiskojamā un nepubliskojamā daļa), ieteicamā struktūra ir publicēta kvalitātes dienesta tīmekļvietnē.</a:t>
            </a:r>
            <a:endParaRPr lang="lv-LV" sz="1400" b="0" strike="noStrike" spc="-1">
              <a:latin typeface="Arial"/>
            </a:endParaRPr>
          </a:p>
          <a:p>
            <a:pPr algn="just">
              <a:lnSpc>
                <a:spcPct val="100000"/>
              </a:lnSpc>
            </a:pPr>
            <a:endParaRPr lang="lv-LV" sz="1400" b="0" strike="noStrike" spc="-1">
              <a:latin typeface="Arial"/>
            </a:endParaRPr>
          </a:p>
        </p:txBody>
      </p:sp>
      <p:pic>
        <p:nvPicPr>
          <p:cNvPr id="304" name="Grafika 43010" descr="Graph and note paper pads with pencil"/>
          <p:cNvPicPr/>
          <p:nvPr/>
        </p:nvPicPr>
        <p:blipFill>
          <a:blip r:embed="rId2"/>
          <a:stretch/>
        </p:blipFill>
        <p:spPr>
          <a:xfrm>
            <a:off x="7196400" y="3003840"/>
            <a:ext cx="1827720" cy="1827720"/>
          </a:xfrm>
          <a:prstGeom prst="rect">
            <a:avLst/>
          </a:prstGeom>
          <a:ln w="0">
            <a:noFill/>
          </a:ln>
        </p:spPr>
      </p:pic>
      <p:sp>
        <p:nvSpPr>
          <p:cNvPr id="305" name="Oval 27"/>
          <p:cNvSpPr/>
          <p:nvPr/>
        </p:nvSpPr>
        <p:spPr>
          <a:xfrm>
            <a:off x="723240" y="13582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306" name="Oval 27"/>
          <p:cNvSpPr/>
          <p:nvPr/>
        </p:nvSpPr>
        <p:spPr>
          <a:xfrm>
            <a:off x="723240" y="26812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
        <p:nvSpPr>
          <p:cNvPr id="307" name="Oval 27"/>
          <p:cNvSpPr/>
          <p:nvPr/>
        </p:nvSpPr>
        <p:spPr>
          <a:xfrm>
            <a:off x="723240" y="3917880"/>
            <a:ext cx="305280" cy="320400"/>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05920"/>
            <a:ext cx="8228880" cy="626704"/>
          </a:xfrm>
          <a:prstGeom prst="rect">
            <a:avLst/>
          </a:prstGeom>
          <a:noFill/>
          <a:ln w="0">
            <a:noFill/>
          </a:ln>
        </p:spPr>
        <p:txBody>
          <a:bodyPr lIns="90000" tIns="45000" rIns="90000" bIns="45000" anchor="ctr">
            <a:noAutofit/>
          </a:bodyPr>
          <a:lstStyle/>
          <a:p>
            <a:pPr algn="ctr">
              <a:lnSpc>
                <a:spcPct val="100000"/>
              </a:lnSpc>
            </a:pPr>
            <a:r>
              <a:rPr lang="lv-LV" sz="3300" b="0" strike="noStrike" spc="-1" dirty="0" err="1">
                <a:solidFill>
                  <a:srgbClr val="000000"/>
                </a:solidFill>
                <a:latin typeface="Calibri"/>
              </a:rPr>
              <a:t>Pašvērtēšana</a:t>
            </a:r>
            <a:endParaRPr lang="lv-LV" sz="3300" b="0" strike="noStrike" spc="-1" dirty="0">
              <a:latin typeface="Arial"/>
            </a:endParaRPr>
          </a:p>
        </p:txBody>
      </p:sp>
      <p:sp>
        <p:nvSpPr>
          <p:cNvPr id="309" name="PlaceHolder 2"/>
          <p:cNvSpPr>
            <a:spLocks noGrp="1"/>
          </p:cNvSpPr>
          <p:nvPr>
            <p:ph/>
          </p:nvPr>
        </p:nvSpPr>
        <p:spPr>
          <a:xfrm>
            <a:off x="1486080" y="914400"/>
            <a:ext cx="6966544" cy="3940098"/>
          </a:xfrm>
          <a:prstGeom prst="rect">
            <a:avLst/>
          </a:prstGeom>
          <a:noFill/>
          <a:ln w="0">
            <a:noFill/>
          </a:ln>
        </p:spPr>
        <p:txBody>
          <a:bodyPr lIns="90000" tIns="45000" rIns="90000" bIns="45000" anchor="t">
            <a:normAutofit fontScale="82500" lnSpcReduction="10000"/>
          </a:bodyPr>
          <a:lstStyle/>
          <a:p>
            <a:pPr marL="0" indent="0">
              <a:lnSpc>
                <a:spcPct val="100000"/>
              </a:lnSpc>
              <a:spcBef>
                <a:spcPts val="479"/>
              </a:spcBef>
              <a:buNone/>
              <a:tabLst>
                <a:tab pos="0" algn="l"/>
              </a:tabLst>
            </a:pPr>
            <a:r>
              <a:rPr lang="lv-LV" sz="2400" b="1" strike="noStrike" spc="-1" dirty="0">
                <a:solidFill>
                  <a:srgbClr val="000000"/>
                </a:solidFill>
                <a:latin typeface="Calibri"/>
              </a:rPr>
              <a:t>Izglītības iestāde pašnovērtējuma ziņojumā norāda</a:t>
            </a:r>
            <a:r>
              <a:rPr lang="lv-LV" sz="2400" b="0" strike="noStrike" spc="-1" dirty="0">
                <a:solidFill>
                  <a:srgbClr val="000000"/>
                </a:solidFill>
                <a:latin typeface="Calibri"/>
              </a:rPr>
              <a:t>: </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izglītības iestādes nosaukumu, izglītības iestādes vadītāju; </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izglītības iestādes darbības un izglītības programmas īstenošanas kvalitātes mērķus un to sasniegšanas </a:t>
            </a:r>
            <a:r>
              <a:rPr lang="lv-LV" sz="2400" b="0" strike="noStrike" spc="-1" dirty="0" err="1">
                <a:solidFill>
                  <a:srgbClr val="000000"/>
                </a:solidFill>
                <a:latin typeface="Calibri"/>
              </a:rPr>
              <a:t>izvērtējumu</a:t>
            </a:r>
            <a:r>
              <a:rPr lang="lv-LV" sz="2400" b="0" strike="noStrike" spc="-1" dirty="0">
                <a:solidFill>
                  <a:srgbClr val="000000"/>
                </a:solidFill>
                <a:latin typeface="Calibri"/>
              </a:rPr>
              <a:t>;</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informāciju par izvirzīto ikgadējo prioritāšu sasniegšanu;</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elementu </a:t>
            </a:r>
            <a:r>
              <a:rPr lang="lv-LV" sz="2400" b="0" strike="noStrike" spc="-1" dirty="0" err="1">
                <a:solidFill>
                  <a:srgbClr val="000000"/>
                </a:solidFill>
                <a:latin typeface="Calibri"/>
              </a:rPr>
              <a:t>izvērtējumu</a:t>
            </a:r>
            <a:r>
              <a:rPr lang="lv-LV" sz="2400" b="0" strike="noStrike" spc="-1" dirty="0">
                <a:solidFill>
                  <a:srgbClr val="000000"/>
                </a:solidFill>
                <a:latin typeface="Calibri"/>
              </a:rPr>
              <a:t>, īpaši stiprās puses un turpmākās attīstības vajadzības; </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informāciju par nozīmīgākajiem īstenotajiem projektiem un to rezultātiem; </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citus sasniegumus un izglītības iestādei būtisko informāciju;</a:t>
            </a:r>
            <a:endParaRPr lang="lv-LV" sz="2400" b="0" strike="noStrike" spc="-1" dirty="0">
              <a:latin typeface="Arial"/>
            </a:endParaRPr>
          </a:p>
          <a:p>
            <a:pPr marL="257040" indent="-257040">
              <a:lnSpc>
                <a:spcPct val="100000"/>
              </a:lnSpc>
              <a:spcBef>
                <a:spcPts val="479"/>
              </a:spcBef>
              <a:buClr>
                <a:srgbClr val="000000"/>
              </a:buClr>
              <a:buFont typeface="Arial"/>
              <a:buChar char="•"/>
              <a:tabLst>
                <a:tab pos="0" algn="l"/>
              </a:tabLst>
            </a:pPr>
            <a:r>
              <a:rPr lang="lv-LV" sz="2400" b="0" strike="noStrike" spc="-1" dirty="0">
                <a:solidFill>
                  <a:srgbClr val="000000"/>
                </a:solidFill>
                <a:latin typeface="Calibri"/>
              </a:rPr>
              <a:t>informāciju par izglītības iestādes akreditācijā vai vadītāja novērtēšanā norādīto uzdevumu izpildi (ja attiecināms).</a:t>
            </a:r>
            <a:endParaRPr lang="lv-LV" sz="2400" b="0" strike="noStrike" spc="-1" dirty="0">
              <a:latin typeface="Arial"/>
            </a:endParaRPr>
          </a:p>
        </p:txBody>
      </p:sp>
      <p:sp>
        <p:nvSpPr>
          <p:cNvPr id="310" name="PlaceHolder 3"/>
          <p:cNvSpPr>
            <a:spLocks noGrp="1"/>
          </p:cNvSpPr>
          <p:nvPr>
            <p:ph type="dt"/>
          </p:nvPr>
        </p:nvSpPr>
        <p:spPr>
          <a:xfrm>
            <a:off x="457200" y="4767120"/>
            <a:ext cx="2133000" cy="273240"/>
          </a:xfrm>
          <a:prstGeom prst="rect">
            <a:avLst/>
          </a:prstGeom>
          <a:noFill/>
          <a:ln w="0">
            <a:noFill/>
          </a:ln>
        </p:spPr>
        <p:txBody>
          <a:bodyPr lIns="90000" tIns="45000" rIns="90000" bIns="45000" anchor="ctr">
            <a:noAutofit/>
          </a:bodyPr>
          <a:lstStyle/>
          <a:p>
            <a:pPr>
              <a:lnSpc>
                <a:spcPct val="100000"/>
              </a:lnSpc>
            </a:pPr>
            <a:r>
              <a:rPr lang="en-US" sz="900" b="0" strike="noStrike" spc="-1">
                <a:solidFill>
                  <a:srgbClr val="8B8B8B"/>
                </a:solidFill>
                <a:latin typeface="Calibri"/>
              </a:rPr>
              <a:t>29.08.2023.</a:t>
            </a:r>
            <a:endParaRPr lang="lv-LV" sz="900" b="0" strike="noStrike" spc="-1">
              <a:latin typeface="Times New Roman"/>
            </a:endParaRPr>
          </a:p>
        </p:txBody>
      </p:sp>
      <p:sp>
        <p:nvSpPr>
          <p:cNvPr id="311" name="PlaceHolder 4"/>
          <p:cNvSpPr>
            <a:spLocks noGrp="1"/>
          </p:cNvSpPr>
          <p:nvPr>
            <p:ph type="sldNum"/>
          </p:nvPr>
        </p:nvSpPr>
        <p:spPr>
          <a:xfrm>
            <a:off x="6553080" y="4767120"/>
            <a:ext cx="2133000" cy="273240"/>
          </a:xfrm>
          <a:prstGeom prst="rect">
            <a:avLst/>
          </a:prstGeom>
          <a:noFill/>
          <a:ln w="0">
            <a:noFill/>
          </a:ln>
        </p:spPr>
        <p:txBody>
          <a:bodyPr lIns="90000" tIns="45000" rIns="90000" bIns="45000" anchor="ctr">
            <a:noAutofit/>
          </a:bodyPr>
          <a:lstStyle/>
          <a:p>
            <a:pPr algn="r">
              <a:lnSpc>
                <a:spcPct val="100000"/>
              </a:lnSpc>
            </a:pPr>
            <a:fld id="{71F5A77E-446A-4C35-AD51-7871F806C7AA}" type="slidenum">
              <a:rPr lang="lv-LV" sz="900" b="0" strike="noStrike" spc="-1">
                <a:solidFill>
                  <a:srgbClr val="8B8B8B"/>
                </a:solidFill>
                <a:latin typeface="Calibri"/>
              </a:rPr>
              <a:t>7</a:t>
            </a:fld>
            <a:endParaRPr lang="lv-LV" sz="900" b="0" strike="noStrike" spc="-1">
              <a:latin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Virsraksts 1"/>
          <p:cNvSpPr/>
          <p:nvPr/>
        </p:nvSpPr>
        <p:spPr>
          <a:xfrm>
            <a:off x="1286640" y="311400"/>
            <a:ext cx="7218000" cy="639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fontScale="94000"/>
          </a:bodyPr>
          <a:lstStyle/>
          <a:p>
            <a:pPr algn="r">
              <a:lnSpc>
                <a:spcPct val="90000"/>
              </a:lnSpc>
            </a:pPr>
            <a:r>
              <a:rPr lang="lv-LV" sz="1800" b="1" strike="noStrike" spc="-1">
                <a:solidFill>
                  <a:srgbClr val="7030A0"/>
                </a:solidFill>
                <a:latin typeface="Roboto"/>
                <a:ea typeface="Verdana"/>
              </a:rPr>
              <a:t>Izglītības kvalitāte 2022./2023.māc.g.: </a:t>
            </a:r>
            <a:br/>
            <a:r>
              <a:rPr lang="lv-LV" sz="1350" b="1" strike="noStrike" spc="-1">
                <a:solidFill>
                  <a:srgbClr val="7030A0"/>
                </a:solidFill>
                <a:latin typeface="Roboto"/>
                <a:ea typeface="Verdana"/>
              </a:rPr>
              <a:t>akreditācijas un izglītības iestāžu vadītāju profesionālās darbības novērtēšana</a:t>
            </a:r>
            <a:endParaRPr lang="lv-LV" sz="1350" b="0" strike="noStrike" spc="-1">
              <a:latin typeface="Arial"/>
            </a:endParaRPr>
          </a:p>
        </p:txBody>
      </p:sp>
      <p:sp>
        <p:nvSpPr>
          <p:cNvPr id="313" name="TextBox 4"/>
          <p:cNvSpPr/>
          <p:nvPr/>
        </p:nvSpPr>
        <p:spPr>
          <a:xfrm>
            <a:off x="322920" y="1017360"/>
            <a:ext cx="2451960" cy="1703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1100" b="1" strike="noStrike" spc="-1">
                <a:solidFill>
                  <a:srgbClr val="7030A0"/>
                </a:solidFill>
                <a:latin typeface="Roboto"/>
                <a:ea typeface="Verdana"/>
              </a:rPr>
              <a:t>Izglītības kvalitāte</a:t>
            </a:r>
            <a:endParaRPr lang="lv-LV" sz="1100" b="0" strike="noStrike" spc="-1">
              <a:latin typeface="Arial"/>
            </a:endParaRPr>
          </a:p>
          <a:p>
            <a:pPr>
              <a:lnSpc>
                <a:spcPct val="100000"/>
              </a:lnSpc>
            </a:pPr>
            <a:endParaRPr lang="lv-LV" sz="1100" b="0" strike="noStrike" spc="-1">
              <a:latin typeface="Arial"/>
            </a:endParaRPr>
          </a:p>
          <a:p>
            <a:pPr>
              <a:lnSpc>
                <a:spcPct val="100000"/>
              </a:lnSpc>
            </a:pPr>
            <a:r>
              <a:rPr lang="lv-LV" sz="1050" b="1" strike="noStrike" spc="-1">
                <a:solidFill>
                  <a:srgbClr val="141414"/>
                </a:solidFill>
                <a:latin typeface="Roboto"/>
                <a:ea typeface="Verdana"/>
              </a:rPr>
              <a:t>Izglītības process, saturs, vide un pārvaldība, kas ikvienam nodrošina iekļaujošu izglītību un iespēju sasniegt augstvērtīgus rezultātus atbilstoši sabiedrības izvirzītajiem un valsts noteiktajiem mērķiem.</a:t>
            </a:r>
            <a:endParaRPr lang="lv-LV" sz="1050" b="0" strike="noStrike" spc="-1">
              <a:latin typeface="Arial"/>
            </a:endParaRPr>
          </a:p>
        </p:txBody>
      </p:sp>
      <p:pic>
        <p:nvPicPr>
          <p:cNvPr id="314" name="Attēls 5"/>
          <p:cNvPicPr/>
          <p:nvPr/>
        </p:nvPicPr>
        <p:blipFill>
          <a:blip r:embed="rId2"/>
          <a:srcRect l="4186" t="4947" r="3296" b="4814"/>
          <a:stretch/>
        </p:blipFill>
        <p:spPr>
          <a:xfrm>
            <a:off x="322920" y="2571840"/>
            <a:ext cx="3535560" cy="2297520"/>
          </a:xfrm>
          <a:prstGeom prst="rect">
            <a:avLst/>
          </a:prstGeom>
          <a:ln w="0">
            <a:noFill/>
          </a:ln>
        </p:spPr>
      </p:pic>
      <p:sp>
        <p:nvSpPr>
          <p:cNvPr id="315" name="TextBox 6"/>
          <p:cNvSpPr/>
          <p:nvPr/>
        </p:nvSpPr>
        <p:spPr>
          <a:xfrm>
            <a:off x="4375800" y="1084320"/>
            <a:ext cx="4042080" cy="4228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57040" indent="-257040" algn="just">
              <a:lnSpc>
                <a:spcPct val="107000"/>
              </a:lnSpc>
              <a:buClr>
                <a:srgbClr val="141414"/>
              </a:buClr>
              <a:buFont typeface="Symbol"/>
              <a:buChar char=""/>
            </a:pPr>
            <a:r>
              <a:rPr lang="lv-LV" sz="1100" b="1" strike="noStrike" spc="-1">
                <a:solidFill>
                  <a:srgbClr val="141414"/>
                </a:solidFill>
                <a:latin typeface="Roboto"/>
                <a:ea typeface="Verdana"/>
              </a:rPr>
              <a:t>114 vispārējā izglītībā</a:t>
            </a:r>
            <a:r>
              <a:rPr lang="lv-LV" sz="1100" b="0" strike="noStrike" spc="-1">
                <a:solidFill>
                  <a:srgbClr val="141414"/>
                </a:solidFill>
                <a:latin typeface="Roboto"/>
                <a:ea typeface="Verdana"/>
              </a:rPr>
              <a:t> </a:t>
            </a:r>
            <a:r>
              <a:rPr lang="lv-LV" sz="1000" b="0" strike="noStrike" spc="-1">
                <a:solidFill>
                  <a:srgbClr val="141414"/>
                </a:solidFill>
                <a:latin typeface="Roboto"/>
                <a:ea typeface="Verdana"/>
              </a:rPr>
              <a:t>– 7 sākumskolas, 52 pamatskolas, 49 vispārējās vidējās izglītības iestādes, no tām 9 valsts ģimnāzijas, 6 speciālās izglītības iestādes</a:t>
            </a:r>
            <a:endParaRPr lang="lv-LV" sz="1000" b="0" strike="noStrike" spc="-1">
              <a:latin typeface="Arial"/>
            </a:endParaRPr>
          </a:p>
          <a:p>
            <a:pPr algn="just">
              <a:lnSpc>
                <a:spcPct val="107000"/>
              </a:lnSpc>
            </a:pPr>
            <a:endParaRPr lang="lv-LV" sz="1000" b="0" strike="noStrike" spc="-1">
              <a:latin typeface="Arial"/>
            </a:endParaRPr>
          </a:p>
          <a:p>
            <a:pPr marL="257040" indent="-257040" algn="just">
              <a:lnSpc>
                <a:spcPct val="107000"/>
              </a:lnSpc>
              <a:buClr>
                <a:srgbClr val="141414"/>
              </a:buClr>
              <a:buFont typeface="Symbol"/>
              <a:buChar char=""/>
            </a:pPr>
            <a:r>
              <a:rPr lang="lv-LV" sz="1100" b="1" strike="noStrike" spc="-1">
                <a:solidFill>
                  <a:srgbClr val="141414"/>
                </a:solidFill>
                <a:latin typeface="Roboto"/>
                <a:ea typeface="Verdana"/>
              </a:rPr>
              <a:t>51 profesionālajā izglītībā</a:t>
            </a:r>
            <a:r>
              <a:rPr lang="lv-LV" sz="1000" b="0" strike="noStrike" spc="-1">
                <a:solidFill>
                  <a:srgbClr val="141414"/>
                </a:solidFill>
                <a:latin typeface="Roboto"/>
                <a:ea typeface="Verdana"/>
              </a:rPr>
              <a:t> – 18 profesionālās pamatizglītības un profesionālās vidējās izglītības iestādes, 33 profesionālās tālākizglītības un profesionālās pilnveides izglītības iestādes (mācību centri)</a:t>
            </a:r>
            <a:endParaRPr lang="lv-LV" sz="1000" b="0" strike="noStrike" spc="-1">
              <a:latin typeface="Arial"/>
            </a:endParaRPr>
          </a:p>
          <a:p>
            <a:pPr algn="just">
              <a:lnSpc>
                <a:spcPct val="107000"/>
              </a:lnSpc>
            </a:pPr>
            <a:endParaRPr lang="lv-LV" sz="1000" b="0" strike="noStrike" spc="-1">
              <a:latin typeface="Arial"/>
            </a:endParaRPr>
          </a:p>
          <a:p>
            <a:pPr marL="257040" indent="-257040" algn="just">
              <a:lnSpc>
                <a:spcPct val="107000"/>
              </a:lnSpc>
              <a:spcAft>
                <a:spcPts val="601"/>
              </a:spcAft>
              <a:buClr>
                <a:srgbClr val="141414"/>
              </a:buClr>
              <a:buFont typeface="Symbol"/>
              <a:buChar char=""/>
            </a:pPr>
            <a:r>
              <a:rPr lang="lv-LV" sz="1100" b="1" strike="noStrike" spc="-1">
                <a:solidFill>
                  <a:srgbClr val="141414"/>
                </a:solidFill>
                <a:latin typeface="Roboto"/>
                <a:ea typeface="Verdana"/>
              </a:rPr>
              <a:t>26 profesionālās ievirzes izglītībā</a:t>
            </a:r>
            <a:r>
              <a:rPr lang="lv-LV" sz="1100" b="0" strike="noStrike" spc="-1">
                <a:solidFill>
                  <a:srgbClr val="141414"/>
                </a:solidFill>
                <a:latin typeface="Roboto"/>
                <a:ea typeface="Verdana"/>
              </a:rPr>
              <a:t> </a:t>
            </a:r>
            <a:r>
              <a:rPr lang="lv-LV" sz="1000" b="0" strike="noStrike" spc="-1">
                <a:solidFill>
                  <a:srgbClr val="141414"/>
                </a:solidFill>
                <a:latin typeface="Roboto"/>
                <a:ea typeface="Verdana"/>
              </a:rPr>
              <a:t>– 7 profesionālās ievirzes izglītības iestādes kultūrizglītībā (mūzika, māksla, deja) un 19 profesionālās ievirzes izglītības iestādes sportā</a:t>
            </a:r>
            <a:endParaRPr lang="lv-LV" sz="1000" b="0" strike="noStrike" spc="-1">
              <a:latin typeface="Arial"/>
            </a:endParaRPr>
          </a:p>
          <a:p>
            <a:pPr algn="just">
              <a:lnSpc>
                <a:spcPct val="107000"/>
              </a:lnSpc>
              <a:spcAft>
                <a:spcPts val="601"/>
              </a:spcAft>
            </a:pPr>
            <a:endParaRPr lang="lv-LV" sz="1000" b="0" strike="noStrike" spc="-1">
              <a:latin typeface="Arial"/>
            </a:endParaRPr>
          </a:p>
          <a:p>
            <a:pPr marL="257040" indent="-257040" algn="just">
              <a:lnSpc>
                <a:spcPct val="107000"/>
              </a:lnSpc>
              <a:spcAft>
                <a:spcPts val="601"/>
              </a:spcAft>
              <a:buClr>
                <a:srgbClr val="141414"/>
              </a:buClr>
              <a:buFont typeface="Symbol"/>
              <a:buChar char=""/>
            </a:pPr>
            <a:r>
              <a:rPr lang="lv-LV" sz="1100" b="1" strike="noStrike" spc="-1">
                <a:solidFill>
                  <a:srgbClr val="141414"/>
                </a:solidFill>
                <a:latin typeface="Roboto"/>
                <a:ea typeface="Verdana"/>
              </a:rPr>
              <a:t>311 izglītības iestāžu vadītāju profesionālās darbības novērtēšanas</a:t>
            </a:r>
            <a:r>
              <a:rPr lang="lv-LV" sz="1000" b="0" strike="noStrike" spc="-1">
                <a:solidFill>
                  <a:srgbClr val="141414"/>
                </a:solidFill>
                <a:latin typeface="Roboto"/>
                <a:ea typeface="Verdana"/>
              </a:rPr>
              <a:t>, no tām 163 pirmsskolas izglītības iestāžu vadītājiem, 101 izglītības iestādes vadītāja profesionālās darbības novērtēšana notikusi vienlaicīgi ar izglītības iestādes akreditāciju, 47 vadītāju profesionālās darbības novērtēšana notikusi pirmo reizi pēc apstiprināšanas amatā vai atdalīti no iestādes akreditācijas</a:t>
            </a:r>
            <a:endParaRPr lang="lv-LV" sz="10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Virsraksts 1"/>
          <p:cNvSpPr/>
          <p:nvPr/>
        </p:nvSpPr>
        <p:spPr>
          <a:xfrm>
            <a:off x="1090800" y="303120"/>
            <a:ext cx="7607520" cy="562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rmAutofit fontScale="97000"/>
          </a:bodyPr>
          <a:lstStyle/>
          <a:p>
            <a:pPr algn="r">
              <a:lnSpc>
                <a:spcPct val="90000"/>
              </a:lnSpc>
            </a:pPr>
            <a:r>
              <a:rPr lang="lv-LV" sz="1800" b="1" strike="noStrike" spc="-1">
                <a:solidFill>
                  <a:srgbClr val="7030A0"/>
                </a:solidFill>
                <a:latin typeface="Roboto"/>
                <a:ea typeface="Verdana"/>
              </a:rPr>
              <a:t>Izglītības kvalitāte 2022./2023.māc.g.: akreditāciju rezultāti</a:t>
            </a:r>
            <a:endParaRPr lang="lv-LV" sz="1800" b="0" strike="noStrike" spc="-1">
              <a:latin typeface="Arial"/>
            </a:endParaRPr>
          </a:p>
        </p:txBody>
      </p:sp>
      <p:sp>
        <p:nvSpPr>
          <p:cNvPr id="317" name="TextBox 4"/>
          <p:cNvSpPr/>
          <p:nvPr/>
        </p:nvSpPr>
        <p:spPr>
          <a:xfrm>
            <a:off x="1386360" y="670320"/>
            <a:ext cx="2687400" cy="912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Kvalitātes līmenis «Izcili»:</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inovācijas izglītības iestādē / izglītības iestādes vadītāja profesionālajā darbībā </a:t>
            </a:r>
            <a:endParaRPr lang="lv-LV" sz="900" b="0" strike="noStrike" spc="-1">
              <a:latin typeface="Arial"/>
            </a:endParaRPr>
          </a:p>
          <a:p>
            <a:pPr>
              <a:lnSpc>
                <a:spcPct val="100000"/>
              </a:lnSpc>
            </a:pPr>
            <a:r>
              <a:rPr lang="lv-LV" sz="900" b="0" strike="noStrike" spc="-1">
                <a:solidFill>
                  <a:srgbClr val="141414"/>
                </a:solidFill>
                <a:latin typeface="Verdana"/>
                <a:ea typeface="Verdana"/>
              </a:rPr>
              <a:t>vai </a:t>
            </a:r>
            <a:endParaRPr lang="lv-LV" sz="900" b="0" strike="noStrike" spc="-1">
              <a:latin typeface="Arial"/>
            </a:endParaRPr>
          </a:p>
          <a:p>
            <a:pPr>
              <a:lnSpc>
                <a:spcPct val="100000"/>
              </a:lnSpc>
            </a:pPr>
            <a:r>
              <a:rPr lang="lv-LV" sz="900" b="0" strike="noStrike" spc="-1">
                <a:solidFill>
                  <a:srgbClr val="141414"/>
                </a:solidFill>
                <a:latin typeface="Verdana"/>
                <a:ea typeface="Verdana"/>
              </a:rPr>
              <a:t>2. iegūts kvalitātes līmenis, kurš pārsniedz “ļoti labi” vērtējumu</a:t>
            </a:r>
            <a:r>
              <a:rPr lang="lv-LV" sz="900" b="1" strike="noStrike" spc="-1">
                <a:solidFill>
                  <a:srgbClr val="7030A0"/>
                </a:solidFill>
                <a:latin typeface="Verdana"/>
                <a:ea typeface="Verdana"/>
              </a:rPr>
              <a:t> </a:t>
            </a:r>
            <a:endParaRPr lang="lv-LV" sz="900" b="0" strike="noStrike" spc="-1">
              <a:latin typeface="Arial"/>
            </a:endParaRPr>
          </a:p>
        </p:txBody>
      </p:sp>
      <p:sp>
        <p:nvSpPr>
          <p:cNvPr id="318" name="TextBox 5"/>
          <p:cNvSpPr/>
          <p:nvPr/>
        </p:nvSpPr>
        <p:spPr>
          <a:xfrm>
            <a:off x="274320" y="1832400"/>
            <a:ext cx="2828880" cy="1324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Kvalitātes līmenis «Ļoti labi»:</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izglītības iestāde vai izglītības iestādes vadītājs ir sasniedzis un ieviesis valsts izglītības attīstības un/vai nozaru attīstības plānošanas dokumentos noteiktās prioritātes,</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izglītības iestādē sekmīgi tiek nodrošināts pārvaldības vai izglītības process atbilstoši normatīvajos aktos noteiktajām prasībām</a:t>
            </a:r>
            <a:r>
              <a:rPr lang="lv-LV" sz="900" b="1" strike="noStrike" spc="-1">
                <a:solidFill>
                  <a:srgbClr val="7030A0"/>
                </a:solidFill>
                <a:latin typeface="Verdana"/>
                <a:ea typeface="Verdana"/>
              </a:rPr>
              <a:t> </a:t>
            </a:r>
            <a:endParaRPr lang="lv-LV" sz="900" b="0" strike="noStrike" spc="-1">
              <a:latin typeface="Arial"/>
            </a:endParaRPr>
          </a:p>
        </p:txBody>
      </p:sp>
      <p:sp>
        <p:nvSpPr>
          <p:cNvPr id="319" name="TextBox 6"/>
          <p:cNvSpPr/>
          <p:nvPr/>
        </p:nvSpPr>
        <p:spPr>
          <a:xfrm>
            <a:off x="6255720" y="1204920"/>
            <a:ext cx="2715120" cy="2147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Kvalitātes līmenis «Labi»:</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izglītības iestāde vai izglītības iestādes vadītājs ir uzsācis un īsteno valsts izglītības attīstības un / vai nozaru attīstības plānošanas dokumentos noteikto prioritāšu ieviešanu, </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tiek nodrošināta visu izglītības iestādes pamatfunkciju / pārvaldības procesu īstenošana atbilstoši normatīvajos aktos noteiktajām prasībām, </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atsevišķi aspekti izglītības iestādes darbībā ir pilnveidojami, bet tie netraucē izglītības iestādei / izglītības iestādes vadītājam veikt profesionālo darbību / pamatfunkcijas sekmīgi</a:t>
            </a:r>
            <a:r>
              <a:rPr lang="lv-LV" sz="900" b="1" strike="noStrike" spc="-1">
                <a:solidFill>
                  <a:srgbClr val="7030A0"/>
                </a:solidFill>
                <a:latin typeface="Verdana"/>
                <a:ea typeface="Verdana"/>
              </a:rPr>
              <a:t> </a:t>
            </a:r>
            <a:endParaRPr lang="lv-LV" sz="900" b="0" strike="noStrike" spc="-1">
              <a:latin typeface="Arial"/>
            </a:endParaRPr>
          </a:p>
        </p:txBody>
      </p:sp>
      <p:sp>
        <p:nvSpPr>
          <p:cNvPr id="320" name="TextBox 7"/>
          <p:cNvSpPr/>
          <p:nvPr/>
        </p:nvSpPr>
        <p:spPr>
          <a:xfrm>
            <a:off x="388800" y="3389040"/>
            <a:ext cx="3202560" cy="1461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Kvalitātes līmenis «Jāpilnveido»:</a:t>
            </a:r>
            <a:endParaRPr lang="lv-LV" sz="900" b="0" strike="noStrike" spc="-1">
              <a:latin typeface="Arial"/>
            </a:endParaRPr>
          </a:p>
          <a:p>
            <a:pPr>
              <a:lnSpc>
                <a:spcPct val="100000"/>
              </a:lnSpc>
            </a:pPr>
            <a:r>
              <a:rPr lang="lv-LV" sz="900" b="0" strike="noStrike" spc="-1">
                <a:solidFill>
                  <a:srgbClr val="141414"/>
                </a:solidFill>
                <a:latin typeface="Verdana"/>
                <a:ea typeface="Verdana"/>
              </a:rPr>
              <a:t>1. izglītības iestādes vai izglītības iestādes vadītāja profesionālajā darbībā vienā vai vairākos kritērijos ir konstatēti būtiski trūkumi pusē vai vairāk kvalitātes vērtēšanas aspektos, kas tuvāko divu gadu laikā ir primāri pilnveidojami un/novēršami,</a:t>
            </a:r>
            <a:endParaRPr lang="lv-LV" sz="900" b="0" strike="noStrike" spc="-1">
              <a:latin typeface="Arial"/>
            </a:endParaRPr>
          </a:p>
          <a:p>
            <a:pPr>
              <a:lnSpc>
                <a:spcPct val="100000"/>
              </a:lnSpc>
            </a:pPr>
            <a:r>
              <a:rPr lang="lv-LV" sz="900" b="0" strike="noStrike" spc="-1">
                <a:solidFill>
                  <a:srgbClr val="141414"/>
                </a:solidFill>
                <a:latin typeface="Verdana"/>
                <a:ea typeface="Verdana"/>
              </a:rPr>
              <a:t>2. izglītības iestādes darbs atbilst normatīvajos aktos noteiktajām minimālajām prasībām, bet tās dod iespēju izglītības iestādei veikt tās izglītojošo pamatdarbību</a:t>
            </a:r>
            <a:r>
              <a:rPr lang="lv-LV" sz="900" b="1" strike="noStrike" spc="-1">
                <a:solidFill>
                  <a:srgbClr val="141414"/>
                </a:solidFill>
                <a:latin typeface="Verdana"/>
                <a:ea typeface="Verdana"/>
              </a:rPr>
              <a:t> </a:t>
            </a:r>
            <a:endParaRPr lang="lv-LV" sz="900" b="0" strike="noStrike" spc="-1">
              <a:latin typeface="Arial"/>
            </a:endParaRPr>
          </a:p>
        </p:txBody>
      </p:sp>
      <p:sp>
        <p:nvSpPr>
          <p:cNvPr id="321" name="TextBox 8"/>
          <p:cNvSpPr/>
          <p:nvPr/>
        </p:nvSpPr>
        <p:spPr>
          <a:xfrm>
            <a:off x="5814000" y="3498480"/>
            <a:ext cx="2889720" cy="1187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Kvalitātes līmenis «Nepietiekami»:</a:t>
            </a:r>
            <a:endParaRPr lang="lv-LV" sz="900" b="0" strike="noStrike" spc="-1">
              <a:latin typeface="Arial"/>
            </a:endParaRPr>
          </a:p>
          <a:p>
            <a:pPr marL="171360" indent="-171360">
              <a:lnSpc>
                <a:spcPct val="100000"/>
              </a:lnSpc>
              <a:buClr>
                <a:srgbClr val="141414"/>
              </a:buClr>
              <a:buFont typeface="StarSymbol"/>
              <a:buAutoNum type="arabicPeriod"/>
            </a:pPr>
            <a:r>
              <a:rPr lang="lv-LV" sz="900" b="0" strike="noStrike" spc="-1">
                <a:solidFill>
                  <a:srgbClr val="141414"/>
                </a:solidFill>
                <a:latin typeface="Verdana"/>
                <a:ea typeface="Verdana"/>
              </a:rPr>
              <a:t>izglītības iestādes vai izglītības iestādes vadītāja profesionālajā darbībā ir konstatēta neatbilstība normatīvajos aktos noteiktajām prasībām</a:t>
            </a:r>
            <a:endParaRPr lang="lv-LV" sz="900" b="0" strike="noStrike" spc="-1">
              <a:latin typeface="Arial"/>
            </a:endParaRPr>
          </a:p>
          <a:p>
            <a:pPr>
              <a:lnSpc>
                <a:spcPct val="100000"/>
              </a:lnSpc>
            </a:pPr>
            <a:r>
              <a:rPr lang="lv-LV" sz="900" b="0" strike="noStrike" spc="-1">
                <a:solidFill>
                  <a:srgbClr val="141414"/>
                </a:solidFill>
                <a:latin typeface="Verdana"/>
                <a:ea typeface="Verdana"/>
              </a:rPr>
              <a:t>vai  </a:t>
            </a:r>
            <a:endParaRPr lang="lv-LV" sz="900" b="0" strike="noStrike" spc="-1">
              <a:latin typeface="Arial"/>
            </a:endParaRPr>
          </a:p>
          <a:p>
            <a:pPr>
              <a:lnSpc>
                <a:spcPct val="100000"/>
              </a:lnSpc>
            </a:pPr>
            <a:r>
              <a:rPr lang="lv-LV" sz="900" b="0" strike="noStrike" spc="-1">
                <a:solidFill>
                  <a:srgbClr val="141414"/>
                </a:solidFill>
                <a:latin typeface="Verdana"/>
                <a:ea typeface="Verdana"/>
              </a:rPr>
              <a:t>2. kvalitātes līmenis ir zemāks nekā līmeņa “jāpilnveido” aprakstā</a:t>
            </a:r>
            <a:r>
              <a:rPr lang="lv-LV" sz="900" b="1" strike="noStrike" spc="-1">
                <a:solidFill>
                  <a:srgbClr val="7030A0"/>
                </a:solidFill>
                <a:latin typeface="Verdana"/>
                <a:ea typeface="Verdana"/>
              </a:rPr>
              <a:t> </a:t>
            </a:r>
            <a:endParaRPr lang="lv-LV" sz="900" b="0" strike="noStrike" spc="-1">
              <a:latin typeface="Arial"/>
            </a:endParaRPr>
          </a:p>
        </p:txBody>
      </p:sp>
      <p:sp>
        <p:nvSpPr>
          <p:cNvPr id="322" name="Taisns bultveida savienotājs 9"/>
          <p:cNvSpPr/>
          <p:nvPr/>
        </p:nvSpPr>
        <p:spPr>
          <a:xfrm>
            <a:off x="4523400" y="1346400"/>
            <a:ext cx="360" cy="419400"/>
          </a:xfrm>
          <a:custGeom>
            <a:avLst/>
            <a:gdLst/>
            <a:ahLst/>
            <a:cxnLst/>
            <a:rect l="l" t="t" r="r" b="b"/>
            <a:pathLst>
              <a:path w="21600" h="21600">
                <a:moveTo>
                  <a:pt x="0" y="0"/>
                </a:moveTo>
                <a:lnTo>
                  <a:pt x="21600" y="21600"/>
                </a:lnTo>
              </a:path>
            </a:pathLst>
          </a:custGeom>
          <a:noFill/>
          <a:ln>
            <a:solidFill>
              <a:srgbClr val="623A90"/>
            </a:solidFill>
            <a:tailEnd type="triangle" w="med" len="med"/>
          </a:ln>
        </p:spPr>
        <p:style>
          <a:lnRef idx="1">
            <a:schemeClr val="accent1"/>
          </a:lnRef>
          <a:fillRef idx="0">
            <a:schemeClr val="accent1"/>
          </a:fillRef>
          <a:effectRef idx="0">
            <a:schemeClr val="accent1"/>
          </a:effectRef>
          <a:fontRef idx="minor"/>
        </p:style>
        <p:txBody>
          <a:bodyPr/>
          <a:lstStyle/>
          <a:p>
            <a:endParaRPr lang="en-US"/>
          </a:p>
        </p:txBody>
      </p:sp>
      <p:pic>
        <p:nvPicPr>
          <p:cNvPr id="323" name="3D modelis 10" descr="Light Gray Cone"/>
          <p:cNvPicPr/>
          <p:nvPr/>
        </p:nvPicPr>
        <p:blipFill>
          <a:blip r:embed="rId2"/>
          <a:stretch/>
        </p:blipFill>
        <p:spPr>
          <a:xfrm>
            <a:off x="3357360" y="1566000"/>
            <a:ext cx="2331720" cy="1931760"/>
          </a:xfrm>
          <a:prstGeom prst="rect">
            <a:avLst/>
          </a:prstGeom>
          <a:ln w="0">
            <a:noFill/>
          </a:ln>
        </p:spPr>
      </p:pic>
      <p:sp>
        <p:nvSpPr>
          <p:cNvPr id="324" name="TextBox 11"/>
          <p:cNvSpPr/>
          <p:nvPr/>
        </p:nvSpPr>
        <p:spPr>
          <a:xfrm>
            <a:off x="5191920" y="2256480"/>
            <a:ext cx="1268280" cy="775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70% no visām vērtētajām izglītības iestādēm un kritērijiem</a:t>
            </a:r>
            <a:endParaRPr lang="lv-LV" sz="900" b="0" strike="noStrike" spc="-1">
              <a:latin typeface="Arial"/>
            </a:endParaRPr>
          </a:p>
        </p:txBody>
      </p:sp>
      <p:sp>
        <p:nvSpPr>
          <p:cNvPr id="325" name="Taisns bultveida savienotājs 12"/>
          <p:cNvSpPr/>
          <p:nvPr/>
        </p:nvSpPr>
        <p:spPr>
          <a:xfrm flipH="1">
            <a:off x="4893120" y="2217960"/>
            <a:ext cx="1244160" cy="360"/>
          </a:xfrm>
          <a:custGeom>
            <a:avLst/>
            <a:gdLst/>
            <a:ahLst/>
            <a:cxnLst/>
            <a:rect l="l" t="t" r="r" b="b"/>
            <a:pathLst>
              <a:path w="21600" h="21600">
                <a:moveTo>
                  <a:pt x="0" y="0"/>
                </a:moveTo>
                <a:lnTo>
                  <a:pt x="21600" y="21600"/>
                </a:lnTo>
              </a:path>
            </a:pathLst>
          </a:custGeom>
          <a:noFill/>
          <a:ln>
            <a:solidFill>
              <a:srgbClr val="623A90"/>
            </a:solidFill>
            <a:tailEnd type="triangle" w="med" len="med"/>
          </a:ln>
        </p:spPr>
        <p:style>
          <a:lnRef idx="1">
            <a:schemeClr val="accent1"/>
          </a:lnRef>
          <a:fillRef idx="0">
            <a:schemeClr val="accent1"/>
          </a:fillRef>
          <a:effectRef idx="0">
            <a:schemeClr val="accent1"/>
          </a:effectRef>
          <a:fontRef idx="minor"/>
        </p:style>
        <p:txBody>
          <a:bodyPr/>
          <a:lstStyle/>
          <a:p>
            <a:endParaRPr lang="en-US"/>
          </a:p>
        </p:txBody>
      </p:sp>
      <p:sp>
        <p:nvSpPr>
          <p:cNvPr id="326" name="TextBox 13"/>
          <p:cNvSpPr/>
          <p:nvPr/>
        </p:nvSpPr>
        <p:spPr>
          <a:xfrm>
            <a:off x="4036320" y="1000440"/>
            <a:ext cx="1508760" cy="364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3 izglītības iestādēs vienā kritērijā</a:t>
            </a:r>
            <a:endParaRPr lang="lv-LV" sz="900" b="0" strike="noStrike" spc="-1">
              <a:latin typeface="Arial"/>
            </a:endParaRPr>
          </a:p>
        </p:txBody>
      </p:sp>
      <p:sp>
        <p:nvSpPr>
          <p:cNvPr id="327" name="Taisns bultveida savienotājs 14"/>
          <p:cNvSpPr/>
          <p:nvPr/>
        </p:nvSpPr>
        <p:spPr>
          <a:xfrm>
            <a:off x="2925720" y="1912320"/>
            <a:ext cx="1303920" cy="360"/>
          </a:xfrm>
          <a:custGeom>
            <a:avLst/>
            <a:gdLst/>
            <a:ahLst/>
            <a:cxnLst/>
            <a:rect l="l" t="t" r="r" b="b"/>
            <a:pathLst>
              <a:path w="21600" h="21600">
                <a:moveTo>
                  <a:pt x="0" y="0"/>
                </a:moveTo>
                <a:lnTo>
                  <a:pt x="21600" y="21600"/>
                </a:lnTo>
              </a:path>
            </a:pathLst>
          </a:custGeom>
          <a:noFill/>
          <a:ln>
            <a:solidFill>
              <a:srgbClr val="623A90"/>
            </a:solidFill>
            <a:tailEnd type="triangle" w="med" len="med"/>
          </a:ln>
        </p:spPr>
        <p:style>
          <a:lnRef idx="1">
            <a:schemeClr val="accent1"/>
          </a:lnRef>
          <a:fillRef idx="0">
            <a:schemeClr val="accent1"/>
          </a:fillRef>
          <a:effectRef idx="0">
            <a:schemeClr val="accent1"/>
          </a:effectRef>
          <a:fontRef idx="minor"/>
        </p:style>
        <p:txBody>
          <a:bodyPr/>
          <a:lstStyle/>
          <a:p>
            <a:endParaRPr lang="en-US"/>
          </a:p>
        </p:txBody>
      </p:sp>
      <p:sp>
        <p:nvSpPr>
          <p:cNvPr id="328" name="TextBox 15"/>
          <p:cNvSpPr/>
          <p:nvPr/>
        </p:nvSpPr>
        <p:spPr>
          <a:xfrm>
            <a:off x="3034080" y="2012760"/>
            <a:ext cx="1268280" cy="775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14% no visām vērtētajām izglītības iestādēm un kritērijiem</a:t>
            </a:r>
            <a:endParaRPr lang="lv-LV" sz="900" b="0" strike="noStrike" spc="-1">
              <a:latin typeface="Arial"/>
            </a:endParaRPr>
          </a:p>
        </p:txBody>
      </p:sp>
      <p:sp>
        <p:nvSpPr>
          <p:cNvPr id="329" name="Taisns bultveida savienotājs 16"/>
          <p:cNvSpPr/>
          <p:nvPr/>
        </p:nvSpPr>
        <p:spPr>
          <a:xfrm flipV="1">
            <a:off x="3926160" y="3505320"/>
            <a:ext cx="109440" cy="338400"/>
          </a:xfrm>
          <a:custGeom>
            <a:avLst/>
            <a:gdLst/>
            <a:ahLst/>
            <a:cxnLst/>
            <a:rect l="l" t="t" r="r" b="b"/>
            <a:pathLst>
              <a:path w="21600" h="21600">
                <a:moveTo>
                  <a:pt x="0" y="0"/>
                </a:moveTo>
                <a:lnTo>
                  <a:pt x="21600" y="21600"/>
                </a:lnTo>
              </a:path>
            </a:pathLst>
          </a:custGeom>
          <a:noFill/>
          <a:ln>
            <a:solidFill>
              <a:srgbClr val="623A90"/>
            </a:solidFill>
            <a:tailEnd type="triangle" w="med" len="med"/>
          </a:ln>
        </p:spPr>
        <p:style>
          <a:lnRef idx="1">
            <a:schemeClr val="accent1"/>
          </a:lnRef>
          <a:fillRef idx="0">
            <a:schemeClr val="accent1"/>
          </a:fillRef>
          <a:effectRef idx="0">
            <a:schemeClr val="accent1"/>
          </a:effectRef>
          <a:fontRef idx="minor"/>
        </p:style>
        <p:txBody>
          <a:bodyPr/>
          <a:lstStyle/>
          <a:p>
            <a:endParaRPr lang="en-US"/>
          </a:p>
        </p:txBody>
      </p:sp>
      <p:sp>
        <p:nvSpPr>
          <p:cNvPr id="330" name="TextBox 17"/>
          <p:cNvSpPr/>
          <p:nvPr/>
        </p:nvSpPr>
        <p:spPr>
          <a:xfrm>
            <a:off x="3357360" y="3892680"/>
            <a:ext cx="1268280" cy="775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15% no visām vērtētajām izglītības iestādēm un kritērijiem</a:t>
            </a:r>
            <a:endParaRPr lang="lv-LV" sz="900" b="0" strike="noStrike" spc="-1">
              <a:latin typeface="Arial"/>
            </a:endParaRPr>
          </a:p>
        </p:txBody>
      </p:sp>
      <p:sp>
        <p:nvSpPr>
          <p:cNvPr id="331" name="Taisns bultveida savienotājs 18"/>
          <p:cNvSpPr/>
          <p:nvPr/>
        </p:nvSpPr>
        <p:spPr>
          <a:xfrm flipH="1" flipV="1">
            <a:off x="5028480" y="3504240"/>
            <a:ext cx="162000" cy="339120"/>
          </a:xfrm>
          <a:custGeom>
            <a:avLst/>
            <a:gdLst/>
            <a:ahLst/>
            <a:cxnLst/>
            <a:rect l="l" t="t" r="r" b="b"/>
            <a:pathLst>
              <a:path w="21600" h="21600">
                <a:moveTo>
                  <a:pt x="0" y="0"/>
                </a:moveTo>
                <a:lnTo>
                  <a:pt x="21600" y="21600"/>
                </a:lnTo>
              </a:path>
            </a:pathLst>
          </a:custGeom>
          <a:noFill/>
          <a:ln>
            <a:solidFill>
              <a:srgbClr val="623A90"/>
            </a:solidFill>
            <a:tailEnd type="triangle" w="med" len="med"/>
          </a:ln>
        </p:spPr>
        <p:style>
          <a:lnRef idx="1">
            <a:schemeClr val="accent1"/>
          </a:lnRef>
          <a:fillRef idx="0">
            <a:schemeClr val="accent1"/>
          </a:fillRef>
          <a:effectRef idx="0">
            <a:schemeClr val="accent1"/>
          </a:effectRef>
          <a:fontRef idx="minor"/>
        </p:style>
        <p:txBody>
          <a:bodyPr/>
          <a:lstStyle/>
          <a:p>
            <a:endParaRPr lang="en-US"/>
          </a:p>
        </p:txBody>
      </p:sp>
      <p:sp>
        <p:nvSpPr>
          <p:cNvPr id="332" name="TextBox 19"/>
          <p:cNvSpPr/>
          <p:nvPr/>
        </p:nvSpPr>
        <p:spPr>
          <a:xfrm>
            <a:off x="4626360" y="3888360"/>
            <a:ext cx="1244520" cy="775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lv-LV" sz="900" b="1" strike="noStrike" spc="-1">
                <a:solidFill>
                  <a:srgbClr val="7030A0"/>
                </a:solidFill>
                <a:latin typeface="Verdana"/>
                <a:ea typeface="Verdana"/>
              </a:rPr>
              <a:t>3 izglītības iestāžu vadītāji un 1 izglītības iestādei kritērija vērtējuma daļa</a:t>
            </a:r>
            <a:endParaRPr lang="lv-LV" sz="9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41536"/>
      </a:dk2>
      <a:lt2>
        <a:srgbClr val="F2F2F2"/>
      </a:lt2>
      <a:accent1>
        <a:srgbClr val="623A90"/>
      </a:accent1>
      <a:accent2>
        <a:srgbClr val="FBCD5B"/>
      </a:accent2>
      <a:accent3>
        <a:srgbClr val="EBAB05"/>
      </a:accent3>
      <a:accent4>
        <a:srgbClr val="9386A1"/>
      </a:accent4>
      <a:accent5>
        <a:srgbClr val="E9E8E8"/>
      </a:accent5>
      <a:accent6>
        <a:srgbClr val="414141"/>
      </a:accent6>
      <a:hlink>
        <a:srgbClr val="4C4C4C"/>
      </a:hlink>
      <a:folHlink>
        <a:srgbClr val="4C4C4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41536"/>
      </a:dk2>
      <a:lt2>
        <a:srgbClr val="F2F2F2"/>
      </a:lt2>
      <a:accent1>
        <a:srgbClr val="623A90"/>
      </a:accent1>
      <a:accent2>
        <a:srgbClr val="FBCD5B"/>
      </a:accent2>
      <a:accent3>
        <a:srgbClr val="EBAB05"/>
      </a:accent3>
      <a:accent4>
        <a:srgbClr val="9386A1"/>
      </a:accent4>
      <a:accent5>
        <a:srgbClr val="E9E8E8"/>
      </a:accent5>
      <a:accent6>
        <a:srgbClr val="414141"/>
      </a:accent6>
      <a:hlink>
        <a:srgbClr val="4C4C4C"/>
      </a:hlink>
      <a:folHlink>
        <a:srgbClr val="4C4C4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241536"/>
      </a:dk2>
      <a:lt2>
        <a:srgbClr val="F2F2F2"/>
      </a:lt2>
      <a:accent1>
        <a:srgbClr val="623A90"/>
      </a:accent1>
      <a:accent2>
        <a:srgbClr val="FBCD5B"/>
      </a:accent2>
      <a:accent3>
        <a:srgbClr val="EBAB05"/>
      </a:accent3>
      <a:accent4>
        <a:srgbClr val="9386A1"/>
      </a:accent4>
      <a:accent5>
        <a:srgbClr val="E9E8E8"/>
      </a:accent5>
      <a:accent6>
        <a:srgbClr val="414141"/>
      </a:accent6>
      <a:hlink>
        <a:srgbClr val="4C4C4C"/>
      </a:hlink>
      <a:folHlink>
        <a:srgbClr val="4C4C4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241536"/>
      </a:dk2>
      <a:lt2>
        <a:srgbClr val="F2F2F2"/>
      </a:lt2>
      <a:accent1>
        <a:srgbClr val="623A90"/>
      </a:accent1>
      <a:accent2>
        <a:srgbClr val="FBCD5B"/>
      </a:accent2>
      <a:accent3>
        <a:srgbClr val="EBAB05"/>
      </a:accent3>
      <a:accent4>
        <a:srgbClr val="9386A1"/>
      </a:accent4>
      <a:accent5>
        <a:srgbClr val="E9E8E8"/>
      </a:accent5>
      <a:accent6>
        <a:srgbClr val="414141"/>
      </a:accent6>
      <a:hlink>
        <a:srgbClr val="4C4C4C"/>
      </a:hlink>
      <a:folHlink>
        <a:srgbClr val="4C4C4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23123</TotalTime>
  <Words>2102</Words>
  <Application>Microsoft Office PowerPoint</Application>
  <PresentationFormat>Slaidrāde ekrānā (16:9)</PresentationFormat>
  <Paragraphs>157</Paragraphs>
  <Slides>16</Slides>
  <Notes>0</Notes>
  <HiddenSlides>0</HiddenSlides>
  <MMClips>0</MMClips>
  <ScaleCrop>false</ScaleCrop>
  <HeadingPairs>
    <vt:vector size="6" baseType="variant">
      <vt:variant>
        <vt:lpstr>Lietotie fonti</vt:lpstr>
      </vt:variant>
      <vt:variant>
        <vt:i4>8</vt:i4>
      </vt:variant>
      <vt:variant>
        <vt:lpstr>Dizains</vt:lpstr>
      </vt:variant>
      <vt:variant>
        <vt:i4>6</vt:i4>
      </vt:variant>
      <vt:variant>
        <vt:lpstr>Slaidu virsraksti</vt:lpstr>
      </vt:variant>
      <vt:variant>
        <vt:i4>16</vt:i4>
      </vt:variant>
    </vt:vector>
  </HeadingPairs>
  <TitlesOfParts>
    <vt:vector size="30" baseType="lpstr">
      <vt:lpstr>Arial</vt:lpstr>
      <vt:lpstr>Calibri</vt:lpstr>
      <vt:lpstr>Roboto</vt:lpstr>
      <vt:lpstr>Symbol</vt:lpstr>
      <vt:lpstr>StarSymbol</vt:lpstr>
      <vt:lpstr>Times New Roman</vt:lpstr>
      <vt:lpstr>Verdana</vt:lpstr>
      <vt:lpstr>Wingdings</vt:lpstr>
      <vt:lpstr>Office Theme</vt:lpstr>
      <vt:lpstr>Office Theme</vt:lpstr>
      <vt:lpstr>Office Theme</vt:lpstr>
      <vt:lpstr>Office Theme</vt:lpstr>
      <vt:lpstr>Office Theme</vt:lpstr>
      <vt:lpstr>Office Theme</vt:lpstr>
      <vt:lpstr>PowerPoint prezentācija</vt:lpstr>
      <vt:lpstr>PowerPoint prezentācija</vt:lpstr>
      <vt:lpstr>PowerPoint prezentācija</vt:lpstr>
      <vt:lpstr>PowerPoint prezentācija</vt:lpstr>
      <vt:lpstr>PowerPoint prezentācija</vt:lpstr>
      <vt:lpstr>PowerPoint prezentācija</vt:lpstr>
      <vt:lpstr>Pašvērtēšana</vt:lpstr>
      <vt:lpstr>PowerPoint prezentācija</vt:lpstr>
      <vt:lpstr>PowerPoint prezentācija</vt:lpstr>
      <vt:lpstr>PowerPoint prezentācija</vt:lpstr>
      <vt:lpstr>2023.gada vasara – publiskotas  vadlīnijas un rekomendācijas ņirgāšanās izplatības mazināšanai izglītības vidē </vt:lpstr>
      <vt:lpstr>Aktuālie atbalsta materiāli</vt:lpstr>
      <vt:lpstr>2022.gada 14.novembrī Izglītības likumā nostiprināts t.s. vispārējais algoritms rīcībai vardarbības gadījumos izglītības vidē</vt:lpstr>
      <vt:lpstr>PowerPoint prezentācija</vt:lpstr>
      <vt:lpstr>Pedagoga uzvedība / rīcība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Reinis Danga</dc:creator>
  <dc:description/>
  <cp:lastModifiedBy>Jana Veinberga</cp:lastModifiedBy>
  <cp:revision>1205</cp:revision>
  <dcterms:created xsi:type="dcterms:W3CDTF">2016-06-13T14:30:27Z</dcterms:created>
  <dcterms:modified xsi:type="dcterms:W3CDTF">2023-08-29T15:18:29Z</dcterms:modified>
  <dc:language>lv-LV</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Slaidrāde ekrānā (16:9)</vt:lpwstr>
  </property>
  <property fmtid="{D5CDD505-2E9C-101B-9397-08002B2CF9AE}" pid="4" name="Slides">
    <vt:i4>21</vt:i4>
  </property>
</Properties>
</file>