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1" r:id="rId6"/>
  </p:sldMasterIdLst>
  <p:notesMasterIdLst>
    <p:notesMasterId r:id="rId17"/>
  </p:notesMasterIdLst>
  <p:sldIdLst>
    <p:sldId id="256" r:id="rId7"/>
    <p:sldId id="257" r:id="rId8"/>
    <p:sldId id="577" r:id="rId9"/>
    <p:sldId id="629" r:id="rId10"/>
    <p:sldId id="628" r:id="rId11"/>
    <p:sldId id="626" r:id="rId12"/>
    <p:sldId id="627" r:id="rId13"/>
    <p:sldId id="630" r:id="rId14"/>
    <p:sldId id="426" r:id="rId15"/>
    <p:sldId id="563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3300"/>
    <a:srgbClr val="AABE3C"/>
    <a:srgbClr val="68478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79748" autoAdjust="0"/>
  </p:normalViewPr>
  <p:slideViewPr>
    <p:cSldViewPr snapToGrid="0">
      <p:cViewPr varScale="1">
        <p:scale>
          <a:sx n="70" d="100"/>
          <a:sy n="70" d="100"/>
        </p:scale>
        <p:origin x="127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īna Dzene" userId="177d2da8-2eed-42fe-b337-76900123f969" providerId="ADAL" clId="{8A361B8E-838E-4E1B-9709-6AB9EBF44A39}"/>
    <pc:docChg chg="delSld modSld">
      <pc:chgData name="Līna Dzene" userId="177d2da8-2eed-42fe-b337-76900123f969" providerId="ADAL" clId="{8A361B8E-838E-4E1B-9709-6AB9EBF44A39}" dt="2023-08-29T10:16:28.018" v="39" actId="20577"/>
      <pc:docMkLst>
        <pc:docMk/>
      </pc:docMkLst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4281984630" sldId="404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2360057874" sldId="406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2786786760" sldId="410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1801677459" sldId="411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1251682148" sldId="412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1009148108" sldId="413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2476821631" sldId="414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1821035619" sldId="415"/>
        </pc:sldMkLst>
      </pc:sldChg>
      <pc:sldChg chg="del">
        <pc:chgData name="Līna Dzene" userId="177d2da8-2eed-42fe-b337-76900123f969" providerId="ADAL" clId="{8A361B8E-838E-4E1B-9709-6AB9EBF44A39}" dt="2023-08-29T10:14:37.716" v="0" actId="47"/>
        <pc:sldMkLst>
          <pc:docMk/>
          <pc:sldMk cId="2394124387" sldId="416"/>
        </pc:sldMkLst>
      </pc:sldChg>
      <pc:sldChg chg="modSp mod">
        <pc:chgData name="Līna Dzene" userId="177d2da8-2eed-42fe-b337-76900123f969" providerId="ADAL" clId="{8A361B8E-838E-4E1B-9709-6AB9EBF44A39}" dt="2023-08-29T10:16:28.018" v="39" actId="20577"/>
        <pc:sldMkLst>
          <pc:docMk/>
          <pc:sldMk cId="4249410086" sldId="629"/>
        </pc:sldMkLst>
        <pc:spChg chg="mod">
          <ac:chgData name="Līna Dzene" userId="177d2da8-2eed-42fe-b337-76900123f969" providerId="ADAL" clId="{8A361B8E-838E-4E1B-9709-6AB9EBF44A39}" dt="2023-08-29T10:16:28.018" v="39" actId="20577"/>
          <ac:spMkLst>
            <pc:docMk/>
            <pc:sldMk cId="4249410086" sldId="629"/>
            <ac:spMk id="7" creationId="{04BFCF6C-F001-097C-90C6-904A6817B92F}"/>
          </ac:spMkLst>
        </pc:spChg>
      </pc:sldChg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https://dynamicuniversity.sharepoint.com/TeamSite/Dokumenti/PROJECTS/IZM/IKVD%20PMP%202022-2023/IZPILDE/Konsult&#257;cijas/KONSULTAT&#298;V&#256;%20ATBALSTA%20STATUSS%20-%2031-JUL-2023%20(Responses).xlsx" TargetMode="External"/><Relationship Id="rId4" Type="http://schemas.openxmlformats.org/officeDocument/2006/relationships/themeOverride" Target="../theme/themeOverride1.xm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'[KONSULTATĪVĀ ATBALSTA STATUSS - 31-JUL-2023 (Responses).xlsx]KOPSAVILKUMS_30-aug'!$B$34:$B$37</cx:f>
        <cx:lvl ptCount="4">
          <cx:pt idx="0">Būtiski riski netiek identificēti</cx:pt>
          <cx:pt idx="1">Nozīmīgi riski dokumenta izstrādē vai saskaņošanā</cx:pt>
          <cx:pt idx="2">Pastāv nelieli ar saturisko darbu saistīti riski</cx:pt>
          <cx:pt idx="3">Pastāv nelieli ar praktisko, tehnisko pusi saistīti riski</cx:pt>
        </cx:lvl>
      </cx:strDim>
      <cx:numDim type="size">
        <cx:f>'[KONSULTATĪVĀ ATBALSTA STATUSS - 31-JUL-2023 (Responses).xlsx]KOPSAVILKUMS_30-aug'!$C$34:$C$37</cx:f>
        <cx:lvl ptCount="4" formatCode="0%">
          <cx:pt idx="0">0.5</cx:pt>
          <cx:pt idx="1">0.080000000000000002</cx:pt>
          <cx:pt idx="2">0.22</cx:pt>
          <cx:pt idx="3">0.20000000000000001</cx:pt>
        </cx:lvl>
      </cx:numDim>
    </cx:data>
  </cx:chartData>
  <cx:chart>
    <cx:plotArea>
      <cx:plotAreaRegion>
        <cx:series layoutId="treemap" uniqueId="{D94FC0BB-EA9B-4A1C-ABAD-D4CD73494B13}">
          <cx:dataPt idx="0">
            <cx:spPr>
              <a:solidFill>
                <a:srgbClr val="68478D"/>
              </a:solidFill>
            </cx:spPr>
          </cx:dataPt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>
                    <a:latin typeface="Franklin Gothic Book" panose="020B0503020102020204" pitchFamily="34" charset="0"/>
                    <a:ea typeface="Franklin Gothic Book" panose="020B0503020102020204" pitchFamily="34" charset="0"/>
                    <a:cs typeface="Franklin Gothic Book" panose="020B0503020102020204" pitchFamily="34" charset="0"/>
                  </a:defRPr>
                </a:pPr>
                <a:endParaRPr lang="en-US" sz="1600" b="0" i="0" u="none" strike="noStrike" baseline="0">
                  <a:solidFill>
                    <a:srgbClr val="FFFFFF"/>
                  </a:solidFill>
                  <a:latin typeface="Franklin Gothic Book" panose="020B0503020102020204" pitchFamily="34" charset="0"/>
                  <a:cs typeface="Arial"/>
                </a:endParaRPr>
              </a:p>
            </cx:txPr>
            <cx:visibility seriesName="0" categoryName="1" value="1"/>
            <cx:separator>, </cx:separator>
            <cx:dataLabel idx="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2800"/>
                  </a:pPr>
                  <a:r>
                    <a:rPr lang="en-US" sz="2800" b="0" i="0" u="none" strike="noStrike" baseline="0">
                      <a:solidFill>
                        <a:srgbClr val="FFFFFF"/>
                      </a:solidFill>
                      <a:latin typeface="Arial"/>
                      <a:cs typeface="Arial"/>
                    </a:rPr>
                    <a:t>Būtiski riski netiek identificēti, 50%</a:t>
                  </a:r>
                </a:p>
              </cx:txPr>
              <cx:visibility seriesName="0" categoryName="1" value="1"/>
              <cx:separator>, </cx:separator>
            </cx:dataLabel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400"/>
                  </a:pPr>
                  <a:r>
                    <a:rPr lang="en-US" sz="1400" b="0" i="0" u="none" strike="noStrike" baseline="0">
                      <a:solidFill>
                        <a:srgbClr val="FFFFFF"/>
                      </a:solidFill>
                      <a:latin typeface="Arial"/>
                      <a:cs typeface="Arial"/>
                    </a:rPr>
                    <a:t>Nozīmīgi riski dokumenta izstrādē vai saskaņošanā, 8%</a:t>
                  </a:r>
                </a:p>
              </cx:txPr>
              <cx:visibility seriesName="0" categoryName="1" value="1"/>
              <cx:separator>, </cx:separator>
            </cx:dataLabel>
            <cx:dataLabel idx="2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2400"/>
                  </a:pPr>
                  <a:r>
                    <a:rPr lang="en-US" sz="2400" b="0" i="0" u="none" strike="noStrike" baseline="0">
                      <a:solidFill>
                        <a:srgbClr val="FFFFFF"/>
                      </a:solidFill>
                      <a:latin typeface="Arial"/>
                      <a:cs typeface="Arial"/>
                    </a:rPr>
                    <a:t>Pastāv nelieli ar saturisko darbu saistīti riski, 22%</a:t>
                  </a:r>
                </a:p>
              </cx:txPr>
              <cx:visibility seriesName="0" categoryName="1" value="1"/>
              <cx:separator>, </cx:separator>
            </cx:dataLabel>
            <cx:dataLabel idx="3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2400"/>
                  </a:pPr>
                  <a:r>
                    <a:rPr lang="en-US" sz="2400" b="0" i="0" u="none" strike="noStrike" baseline="0">
                      <a:solidFill>
                        <a:srgbClr val="FFFFFF"/>
                      </a:solidFill>
                      <a:latin typeface="Arial"/>
                      <a:cs typeface="Arial"/>
                    </a:rPr>
                    <a:t>Pastāv nelieli ar praktisko, tehnisko pusi saistīti riski, 20%</a:t>
                  </a:r>
                </a:p>
              </cx:txPr>
              <cx:visibility seriesName="0" categoryName="1" value="1"/>
              <cx:separator>, </cx:separator>
            </cx:dataLabel>
          </cx:dataLabels>
          <cx:dataId val="0"/>
          <cx:layoutPr>
            <cx:parentLabelLayout val="overlapping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415347-1EB8-40F1-88F5-5295164E15AE}" type="doc">
      <dgm:prSet loTypeId="urn:microsoft.com/office/officeart/2005/8/layout/hChevron3" loCatId="process" qsTypeId="urn:microsoft.com/office/officeart/2005/8/quickstyle/simple1" qsCatId="simple" csTypeId="urn:microsoft.com/office/officeart/2005/8/colors/accent4_2" csCatId="accent4" phldr="1"/>
      <dgm:spPr/>
    </dgm:pt>
    <dgm:pt modelId="{776BEC1D-708D-4EA7-9D45-6F2E10A86AAF}">
      <dgm:prSet phldrT="[Text]"/>
      <dgm:spPr>
        <a:solidFill>
          <a:srgbClr val="68478D"/>
        </a:solidFill>
        <a:ln>
          <a:solidFill>
            <a:srgbClr val="68478D"/>
          </a:solidFill>
        </a:ln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APR’23</a:t>
          </a:r>
        </a:p>
      </dgm:t>
    </dgm:pt>
    <dgm:pt modelId="{E74776CB-C9C7-4765-A56B-1C1230608A26}" type="parTrans" cxnId="{C929FBF2-1DB9-4843-9F22-3BD988145F82}">
      <dgm:prSet/>
      <dgm:spPr/>
      <dgm:t>
        <a:bodyPr/>
        <a:lstStyle/>
        <a:p>
          <a:endParaRPr lang="lv-LV"/>
        </a:p>
      </dgm:t>
    </dgm:pt>
    <dgm:pt modelId="{0C7A5B6F-8A03-40F2-AF46-2EBA3A5C972C}" type="sibTrans" cxnId="{C929FBF2-1DB9-4843-9F22-3BD988145F82}">
      <dgm:prSet/>
      <dgm:spPr/>
      <dgm:t>
        <a:bodyPr/>
        <a:lstStyle/>
        <a:p>
          <a:endParaRPr lang="lv-LV"/>
        </a:p>
      </dgm:t>
    </dgm:pt>
    <dgm:pt modelId="{B9E371A9-DF72-4BE7-B7C3-B2BDDF7A3790}">
      <dgm:prSet phldrT="[Text]"/>
      <dgm:spPr>
        <a:solidFill>
          <a:srgbClr val="D7E141"/>
        </a:solidFill>
      </dgm:spPr>
      <dgm:t>
        <a:bodyPr/>
        <a:lstStyle/>
        <a:p>
          <a:r>
            <a:rPr lang="lv-LV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</a:rPr>
            <a:t>MAI’23</a:t>
          </a:r>
        </a:p>
      </dgm:t>
    </dgm:pt>
    <dgm:pt modelId="{6845BC5C-F30B-4966-B15E-6AC853FE2617}" type="parTrans" cxnId="{6FBDD3D7-E4C5-4F51-BF10-601F96643CAF}">
      <dgm:prSet/>
      <dgm:spPr/>
      <dgm:t>
        <a:bodyPr/>
        <a:lstStyle/>
        <a:p>
          <a:endParaRPr lang="lv-LV"/>
        </a:p>
      </dgm:t>
    </dgm:pt>
    <dgm:pt modelId="{E005461F-349D-4775-BA34-E4BAF8826531}" type="sibTrans" cxnId="{6FBDD3D7-E4C5-4F51-BF10-601F96643CAF}">
      <dgm:prSet/>
      <dgm:spPr/>
      <dgm:t>
        <a:bodyPr/>
        <a:lstStyle/>
        <a:p>
          <a:endParaRPr lang="lv-LV"/>
        </a:p>
      </dgm:t>
    </dgm:pt>
    <dgm:pt modelId="{F17F443E-7F82-4B72-9B7C-086E75BEB632}">
      <dgm:prSet phldrT="[Text]"/>
      <dgm:spPr>
        <a:solidFill>
          <a:srgbClr val="D7E141"/>
        </a:solidFill>
      </dgm:spPr>
      <dgm:t>
        <a:bodyPr/>
        <a:lstStyle/>
        <a:p>
          <a:r>
            <a:rPr lang="lv-LV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</a:rPr>
            <a:t>JŪN’23</a:t>
          </a:r>
        </a:p>
      </dgm:t>
    </dgm:pt>
    <dgm:pt modelId="{F044EF16-98A4-4529-B1C4-B74BF0A186FD}" type="parTrans" cxnId="{FA8F661C-EC0F-4457-A99E-CF50974472AF}">
      <dgm:prSet/>
      <dgm:spPr/>
      <dgm:t>
        <a:bodyPr/>
        <a:lstStyle/>
        <a:p>
          <a:endParaRPr lang="lv-LV"/>
        </a:p>
      </dgm:t>
    </dgm:pt>
    <dgm:pt modelId="{9128AA78-BCA0-4432-8E1B-359BF71FE608}" type="sibTrans" cxnId="{FA8F661C-EC0F-4457-A99E-CF50974472AF}">
      <dgm:prSet/>
      <dgm:spPr/>
      <dgm:t>
        <a:bodyPr/>
        <a:lstStyle/>
        <a:p>
          <a:endParaRPr lang="lv-LV"/>
        </a:p>
      </dgm:t>
    </dgm:pt>
    <dgm:pt modelId="{475EFBB6-287B-45E6-9905-B0169DF11AB4}">
      <dgm:prSet phldrT="[Text]"/>
      <dgm:spPr>
        <a:solidFill>
          <a:srgbClr val="AABE3C"/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JŪL’23</a:t>
          </a:r>
        </a:p>
      </dgm:t>
    </dgm:pt>
    <dgm:pt modelId="{CF87623F-88FF-4F3A-B839-5363F5DE8925}" type="parTrans" cxnId="{45D05406-CCBF-419F-A9CB-BA692715CC55}">
      <dgm:prSet/>
      <dgm:spPr/>
      <dgm:t>
        <a:bodyPr/>
        <a:lstStyle/>
        <a:p>
          <a:endParaRPr lang="lv-LV"/>
        </a:p>
      </dgm:t>
    </dgm:pt>
    <dgm:pt modelId="{B79BC9E6-E1DA-4D78-BDE8-3ED9B2017909}" type="sibTrans" cxnId="{45D05406-CCBF-419F-A9CB-BA692715CC55}">
      <dgm:prSet/>
      <dgm:spPr/>
      <dgm:t>
        <a:bodyPr/>
        <a:lstStyle/>
        <a:p>
          <a:endParaRPr lang="lv-LV"/>
        </a:p>
      </dgm:t>
    </dgm:pt>
    <dgm:pt modelId="{70D2C219-0971-4EE3-9D35-B970F6770282}">
      <dgm:prSet phldrT="[Text]"/>
      <dgm:spPr>
        <a:solidFill>
          <a:srgbClr val="747B13"/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AUG’23</a:t>
          </a:r>
        </a:p>
      </dgm:t>
    </dgm:pt>
    <dgm:pt modelId="{03E19980-D742-4DF8-BDEB-0FE1789E32B9}" type="parTrans" cxnId="{E5E01F59-6947-4EFE-9F46-3FDA93CCFD66}">
      <dgm:prSet/>
      <dgm:spPr/>
      <dgm:t>
        <a:bodyPr/>
        <a:lstStyle/>
        <a:p>
          <a:endParaRPr lang="lv-LV"/>
        </a:p>
      </dgm:t>
    </dgm:pt>
    <dgm:pt modelId="{D199E7B5-31AB-4140-B8E1-CFBB12A055A5}" type="sibTrans" cxnId="{E5E01F59-6947-4EFE-9F46-3FDA93CCFD66}">
      <dgm:prSet/>
      <dgm:spPr/>
      <dgm:t>
        <a:bodyPr/>
        <a:lstStyle/>
        <a:p>
          <a:endParaRPr lang="lv-LV"/>
        </a:p>
      </dgm:t>
    </dgm:pt>
    <dgm:pt modelId="{9BABBF84-1156-41E2-867D-A79521DE3869}">
      <dgm:prSet phldrT="[Text]"/>
      <dgm:spPr>
        <a:solidFill>
          <a:srgbClr val="747B13"/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SEP’23</a:t>
          </a:r>
        </a:p>
      </dgm:t>
    </dgm:pt>
    <dgm:pt modelId="{95692260-78C2-40C7-84DE-A7B34E54D5CC}" type="parTrans" cxnId="{1F0A7078-5144-49C4-B5C0-BEDFEB7567C9}">
      <dgm:prSet/>
      <dgm:spPr/>
      <dgm:t>
        <a:bodyPr/>
        <a:lstStyle/>
        <a:p>
          <a:endParaRPr lang="lv-LV"/>
        </a:p>
      </dgm:t>
    </dgm:pt>
    <dgm:pt modelId="{EA710E2C-CF71-43BD-A8DE-B7DA2F91B913}" type="sibTrans" cxnId="{1F0A7078-5144-49C4-B5C0-BEDFEB7567C9}">
      <dgm:prSet/>
      <dgm:spPr/>
      <dgm:t>
        <a:bodyPr/>
        <a:lstStyle/>
        <a:p>
          <a:endParaRPr lang="lv-LV"/>
        </a:p>
      </dgm:t>
    </dgm:pt>
    <dgm:pt modelId="{79EC6BCD-B940-4A64-8358-7C90D565831D}">
      <dgm:prSet phldrT="[Text]"/>
      <dgm:spPr>
        <a:solidFill>
          <a:srgbClr val="68478D"/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OKT’23</a:t>
          </a:r>
        </a:p>
      </dgm:t>
    </dgm:pt>
    <dgm:pt modelId="{262C30B0-14A9-4FFD-AD2A-BB0D44BB5018}" type="parTrans" cxnId="{4DAC0ABA-0362-424F-8DD5-C34AC43A345E}">
      <dgm:prSet/>
      <dgm:spPr/>
      <dgm:t>
        <a:bodyPr/>
        <a:lstStyle/>
        <a:p>
          <a:endParaRPr lang="lv-LV"/>
        </a:p>
      </dgm:t>
    </dgm:pt>
    <dgm:pt modelId="{A3EFDD00-F369-4AD1-BFBF-C5FD953AD554}" type="sibTrans" cxnId="{4DAC0ABA-0362-424F-8DD5-C34AC43A345E}">
      <dgm:prSet/>
      <dgm:spPr/>
      <dgm:t>
        <a:bodyPr/>
        <a:lstStyle/>
        <a:p>
          <a:endParaRPr lang="lv-LV"/>
        </a:p>
      </dgm:t>
    </dgm:pt>
    <dgm:pt modelId="{B52B8FB1-547F-47E6-AD36-4E25BA7D0B1A}">
      <dgm:prSet phldrT="[Text]"/>
      <dgm:spPr>
        <a:solidFill>
          <a:srgbClr val="CC0066"/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NOV’23</a:t>
          </a:r>
        </a:p>
      </dgm:t>
    </dgm:pt>
    <dgm:pt modelId="{DE50AE03-BA53-4904-9904-E7B2773630A8}" type="parTrans" cxnId="{1D7A4466-91D3-46EE-9BA3-F9A60CE97789}">
      <dgm:prSet/>
      <dgm:spPr/>
      <dgm:t>
        <a:bodyPr/>
        <a:lstStyle/>
        <a:p>
          <a:endParaRPr lang="lv-LV"/>
        </a:p>
      </dgm:t>
    </dgm:pt>
    <dgm:pt modelId="{A1B97A86-86DC-462B-83E5-B5AAED308A1E}" type="sibTrans" cxnId="{1D7A4466-91D3-46EE-9BA3-F9A60CE97789}">
      <dgm:prSet/>
      <dgm:spPr/>
      <dgm:t>
        <a:bodyPr/>
        <a:lstStyle/>
        <a:p>
          <a:endParaRPr lang="lv-LV"/>
        </a:p>
      </dgm:t>
    </dgm:pt>
    <dgm:pt modelId="{FFBE123A-5DB4-4C44-9AEC-B562CDDFBDF3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lv-LV" dirty="0">
              <a:latin typeface="Franklin Gothic Book" panose="020B0503020102020204" pitchFamily="34" charset="0"/>
            </a:rPr>
            <a:t>DEC’23</a:t>
          </a:r>
        </a:p>
      </dgm:t>
    </dgm:pt>
    <dgm:pt modelId="{3696ECCF-A295-4559-8BD5-E39E256063A5}" type="parTrans" cxnId="{BBABD120-1AED-419F-B14C-13980BEDCD0F}">
      <dgm:prSet/>
      <dgm:spPr/>
      <dgm:t>
        <a:bodyPr/>
        <a:lstStyle/>
        <a:p>
          <a:endParaRPr lang="lv-LV"/>
        </a:p>
      </dgm:t>
    </dgm:pt>
    <dgm:pt modelId="{E05AA0A6-0ABB-4A43-9107-40279F86C6BF}" type="sibTrans" cxnId="{BBABD120-1AED-419F-B14C-13980BEDCD0F}">
      <dgm:prSet/>
      <dgm:spPr/>
      <dgm:t>
        <a:bodyPr/>
        <a:lstStyle/>
        <a:p>
          <a:endParaRPr lang="lv-LV"/>
        </a:p>
      </dgm:t>
    </dgm:pt>
    <dgm:pt modelId="{F08FA00E-7204-4CB2-9A90-91583D42DDA9}" type="pres">
      <dgm:prSet presAssocID="{1C415347-1EB8-40F1-88F5-5295164E15AE}" presName="Name0" presStyleCnt="0">
        <dgm:presLayoutVars>
          <dgm:dir/>
          <dgm:resizeHandles val="exact"/>
        </dgm:presLayoutVars>
      </dgm:prSet>
      <dgm:spPr/>
    </dgm:pt>
    <dgm:pt modelId="{6EBDACB4-0643-47BF-9F0C-5BE3C9535B93}" type="pres">
      <dgm:prSet presAssocID="{776BEC1D-708D-4EA7-9D45-6F2E10A86AAF}" presName="parTxOnly" presStyleLbl="node1" presStyleIdx="0" presStyleCnt="9">
        <dgm:presLayoutVars>
          <dgm:bulletEnabled val="1"/>
        </dgm:presLayoutVars>
      </dgm:prSet>
      <dgm:spPr/>
    </dgm:pt>
    <dgm:pt modelId="{89FDCC00-4247-4C22-B5FE-795E4DA73CF3}" type="pres">
      <dgm:prSet presAssocID="{0C7A5B6F-8A03-40F2-AF46-2EBA3A5C972C}" presName="parSpace" presStyleCnt="0"/>
      <dgm:spPr/>
    </dgm:pt>
    <dgm:pt modelId="{8B254EE5-7956-4F37-B790-E89953654488}" type="pres">
      <dgm:prSet presAssocID="{B9E371A9-DF72-4BE7-B7C3-B2BDDF7A3790}" presName="parTxOnly" presStyleLbl="node1" presStyleIdx="1" presStyleCnt="9">
        <dgm:presLayoutVars>
          <dgm:bulletEnabled val="1"/>
        </dgm:presLayoutVars>
      </dgm:prSet>
      <dgm:spPr/>
    </dgm:pt>
    <dgm:pt modelId="{A79C2841-703B-4A91-9FF6-6E842F717DB9}" type="pres">
      <dgm:prSet presAssocID="{E005461F-349D-4775-BA34-E4BAF8826531}" presName="parSpace" presStyleCnt="0"/>
      <dgm:spPr/>
    </dgm:pt>
    <dgm:pt modelId="{C9FDD8C4-DC87-45B7-910A-1B8F80C07CF9}" type="pres">
      <dgm:prSet presAssocID="{F17F443E-7F82-4B72-9B7C-086E75BEB632}" presName="parTxOnly" presStyleLbl="node1" presStyleIdx="2" presStyleCnt="9">
        <dgm:presLayoutVars>
          <dgm:bulletEnabled val="1"/>
        </dgm:presLayoutVars>
      </dgm:prSet>
      <dgm:spPr/>
    </dgm:pt>
    <dgm:pt modelId="{0062CC7A-C94C-4F86-A03F-744E132A4231}" type="pres">
      <dgm:prSet presAssocID="{9128AA78-BCA0-4432-8E1B-359BF71FE608}" presName="parSpace" presStyleCnt="0"/>
      <dgm:spPr/>
    </dgm:pt>
    <dgm:pt modelId="{83FDAA6E-C7AC-4E8E-BF5A-2FCBA907A093}" type="pres">
      <dgm:prSet presAssocID="{475EFBB6-287B-45E6-9905-B0169DF11AB4}" presName="parTxOnly" presStyleLbl="node1" presStyleIdx="3" presStyleCnt="9">
        <dgm:presLayoutVars>
          <dgm:bulletEnabled val="1"/>
        </dgm:presLayoutVars>
      </dgm:prSet>
      <dgm:spPr/>
    </dgm:pt>
    <dgm:pt modelId="{D2122F9A-2991-410F-B3E6-781AFE9F8A59}" type="pres">
      <dgm:prSet presAssocID="{B79BC9E6-E1DA-4D78-BDE8-3ED9B2017909}" presName="parSpace" presStyleCnt="0"/>
      <dgm:spPr/>
    </dgm:pt>
    <dgm:pt modelId="{416358F5-7694-4007-AB43-B88B5BF6DA63}" type="pres">
      <dgm:prSet presAssocID="{70D2C219-0971-4EE3-9D35-B970F6770282}" presName="parTxOnly" presStyleLbl="node1" presStyleIdx="4" presStyleCnt="9">
        <dgm:presLayoutVars>
          <dgm:bulletEnabled val="1"/>
        </dgm:presLayoutVars>
      </dgm:prSet>
      <dgm:spPr/>
    </dgm:pt>
    <dgm:pt modelId="{92A6363D-1224-4851-9E02-66EF305D5B68}" type="pres">
      <dgm:prSet presAssocID="{D199E7B5-31AB-4140-B8E1-CFBB12A055A5}" presName="parSpace" presStyleCnt="0"/>
      <dgm:spPr/>
    </dgm:pt>
    <dgm:pt modelId="{CEACE651-C85C-4E54-A0D8-1CDC767BB380}" type="pres">
      <dgm:prSet presAssocID="{9BABBF84-1156-41E2-867D-A79521DE3869}" presName="parTxOnly" presStyleLbl="node1" presStyleIdx="5" presStyleCnt="9">
        <dgm:presLayoutVars>
          <dgm:bulletEnabled val="1"/>
        </dgm:presLayoutVars>
      </dgm:prSet>
      <dgm:spPr/>
    </dgm:pt>
    <dgm:pt modelId="{02E74306-7212-48C3-977A-D9BFA0404C44}" type="pres">
      <dgm:prSet presAssocID="{EA710E2C-CF71-43BD-A8DE-B7DA2F91B913}" presName="parSpace" presStyleCnt="0"/>
      <dgm:spPr/>
    </dgm:pt>
    <dgm:pt modelId="{E8A5D28D-CF05-4959-AF27-FC755EC6664E}" type="pres">
      <dgm:prSet presAssocID="{79EC6BCD-B940-4A64-8358-7C90D565831D}" presName="parTxOnly" presStyleLbl="node1" presStyleIdx="6" presStyleCnt="9">
        <dgm:presLayoutVars>
          <dgm:bulletEnabled val="1"/>
        </dgm:presLayoutVars>
      </dgm:prSet>
      <dgm:spPr/>
    </dgm:pt>
    <dgm:pt modelId="{892042E0-2A21-49A7-9FFF-64416049C8D3}" type="pres">
      <dgm:prSet presAssocID="{A3EFDD00-F369-4AD1-BFBF-C5FD953AD554}" presName="parSpace" presStyleCnt="0"/>
      <dgm:spPr/>
    </dgm:pt>
    <dgm:pt modelId="{A91544E8-CF3F-4B73-8952-45C9750A9CE1}" type="pres">
      <dgm:prSet presAssocID="{B52B8FB1-547F-47E6-AD36-4E25BA7D0B1A}" presName="parTxOnly" presStyleLbl="node1" presStyleIdx="7" presStyleCnt="9">
        <dgm:presLayoutVars>
          <dgm:bulletEnabled val="1"/>
        </dgm:presLayoutVars>
      </dgm:prSet>
      <dgm:spPr/>
    </dgm:pt>
    <dgm:pt modelId="{4E8D7BB6-432D-451D-B454-AAAF926A692D}" type="pres">
      <dgm:prSet presAssocID="{A1B97A86-86DC-462B-83E5-B5AAED308A1E}" presName="parSpace" presStyleCnt="0"/>
      <dgm:spPr/>
    </dgm:pt>
    <dgm:pt modelId="{B6982F72-A5BD-45AB-B240-85EFD026A4B3}" type="pres">
      <dgm:prSet presAssocID="{FFBE123A-5DB4-4C44-9AEC-B562CDDFBDF3}" presName="parTxOnly" presStyleLbl="node1" presStyleIdx="8" presStyleCnt="9">
        <dgm:presLayoutVars>
          <dgm:bulletEnabled val="1"/>
        </dgm:presLayoutVars>
      </dgm:prSet>
      <dgm:spPr/>
    </dgm:pt>
  </dgm:ptLst>
  <dgm:cxnLst>
    <dgm:cxn modelId="{45D05406-CCBF-419F-A9CB-BA692715CC55}" srcId="{1C415347-1EB8-40F1-88F5-5295164E15AE}" destId="{475EFBB6-287B-45E6-9905-B0169DF11AB4}" srcOrd="3" destOrd="0" parTransId="{CF87623F-88FF-4F3A-B839-5363F5DE8925}" sibTransId="{B79BC9E6-E1DA-4D78-BDE8-3ED9B2017909}"/>
    <dgm:cxn modelId="{49DD1C0B-50E3-4ED0-9FFF-1D74FC1AD2D5}" type="presOf" srcId="{B52B8FB1-547F-47E6-AD36-4E25BA7D0B1A}" destId="{A91544E8-CF3F-4B73-8952-45C9750A9CE1}" srcOrd="0" destOrd="0" presId="urn:microsoft.com/office/officeart/2005/8/layout/hChevron3"/>
    <dgm:cxn modelId="{FA8F661C-EC0F-4457-A99E-CF50974472AF}" srcId="{1C415347-1EB8-40F1-88F5-5295164E15AE}" destId="{F17F443E-7F82-4B72-9B7C-086E75BEB632}" srcOrd="2" destOrd="0" parTransId="{F044EF16-98A4-4529-B1C4-B74BF0A186FD}" sibTransId="{9128AA78-BCA0-4432-8E1B-359BF71FE608}"/>
    <dgm:cxn modelId="{BBABD120-1AED-419F-B14C-13980BEDCD0F}" srcId="{1C415347-1EB8-40F1-88F5-5295164E15AE}" destId="{FFBE123A-5DB4-4C44-9AEC-B562CDDFBDF3}" srcOrd="8" destOrd="0" parTransId="{3696ECCF-A295-4559-8BD5-E39E256063A5}" sibTransId="{E05AA0A6-0ABB-4A43-9107-40279F86C6BF}"/>
    <dgm:cxn modelId="{6B7A0932-A99C-4007-81F0-4814FC944C03}" type="presOf" srcId="{B9E371A9-DF72-4BE7-B7C3-B2BDDF7A3790}" destId="{8B254EE5-7956-4F37-B790-E89953654488}" srcOrd="0" destOrd="0" presId="urn:microsoft.com/office/officeart/2005/8/layout/hChevron3"/>
    <dgm:cxn modelId="{A2A3F133-C610-4927-AA20-C1F65E7B8F15}" type="presOf" srcId="{1C415347-1EB8-40F1-88F5-5295164E15AE}" destId="{F08FA00E-7204-4CB2-9A90-91583D42DDA9}" srcOrd="0" destOrd="0" presId="urn:microsoft.com/office/officeart/2005/8/layout/hChevron3"/>
    <dgm:cxn modelId="{1D7A4466-91D3-46EE-9BA3-F9A60CE97789}" srcId="{1C415347-1EB8-40F1-88F5-5295164E15AE}" destId="{B52B8FB1-547F-47E6-AD36-4E25BA7D0B1A}" srcOrd="7" destOrd="0" parTransId="{DE50AE03-BA53-4904-9904-E7B2773630A8}" sibTransId="{A1B97A86-86DC-462B-83E5-B5AAED308A1E}"/>
    <dgm:cxn modelId="{47DD894B-4861-4FF3-8F10-7198550999D1}" type="presOf" srcId="{70D2C219-0971-4EE3-9D35-B970F6770282}" destId="{416358F5-7694-4007-AB43-B88B5BF6DA63}" srcOrd="0" destOrd="0" presId="urn:microsoft.com/office/officeart/2005/8/layout/hChevron3"/>
    <dgm:cxn modelId="{1F0A7078-5144-49C4-B5C0-BEDFEB7567C9}" srcId="{1C415347-1EB8-40F1-88F5-5295164E15AE}" destId="{9BABBF84-1156-41E2-867D-A79521DE3869}" srcOrd="5" destOrd="0" parTransId="{95692260-78C2-40C7-84DE-A7B34E54D5CC}" sibTransId="{EA710E2C-CF71-43BD-A8DE-B7DA2F91B913}"/>
    <dgm:cxn modelId="{E5E01F59-6947-4EFE-9F46-3FDA93CCFD66}" srcId="{1C415347-1EB8-40F1-88F5-5295164E15AE}" destId="{70D2C219-0971-4EE3-9D35-B970F6770282}" srcOrd="4" destOrd="0" parTransId="{03E19980-D742-4DF8-BDEB-0FE1789E32B9}" sibTransId="{D199E7B5-31AB-4140-B8E1-CFBB12A055A5}"/>
    <dgm:cxn modelId="{7A9C667B-62BD-4CCC-8A2D-CEAB77808788}" type="presOf" srcId="{F17F443E-7F82-4B72-9B7C-086E75BEB632}" destId="{C9FDD8C4-DC87-45B7-910A-1B8F80C07CF9}" srcOrd="0" destOrd="0" presId="urn:microsoft.com/office/officeart/2005/8/layout/hChevron3"/>
    <dgm:cxn modelId="{1BE37396-8F4C-4880-851B-72EE9525C9A5}" type="presOf" srcId="{9BABBF84-1156-41E2-867D-A79521DE3869}" destId="{CEACE651-C85C-4E54-A0D8-1CDC767BB380}" srcOrd="0" destOrd="0" presId="urn:microsoft.com/office/officeart/2005/8/layout/hChevron3"/>
    <dgm:cxn modelId="{76211B9F-7AB4-45F6-8CF1-A66BCABEE20F}" type="presOf" srcId="{79EC6BCD-B940-4A64-8358-7C90D565831D}" destId="{E8A5D28D-CF05-4959-AF27-FC755EC6664E}" srcOrd="0" destOrd="0" presId="urn:microsoft.com/office/officeart/2005/8/layout/hChevron3"/>
    <dgm:cxn modelId="{A87482B5-44CB-4DC5-9D9A-692B31A92A4A}" type="presOf" srcId="{475EFBB6-287B-45E6-9905-B0169DF11AB4}" destId="{83FDAA6E-C7AC-4E8E-BF5A-2FCBA907A093}" srcOrd="0" destOrd="0" presId="urn:microsoft.com/office/officeart/2005/8/layout/hChevron3"/>
    <dgm:cxn modelId="{4DAC0ABA-0362-424F-8DD5-C34AC43A345E}" srcId="{1C415347-1EB8-40F1-88F5-5295164E15AE}" destId="{79EC6BCD-B940-4A64-8358-7C90D565831D}" srcOrd="6" destOrd="0" parTransId="{262C30B0-14A9-4FFD-AD2A-BB0D44BB5018}" sibTransId="{A3EFDD00-F369-4AD1-BFBF-C5FD953AD554}"/>
    <dgm:cxn modelId="{6FBDD3D7-E4C5-4F51-BF10-601F96643CAF}" srcId="{1C415347-1EB8-40F1-88F5-5295164E15AE}" destId="{B9E371A9-DF72-4BE7-B7C3-B2BDDF7A3790}" srcOrd="1" destOrd="0" parTransId="{6845BC5C-F30B-4966-B15E-6AC853FE2617}" sibTransId="{E005461F-349D-4775-BA34-E4BAF8826531}"/>
    <dgm:cxn modelId="{C42E28EE-1773-4ECE-8E33-413FECA53EAF}" type="presOf" srcId="{776BEC1D-708D-4EA7-9D45-6F2E10A86AAF}" destId="{6EBDACB4-0643-47BF-9F0C-5BE3C9535B93}" srcOrd="0" destOrd="0" presId="urn:microsoft.com/office/officeart/2005/8/layout/hChevron3"/>
    <dgm:cxn modelId="{C929FBF2-1DB9-4843-9F22-3BD988145F82}" srcId="{1C415347-1EB8-40F1-88F5-5295164E15AE}" destId="{776BEC1D-708D-4EA7-9D45-6F2E10A86AAF}" srcOrd="0" destOrd="0" parTransId="{E74776CB-C9C7-4765-A56B-1C1230608A26}" sibTransId="{0C7A5B6F-8A03-40F2-AF46-2EBA3A5C972C}"/>
    <dgm:cxn modelId="{146494F3-860F-4920-8C7E-46E2AD32F95D}" type="presOf" srcId="{FFBE123A-5DB4-4C44-9AEC-B562CDDFBDF3}" destId="{B6982F72-A5BD-45AB-B240-85EFD026A4B3}" srcOrd="0" destOrd="0" presId="urn:microsoft.com/office/officeart/2005/8/layout/hChevron3"/>
    <dgm:cxn modelId="{0B58674E-E614-4369-A4D9-6AA2A16DF2E5}" type="presParOf" srcId="{F08FA00E-7204-4CB2-9A90-91583D42DDA9}" destId="{6EBDACB4-0643-47BF-9F0C-5BE3C9535B93}" srcOrd="0" destOrd="0" presId="urn:microsoft.com/office/officeart/2005/8/layout/hChevron3"/>
    <dgm:cxn modelId="{1D57B097-F376-45E7-92AD-8132C3817118}" type="presParOf" srcId="{F08FA00E-7204-4CB2-9A90-91583D42DDA9}" destId="{89FDCC00-4247-4C22-B5FE-795E4DA73CF3}" srcOrd="1" destOrd="0" presId="urn:microsoft.com/office/officeart/2005/8/layout/hChevron3"/>
    <dgm:cxn modelId="{FBD21D55-8180-407B-A9B9-20438A5D96BF}" type="presParOf" srcId="{F08FA00E-7204-4CB2-9A90-91583D42DDA9}" destId="{8B254EE5-7956-4F37-B790-E89953654488}" srcOrd="2" destOrd="0" presId="urn:microsoft.com/office/officeart/2005/8/layout/hChevron3"/>
    <dgm:cxn modelId="{C7BECB94-F399-48B6-B176-C8CB72EACBCA}" type="presParOf" srcId="{F08FA00E-7204-4CB2-9A90-91583D42DDA9}" destId="{A79C2841-703B-4A91-9FF6-6E842F717DB9}" srcOrd="3" destOrd="0" presId="urn:microsoft.com/office/officeart/2005/8/layout/hChevron3"/>
    <dgm:cxn modelId="{8BD4F6BA-C479-4712-855A-8B671782E851}" type="presParOf" srcId="{F08FA00E-7204-4CB2-9A90-91583D42DDA9}" destId="{C9FDD8C4-DC87-45B7-910A-1B8F80C07CF9}" srcOrd="4" destOrd="0" presId="urn:microsoft.com/office/officeart/2005/8/layout/hChevron3"/>
    <dgm:cxn modelId="{0EC47F72-70B6-4A29-8149-E4DA25621F7B}" type="presParOf" srcId="{F08FA00E-7204-4CB2-9A90-91583D42DDA9}" destId="{0062CC7A-C94C-4F86-A03F-744E132A4231}" srcOrd="5" destOrd="0" presId="urn:microsoft.com/office/officeart/2005/8/layout/hChevron3"/>
    <dgm:cxn modelId="{82D15FEF-676F-4490-8D21-9D7AB8A20452}" type="presParOf" srcId="{F08FA00E-7204-4CB2-9A90-91583D42DDA9}" destId="{83FDAA6E-C7AC-4E8E-BF5A-2FCBA907A093}" srcOrd="6" destOrd="0" presId="urn:microsoft.com/office/officeart/2005/8/layout/hChevron3"/>
    <dgm:cxn modelId="{21F87E95-12CE-42AD-9F37-844353AE1B99}" type="presParOf" srcId="{F08FA00E-7204-4CB2-9A90-91583D42DDA9}" destId="{D2122F9A-2991-410F-B3E6-781AFE9F8A59}" srcOrd="7" destOrd="0" presId="urn:microsoft.com/office/officeart/2005/8/layout/hChevron3"/>
    <dgm:cxn modelId="{D5C5A753-DBAE-45AB-BF76-077427F7F56E}" type="presParOf" srcId="{F08FA00E-7204-4CB2-9A90-91583D42DDA9}" destId="{416358F5-7694-4007-AB43-B88B5BF6DA63}" srcOrd="8" destOrd="0" presId="urn:microsoft.com/office/officeart/2005/8/layout/hChevron3"/>
    <dgm:cxn modelId="{903BDBD8-214C-4B3E-84D8-AD5060871E37}" type="presParOf" srcId="{F08FA00E-7204-4CB2-9A90-91583D42DDA9}" destId="{92A6363D-1224-4851-9E02-66EF305D5B68}" srcOrd="9" destOrd="0" presId="urn:microsoft.com/office/officeart/2005/8/layout/hChevron3"/>
    <dgm:cxn modelId="{96DFC1A2-4704-4E11-8D94-BD15CC7B3F7D}" type="presParOf" srcId="{F08FA00E-7204-4CB2-9A90-91583D42DDA9}" destId="{CEACE651-C85C-4E54-A0D8-1CDC767BB380}" srcOrd="10" destOrd="0" presId="urn:microsoft.com/office/officeart/2005/8/layout/hChevron3"/>
    <dgm:cxn modelId="{49AA003C-E717-49BF-AB64-48E937B72AB0}" type="presParOf" srcId="{F08FA00E-7204-4CB2-9A90-91583D42DDA9}" destId="{02E74306-7212-48C3-977A-D9BFA0404C44}" srcOrd="11" destOrd="0" presId="urn:microsoft.com/office/officeart/2005/8/layout/hChevron3"/>
    <dgm:cxn modelId="{10DCF02A-06FF-4BFD-ACBB-7073C10A19E4}" type="presParOf" srcId="{F08FA00E-7204-4CB2-9A90-91583D42DDA9}" destId="{E8A5D28D-CF05-4959-AF27-FC755EC6664E}" srcOrd="12" destOrd="0" presId="urn:microsoft.com/office/officeart/2005/8/layout/hChevron3"/>
    <dgm:cxn modelId="{8A125288-A73E-42B3-88C7-426F82A1B880}" type="presParOf" srcId="{F08FA00E-7204-4CB2-9A90-91583D42DDA9}" destId="{892042E0-2A21-49A7-9FFF-64416049C8D3}" srcOrd="13" destOrd="0" presId="urn:microsoft.com/office/officeart/2005/8/layout/hChevron3"/>
    <dgm:cxn modelId="{E759D896-2907-4588-8D9B-24E6826ED57C}" type="presParOf" srcId="{F08FA00E-7204-4CB2-9A90-91583D42DDA9}" destId="{A91544E8-CF3F-4B73-8952-45C9750A9CE1}" srcOrd="14" destOrd="0" presId="urn:microsoft.com/office/officeart/2005/8/layout/hChevron3"/>
    <dgm:cxn modelId="{9FFD5E32-FDB4-45DA-80DF-6F56B655E3FC}" type="presParOf" srcId="{F08FA00E-7204-4CB2-9A90-91583D42DDA9}" destId="{4E8D7BB6-432D-451D-B454-AAAF926A692D}" srcOrd="15" destOrd="0" presId="urn:microsoft.com/office/officeart/2005/8/layout/hChevron3"/>
    <dgm:cxn modelId="{E36A6016-4B95-4BED-8657-620D126D941F}" type="presParOf" srcId="{F08FA00E-7204-4CB2-9A90-91583D42DDA9}" destId="{B6982F72-A5BD-45AB-B240-85EFD026A4B3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DACB4-0643-47BF-9F0C-5BE3C9535B93}">
      <dsp:nvSpPr>
        <dsp:cNvPr id="0" name=""/>
        <dsp:cNvSpPr/>
      </dsp:nvSpPr>
      <dsp:spPr>
        <a:xfrm>
          <a:off x="5634" y="0"/>
          <a:ext cx="1639904" cy="575293"/>
        </a:xfrm>
        <a:prstGeom prst="homePlate">
          <a:avLst/>
        </a:prstGeom>
        <a:solidFill>
          <a:srgbClr val="68478D"/>
        </a:solidFill>
        <a:ln w="12700" cap="flat" cmpd="sng" algn="ctr">
          <a:solidFill>
            <a:srgbClr val="68478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APR’23</a:t>
          </a:r>
        </a:p>
      </dsp:txBody>
      <dsp:txXfrm>
        <a:off x="5634" y="0"/>
        <a:ext cx="1496081" cy="575293"/>
      </dsp:txXfrm>
    </dsp:sp>
    <dsp:sp modelId="{8B254EE5-7956-4F37-B790-E89953654488}">
      <dsp:nvSpPr>
        <dsp:cNvPr id="0" name=""/>
        <dsp:cNvSpPr/>
      </dsp:nvSpPr>
      <dsp:spPr>
        <a:xfrm>
          <a:off x="1317558" y="0"/>
          <a:ext cx="1639904" cy="575293"/>
        </a:xfrm>
        <a:prstGeom prst="chevron">
          <a:avLst/>
        </a:prstGeom>
        <a:solidFill>
          <a:srgbClr val="D7E1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</a:rPr>
            <a:t>MAI’23</a:t>
          </a:r>
        </a:p>
      </dsp:txBody>
      <dsp:txXfrm>
        <a:off x="1605205" y="0"/>
        <a:ext cx="1064611" cy="575293"/>
      </dsp:txXfrm>
    </dsp:sp>
    <dsp:sp modelId="{C9FDD8C4-DC87-45B7-910A-1B8F80C07CF9}">
      <dsp:nvSpPr>
        <dsp:cNvPr id="0" name=""/>
        <dsp:cNvSpPr/>
      </dsp:nvSpPr>
      <dsp:spPr>
        <a:xfrm>
          <a:off x="2629482" y="0"/>
          <a:ext cx="1639904" cy="575293"/>
        </a:xfrm>
        <a:prstGeom prst="chevron">
          <a:avLst/>
        </a:prstGeom>
        <a:solidFill>
          <a:srgbClr val="D7E1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</a:rPr>
            <a:t>JŪN’23</a:t>
          </a:r>
        </a:p>
      </dsp:txBody>
      <dsp:txXfrm>
        <a:off x="2917129" y="0"/>
        <a:ext cx="1064611" cy="575293"/>
      </dsp:txXfrm>
    </dsp:sp>
    <dsp:sp modelId="{83FDAA6E-C7AC-4E8E-BF5A-2FCBA907A093}">
      <dsp:nvSpPr>
        <dsp:cNvPr id="0" name=""/>
        <dsp:cNvSpPr/>
      </dsp:nvSpPr>
      <dsp:spPr>
        <a:xfrm>
          <a:off x="3941405" y="0"/>
          <a:ext cx="1639904" cy="575293"/>
        </a:xfrm>
        <a:prstGeom prst="chevron">
          <a:avLst/>
        </a:prstGeom>
        <a:solidFill>
          <a:srgbClr val="AABE3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JŪL’23</a:t>
          </a:r>
        </a:p>
      </dsp:txBody>
      <dsp:txXfrm>
        <a:off x="4229052" y="0"/>
        <a:ext cx="1064611" cy="575293"/>
      </dsp:txXfrm>
    </dsp:sp>
    <dsp:sp modelId="{416358F5-7694-4007-AB43-B88B5BF6DA63}">
      <dsp:nvSpPr>
        <dsp:cNvPr id="0" name=""/>
        <dsp:cNvSpPr/>
      </dsp:nvSpPr>
      <dsp:spPr>
        <a:xfrm>
          <a:off x="5253329" y="0"/>
          <a:ext cx="1639904" cy="575293"/>
        </a:xfrm>
        <a:prstGeom prst="chevron">
          <a:avLst/>
        </a:prstGeom>
        <a:solidFill>
          <a:srgbClr val="747B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AUG’23</a:t>
          </a:r>
        </a:p>
      </dsp:txBody>
      <dsp:txXfrm>
        <a:off x="5540976" y="0"/>
        <a:ext cx="1064611" cy="575293"/>
      </dsp:txXfrm>
    </dsp:sp>
    <dsp:sp modelId="{CEACE651-C85C-4E54-A0D8-1CDC767BB380}">
      <dsp:nvSpPr>
        <dsp:cNvPr id="0" name=""/>
        <dsp:cNvSpPr/>
      </dsp:nvSpPr>
      <dsp:spPr>
        <a:xfrm>
          <a:off x="6565253" y="0"/>
          <a:ext cx="1639904" cy="575293"/>
        </a:xfrm>
        <a:prstGeom prst="chevron">
          <a:avLst/>
        </a:prstGeom>
        <a:solidFill>
          <a:srgbClr val="747B1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SEP’23</a:t>
          </a:r>
        </a:p>
      </dsp:txBody>
      <dsp:txXfrm>
        <a:off x="6852900" y="0"/>
        <a:ext cx="1064611" cy="575293"/>
      </dsp:txXfrm>
    </dsp:sp>
    <dsp:sp modelId="{E8A5D28D-CF05-4959-AF27-FC755EC6664E}">
      <dsp:nvSpPr>
        <dsp:cNvPr id="0" name=""/>
        <dsp:cNvSpPr/>
      </dsp:nvSpPr>
      <dsp:spPr>
        <a:xfrm>
          <a:off x="7877177" y="0"/>
          <a:ext cx="1639904" cy="575293"/>
        </a:xfrm>
        <a:prstGeom prst="chevron">
          <a:avLst/>
        </a:prstGeom>
        <a:solidFill>
          <a:srgbClr val="6847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OKT’23</a:t>
          </a:r>
        </a:p>
      </dsp:txBody>
      <dsp:txXfrm>
        <a:off x="8164824" y="0"/>
        <a:ext cx="1064611" cy="575293"/>
      </dsp:txXfrm>
    </dsp:sp>
    <dsp:sp modelId="{A91544E8-CF3F-4B73-8952-45C9750A9CE1}">
      <dsp:nvSpPr>
        <dsp:cNvPr id="0" name=""/>
        <dsp:cNvSpPr/>
      </dsp:nvSpPr>
      <dsp:spPr>
        <a:xfrm>
          <a:off x="9189101" y="0"/>
          <a:ext cx="1639904" cy="575293"/>
        </a:xfrm>
        <a:prstGeom prst="chevron">
          <a:avLst/>
        </a:prstGeom>
        <a:solidFill>
          <a:srgbClr val="CC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NOV’23</a:t>
          </a:r>
        </a:p>
      </dsp:txBody>
      <dsp:txXfrm>
        <a:off x="9476748" y="0"/>
        <a:ext cx="1064611" cy="575293"/>
      </dsp:txXfrm>
    </dsp:sp>
    <dsp:sp modelId="{B6982F72-A5BD-45AB-B240-85EFD026A4B3}">
      <dsp:nvSpPr>
        <dsp:cNvPr id="0" name=""/>
        <dsp:cNvSpPr/>
      </dsp:nvSpPr>
      <dsp:spPr>
        <a:xfrm>
          <a:off x="10501024" y="0"/>
          <a:ext cx="1639904" cy="575293"/>
        </a:xfrm>
        <a:prstGeom prst="chevron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>
              <a:latin typeface="Franklin Gothic Book" panose="020B0503020102020204" pitchFamily="34" charset="0"/>
            </a:rPr>
            <a:t>DEC’23</a:t>
          </a:r>
        </a:p>
      </dsp:txBody>
      <dsp:txXfrm>
        <a:off x="10788671" y="0"/>
        <a:ext cx="1064611" cy="575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397D7-0EFA-4F89-8E52-50924F272441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E969C-CFE1-46B4-80C1-44EB3E2FE3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8125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50% (20 pašvaldības) riski netiek identificēti</a:t>
            </a:r>
          </a:p>
          <a:p>
            <a:r>
              <a:rPr lang="lv-LV" dirty="0"/>
              <a:t>8% (3 pašvaldības) tiek iezīmēti nozīmīgi riski dokumenta izstrādē vai saskaņošanā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22% (9 pašvaldības)- </a:t>
            </a:r>
            <a:r>
              <a:rPr lang="lv-LV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Pastāv nelieli ar saturisko darbu saistīti riski attiecībā uz dokumenta izstrādi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20% (8 pašvaldības) - </a:t>
            </a:r>
            <a:r>
              <a:rPr lang="lv-LV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Pastāv nelieli ar praktisko, tehnisko pusi saistīti riski attiecībā uz dokumenta izstrādi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E969C-CFE1-46B4-80C1-44EB3E2FE31B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3328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8EE439-E62A-44CC-9852-FB6462655FB8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5781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lv-LV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Lai realizētu plānotās darbības būs nepieciešams finansējums, </a:t>
            </a:r>
            <a:r>
              <a:rPr lang="lv-LV" sz="1800" dirty="0">
                <a:solidFill>
                  <a:srgbClr val="0070C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lūdzu, vai ir domāts līdzfinansējums no valsts vai projekta ietvaros</a:t>
            </a:r>
            <a:r>
              <a:rPr lang="lv-LV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lv-LV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F3D049-D525-42DC-BA00-C1B4BB139CE2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260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002499db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002499db5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429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E7532-33C9-9024-35BF-3419DEB3F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EB917-6965-7C21-1603-976A60305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14F62-FC2F-3D0B-AC8C-3042CEB9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543D3-30B7-3792-1584-942122B6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4A617-7AA1-E00D-1B36-9C9E56EB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64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C9907-6CFF-4C93-D798-E9F0D5FB2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A9523E-5BFF-E242-097C-A49A744B5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70982-419A-4B67-F6C7-A92D34A50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A27F3-116F-36FD-D414-EDE99746E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F3668-CD79-0552-2458-B8DE4E75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389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B46966-A5CB-D604-3995-96D96BD5F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D0752-8622-638A-F07A-AAEFFA07B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C6D83-ACEC-9347-C459-F0289F0D8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2B5E6-F02B-DEED-B52A-B45E81B8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868D3-1DC9-D959-670C-E392C44C5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0670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65316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2640006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112116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162491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244789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1976971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554793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84643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4D6B0-33CA-0CA1-8238-E7E9C18B3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8516B-5AFB-938C-CA97-8D6281628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161D6-D866-5E9F-04A7-A6329DCD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13A5E-24C0-7C28-869E-6C7730A7D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47CF3-85B5-5A6C-515F-27331C8A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73456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2725789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FDBF-7D89-F073-8567-73781E96C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37C2-6DB2-1F7C-3C87-E209DE391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B5175-9EA8-6B81-BC93-BD628C69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AD63D8-7FCE-49C2-B611-894BE2386240}" type="datetimeFigureOut">
              <a:rPr kumimoji="0" lang="lv-LV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29.08.2023</a:t>
            </a:fld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A649F-23B0-9154-041B-780B94FF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13281-C76C-B746-4517-9A26CCAA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CF950C-6AA3-46FC-8A89-4FFE5EACF1A9}" type="slidenum">
              <a:rPr kumimoji="0" lang="lv-LV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v-LV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24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20AC-9B6F-AF77-813D-E3432428A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6A099-6D22-A8F5-3CF0-14E4E61C6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A35C0-57F5-D6F9-0ACA-E03E56069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0C649-97F0-C461-60CB-D7B815E3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63CCA-4267-6411-6979-287B353E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9716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FDBF-7D89-F073-8567-73781E96C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37C2-6DB2-1F7C-3C87-E209DE391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B5175-9EA8-6B81-BC93-BD628C69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A649F-23B0-9154-041B-780B94FF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13281-C76C-B746-4517-9A26CCAA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8393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A16A-87C1-7D3C-359C-805B5E0F0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B7F1B-B31C-E2D7-804C-822A394FF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AD8E3-08E4-0ECC-F266-0BE19710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95095-48A6-463E-5B9C-361B00EB0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6FC54-5356-1982-7A34-D76B3F2D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44728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3BDB-F0D7-157C-A190-C540D8782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0FB59-3CE2-DB8F-AD29-F46CC0B09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2CE73B-9C4F-709C-DD75-71794462E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F996-7DC1-67EC-4FAD-84E51A759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B95EDB-F256-B510-C2DC-9A07554A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9CD2B-86B0-E7A1-216E-DFC134AAA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19344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B0A1C-7D54-99AD-F061-724C0C375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22E8-92BB-0A02-CE10-F974C574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6CA36-C18D-CA07-6E19-4003A901E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5FB801-AC1D-2EF7-3804-5805EE35E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0BBC9-0FD4-1A52-39B6-F776FD7A5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95871C-CCB7-AAAA-9590-2BB75D650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BE34B7-14E7-02DF-BF51-E52D20B9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95348-22DD-8FF5-1CA5-400284D2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92741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3FEB-E5FD-AA72-69C4-4029B1AE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0ABD96-31E4-F275-A79E-4B836F23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AED90-6095-C2D3-2434-BEB4FF5F1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0BDC2-57A8-0110-AAB7-C7F954DF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05096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BF6472-B3BB-5430-D5C7-54974211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A47DD7-1171-D881-602A-252EA34D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B1626-BD26-97D7-8CF2-20A5E98B1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87686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FC320-569E-97C5-5D25-5190C79D6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5580-B560-C4E3-2DF3-746FC47A1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15AB7-A46E-ADBC-2E9D-6F117B2AF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6572E-35B4-D294-5A6B-E7E8ED89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55574-A0E6-0BB8-D006-BBAABEFA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D2577-21FD-FAB9-2129-979FAA53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891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F8F22-BF7A-AA13-4E60-E64B9F464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AD01-9ED5-2701-9F12-5A679B2CF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4742C-2260-7F41-81F2-DDDE099D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680B3-C158-C4F0-59B9-14EF50543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D2AC0-223F-156D-14B5-58A652B2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93659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2F97-E047-78ED-68E5-4CBFF4441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339571-7B6D-FB81-B732-A18F66BFCA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474B6-9636-CB68-47CF-EC812AF28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5E536-F27B-20D9-7F90-82B1751F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5CF2C-8BFE-0519-592F-9F120FA6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90CD7-233A-4A64-724C-C044982B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90587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A0474-59EF-F892-471E-BBAD954D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B17D6-3ECE-C849-02B9-9025F636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249FA-B17C-B360-F9E2-CA7D6008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DD850-04F5-A7B6-EC43-2054A7F08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08144-203A-F796-789C-B7A21A3B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4754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50BA3A-973E-6AC6-3561-8610BF90C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68930-FB61-9A2A-3BDD-E27A2A4E4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BD882-51DD-6D11-C7B2-D866853F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7B5B7-19B3-E20F-A749-97CFAD90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39431-2E92-8710-9B91-66105BE55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796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C8F4A-614C-FC48-F1F7-F9A670650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89B23-E62C-1D49-ABEE-3192385DA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ECD51-9DBD-0863-A870-10BE89EE1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3F311-B48A-FF34-FE8A-54EEFFF9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FC4C1-DF9A-4D7F-B2CC-4B39A713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F20B1-1529-F0DD-8678-71B15E81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946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FBD2-05E8-4DE9-0A3F-B9CDAA04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C5217-144A-5D1E-26DC-CD2023790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9B845-99B7-50F0-795D-977C27909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55FC24-1656-4F70-0F58-BCF87D2B79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9AC6B-4E30-CFAE-0F14-E8B2DAD17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AF32AB-A906-54F4-EAB5-8111C9236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DFE7B8-5532-79AD-7478-7E456DFEC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566021-12C1-7933-BB1E-15F13595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009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7DB5-C62C-A933-099E-569D55E3A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6DE46F-6B36-67D6-9228-22291226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A03B6B-2518-5D47-91C7-6DC31E86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EF7B5-1253-D8C1-8BFD-4DB45561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136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E9C0F2-115F-9156-4E5F-819D42EB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1F8C7C-A484-63B6-5A45-CC4D0993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D3DD4-EF68-77D7-E9B6-330F01BE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133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4A911-D931-1FEF-5879-5981E99FD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515BF-3C4A-E8F4-EC28-2FE1FEA0B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FEB6A-620A-5ABD-1400-FEB3876C9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D9A7A-2493-CD5C-09AF-070393C97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30256-FA25-0C82-A9E2-3D591E993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B7362-1FF8-4FB6-D0F6-052834C4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75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72008-6727-88FF-74E5-CA219DBE7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E5EEF5-3EDC-CBC9-5EEC-B434F13A4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598DA-3183-7991-A157-FCE4CD5E4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9D69A-8361-A8E0-92EE-6B68B01E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A9FF8-3CBF-E717-16AA-83E0FEF65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12EF7-A2C9-2037-0B13-CFC673CC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64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8377AB-B8B2-2BC6-C83B-B1D24516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B2FA9-A287-9167-2FB2-C850D8312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1A8EF-835B-EF4C-3C13-EB169D620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A7DE7-455F-4878-833B-56E496D5612E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32388-3A3E-FA04-0308-8FEE7DD5DB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94DFC-BF9A-8C79-D13C-2F18471E5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C7190-A556-4FDD-BA80-FE27D0E9753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638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lv" smtClean="0"/>
              <a:pPr/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9443682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A0C056-6F40-A769-2AAB-506036FA2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66B29-7246-3559-70AE-22E1F5A1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7C8E3-5399-9F40-E3F9-5BED4F31B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D63D8-7FCE-49C2-B611-894BE2386240}" type="datetimeFigureOut">
              <a:rPr lang="lv-LV" smtClean="0"/>
              <a:t>29.08.2023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84672-59B7-FC16-3F6B-2F6054756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D0242-F357-1EB7-98A1-70AC4B121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F950C-6AA3-46FC-8A89-4FFE5EACF1A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947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5.png"/><Relationship Id="rId4" Type="http://schemas.microsoft.com/office/2014/relationships/chartEx" Target="../charts/chartEx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80FD8-B4BF-9039-6E70-223CDD96A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4400" dirty="0">
                <a:solidFill>
                  <a:srgbClr val="68478D"/>
                </a:solidFill>
                <a:latin typeface="Franklin Gothic Demi" panose="020B0703020102020204" pitchFamily="34" charset="0"/>
              </a:rPr>
              <a:t>Priekšlaicīgas mācību pārtraukšanas prevencijas sistēmas pilnveide un ieviešanas plāns.</a:t>
            </a:r>
            <a:endParaRPr lang="lv-LV" sz="4400" b="1" dirty="0">
              <a:solidFill>
                <a:srgbClr val="AABE3C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A7ABF-1B2B-3A32-80AB-4ACBACA6D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15522"/>
            <a:ext cx="9144000" cy="7613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 b="1" dirty="0">
                <a:solidFill>
                  <a:srgbClr val="AABE3C"/>
                </a:solidFill>
                <a:latin typeface="Franklin Gothic Book"/>
                <a:ea typeface="+mn-lt"/>
                <a:cs typeface="+mn-lt"/>
              </a:rPr>
              <a:t>Eiropas Sociālā fonda projekts Nr. 8.3.4.0/16/I/001 </a:t>
            </a:r>
            <a:br>
              <a:rPr lang="lv-LV" b="1" dirty="0">
                <a:solidFill>
                  <a:srgbClr val="AABE3C"/>
                </a:solidFill>
                <a:latin typeface="Franklin Gothic Book"/>
                <a:ea typeface="+mn-lt"/>
                <a:cs typeface="+mn-lt"/>
              </a:rPr>
            </a:br>
            <a:r>
              <a:rPr lang="lv-LV" b="1" dirty="0">
                <a:solidFill>
                  <a:srgbClr val="AABE3C"/>
                </a:solidFill>
                <a:latin typeface="Franklin Gothic Book"/>
                <a:ea typeface="+mn-lt"/>
                <a:cs typeface="+mn-lt"/>
              </a:rPr>
              <a:t>«Atbalsts priekšlaicīgas mācību pārtraukšanas samazināšanai»</a:t>
            </a:r>
            <a:endParaRPr lang="lv-LV" b="1" dirty="0">
              <a:solidFill>
                <a:srgbClr val="AABE3C"/>
              </a:solidFill>
              <a:latin typeface="Franklin Gothic Book"/>
            </a:endParaRPr>
          </a:p>
          <a:p>
            <a:endParaRPr lang="lv-LV" b="1" dirty="0">
              <a:solidFill>
                <a:schemeClr val="tx1">
                  <a:lumMod val="50000"/>
                  <a:lumOff val="50000"/>
                </a:schemeClr>
              </a:solidFill>
              <a:latin typeface="Franklin Gothic Book"/>
            </a:endParaRPr>
          </a:p>
        </p:txBody>
      </p:sp>
      <p:pic>
        <p:nvPicPr>
          <p:cNvPr id="4" name="Picture 3" descr="Logo ESF + IKVD (002)">
            <a:extLst>
              <a:ext uri="{FF2B5EF4-FFF2-40B4-BE49-F238E27FC236}">
                <a16:creationId xmlns:a16="http://schemas.microsoft.com/office/drawing/2014/main" id="{1868FD21-2BFA-4EDC-70C6-339691F81F28}"/>
              </a:ext>
            </a:extLst>
          </p:cNvPr>
          <p:cNvPicPr/>
          <p:nvPr/>
        </p:nvPicPr>
        <p:blipFill>
          <a:blip r:embed="rId2"/>
          <a:stretch/>
        </p:blipFill>
        <p:spPr bwMode="auto">
          <a:xfrm>
            <a:off x="3670897" y="5526205"/>
            <a:ext cx="5316778" cy="1047729"/>
          </a:xfrm>
          <a:prstGeom prst="rect">
            <a:avLst/>
          </a:prstGeom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4E40EB29-8C28-DCFB-E5FE-E993FCDC9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205" y="223991"/>
            <a:ext cx="608311" cy="641001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10407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32C9DA8-8182-4B60-A9CA-6333BF54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9600" dirty="0">
                <a:solidFill>
                  <a:srgbClr val="FFFFFF"/>
                </a:solidFill>
                <a:latin typeface="Franklin Gothic Demi" panose="020B0703020102020204" pitchFamily="34" charset="0"/>
                <a:ea typeface="Open Sans"/>
                <a:cs typeface="Open Sans"/>
                <a:sym typeface="Open Sans"/>
              </a:rPr>
              <a:t>PALDIES!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30F0D5B8-1C1F-8F1F-844B-F307BCACA4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976" y="223991"/>
            <a:ext cx="608311" cy="6410018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" descr="Image">
            <a:extLst>
              <a:ext uri="{FF2B5EF4-FFF2-40B4-BE49-F238E27FC236}">
                <a16:creationId xmlns:a16="http://schemas.microsoft.com/office/drawing/2014/main" id="{776211E2-8C1B-9B40-D9BA-D15B7251EF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25074" y="3646032"/>
            <a:ext cx="684312" cy="290471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018F0CE-F2DC-5FAA-21A3-783B70044AF2}"/>
              </a:ext>
            </a:extLst>
          </p:cNvPr>
          <p:cNvSpPr txBox="1">
            <a:spLocks/>
          </p:cNvSpPr>
          <p:nvPr/>
        </p:nvSpPr>
        <p:spPr>
          <a:xfrm>
            <a:off x="0" y="5021670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46" kern="1200">
                <a:solidFill>
                  <a:schemeClr val="bg1"/>
                </a:solidFill>
                <a:latin typeface="Franklin Gothic Medium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5pPr>
            <a:lvl6pPr marL="562722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6pPr>
            <a:lvl7pPr marL="1125444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7pPr>
            <a:lvl8pPr marL="1688165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8pPr>
            <a:lvl9pPr marL="2250887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92075" algn="ctr" eaLnBrk="1" fontAlgn="auto" hangingPunct="1">
              <a:spcBef>
                <a:spcPts val="0"/>
              </a:spcBef>
              <a:spcAft>
                <a:spcPts val="600"/>
              </a:spcAft>
            </a:pPr>
            <a:r>
              <a:rPr lang="lv-LV" sz="2000" dirty="0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Līna Dzene, «</a:t>
            </a:r>
            <a:r>
              <a:rPr lang="lv-LV" sz="2000" dirty="0" err="1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Dynamic</a:t>
            </a:r>
            <a:r>
              <a:rPr lang="lv-LV" sz="2000" dirty="0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 </a:t>
            </a:r>
            <a:r>
              <a:rPr lang="lv-LV" sz="2000" dirty="0" err="1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University</a:t>
            </a:r>
            <a:r>
              <a:rPr lang="lv-LV" sz="2000" dirty="0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» valdes locekle, stratēģiskās attīstības konsultante</a:t>
            </a:r>
          </a:p>
          <a:p>
            <a:pPr marL="92075" algn="ctr" eaLnBrk="1" fontAlgn="auto" hangingPunct="1">
              <a:spcBef>
                <a:spcPts val="0"/>
              </a:spcBef>
              <a:spcAft>
                <a:spcPts val="600"/>
              </a:spcAft>
            </a:pPr>
            <a:r>
              <a:rPr lang="lv-LV" sz="2000" dirty="0">
                <a:solidFill>
                  <a:prstClr val="white">
                    <a:lumMod val="95000"/>
                  </a:prstClr>
                </a:solidFill>
                <a:latin typeface="Franklin Gothic Book" panose="020B0503020102020204" pitchFamily="34" charset="0"/>
                <a:ea typeface="+mn-ea"/>
                <a:cs typeface="+mn-cs"/>
              </a:rPr>
              <a:t>Lina.Dzene@DynamicUniversity.eu | tel. 26 466 135</a:t>
            </a:r>
            <a:endParaRPr lang="lv-LV" sz="36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7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39C0-52EB-93E0-263D-BBD177DAB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68478D"/>
                </a:solidFill>
                <a:latin typeface="Franklin Gothic Demi" panose="020B0703020102020204" pitchFamily="34" charset="0"/>
              </a:rPr>
              <a:t>Par ko es pastāstīšu: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E940B-A1C5-A7C4-EA30-283AFB7BD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8784771" cy="476343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lv-LV" sz="2800" b="1" dirty="0">
                <a:solidFill>
                  <a:srgbClr val="AABE3C"/>
                </a:solidFill>
                <a:latin typeface="Franklin Gothic Book" panose="020B0503020102020204" pitchFamily="34" charset="0"/>
              </a:rPr>
              <a:t>Projekta «Pumpurs» aktivitātes «PMP </a:t>
            </a:r>
            <a:r>
              <a:rPr lang="lv-LV" sz="2800" b="1" dirty="0" err="1">
                <a:solidFill>
                  <a:srgbClr val="AABE3C"/>
                </a:solidFill>
                <a:latin typeface="Franklin Gothic Book" panose="020B0503020102020204" pitchFamily="34" charset="0"/>
              </a:rPr>
              <a:t>prevencijas</a:t>
            </a:r>
            <a:r>
              <a:rPr lang="lv-LV" sz="2800" b="1" dirty="0">
                <a:solidFill>
                  <a:srgbClr val="AABE3C"/>
                </a:solidFill>
                <a:latin typeface="Franklin Gothic Book" panose="020B0503020102020204" pitchFamily="34" charset="0"/>
              </a:rPr>
              <a:t> sistēmas pilnveide sadarbības partneriem pašvaldībās»: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lv-LV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 </a:t>
            </a:r>
          </a:p>
          <a:p>
            <a:pPr marL="541338" indent="-541338">
              <a:lnSpc>
                <a:spcPct val="100000"/>
              </a:lnSpc>
              <a:buClr>
                <a:srgbClr val="68478D"/>
              </a:buClr>
              <a:buSzPct val="80000"/>
              <a:buFont typeface="Franklin Gothic Demi" panose="020B0703020102020204" pitchFamily="34" charset="0"/>
              <a:buChar char="►"/>
            </a:pPr>
            <a:r>
              <a:rPr lang="lv-LV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īstenošanas progress;</a:t>
            </a:r>
          </a:p>
          <a:p>
            <a:pPr marL="541338" indent="-541338">
              <a:lnSpc>
                <a:spcPct val="100000"/>
              </a:lnSpc>
              <a:buClr>
                <a:srgbClr val="68478D"/>
              </a:buClr>
              <a:buSzPct val="80000"/>
              <a:buFont typeface="Franklin Gothic Demi" panose="020B0703020102020204" pitchFamily="34" charset="0"/>
              <a:buChar char="►"/>
            </a:pPr>
            <a:r>
              <a:rPr lang="lv-LV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būtiskākās atziņas un secinājumi;</a:t>
            </a:r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marL="541338" indent="-541338">
              <a:lnSpc>
                <a:spcPct val="100000"/>
              </a:lnSpc>
              <a:buClr>
                <a:srgbClr val="68478D"/>
              </a:buClr>
              <a:buSzPct val="80000"/>
              <a:buFont typeface="Franklin Gothic Demi" panose="020B0703020102020204" pitchFamily="34" charset="0"/>
              <a:buChar char="►"/>
            </a:pPr>
            <a:r>
              <a:rPr lang="lv-LV" dirty="0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p</a:t>
            </a:r>
            <a:r>
              <a:rPr lang="lv-LV" sz="2800" kern="1200" dirty="0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rioritārie PMP </a:t>
            </a:r>
            <a:r>
              <a:rPr lang="lv-LV" sz="2800" kern="1200" dirty="0" err="1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prevencijas</a:t>
            </a:r>
            <a:r>
              <a:rPr lang="lv-LV" sz="2800" kern="1200" dirty="0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 aktivitāšu virzieni turpmākajam darbam.</a:t>
            </a:r>
            <a:endParaRPr lang="lv-LV" dirty="0">
              <a:solidFill>
                <a:srgbClr val="68478D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DDA1109F-E183-08C3-546B-6EE8F2C5E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7302" y="939118"/>
            <a:ext cx="684312" cy="290471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03778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88BB79-FE71-A4D3-4E05-A4FA10D2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3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REKOMENDĒTAIS DARBA PROCESS </a:t>
            </a:r>
            <a:b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</a:br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KATRĀ PAŠVALDĪBĀ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64A74-AED4-5F67-D85C-8C3707419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5237746"/>
              </p:ext>
            </p:extLst>
          </p:nvPr>
        </p:nvGraphicFramePr>
        <p:xfrm>
          <a:off x="113414" y="5298032"/>
          <a:ext cx="12146564" cy="575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A96D8AF2-3DC5-41F3-8096-7215D97275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57510" y="1644440"/>
            <a:ext cx="12575554" cy="3244211"/>
          </a:xfrm>
          <a:prstGeom prst="rect">
            <a:avLst/>
          </a:prstGeom>
        </p:spPr>
      </p:pic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206A6E71-0255-8F68-C39C-EB899B65DFD0}"/>
              </a:ext>
            </a:extLst>
          </p:cNvPr>
          <p:cNvSpPr/>
          <p:nvPr/>
        </p:nvSpPr>
        <p:spPr>
          <a:xfrm>
            <a:off x="10049338" y="434204"/>
            <a:ext cx="2097839" cy="1210236"/>
          </a:xfrm>
          <a:prstGeom prst="wedgeRoundRectCallout">
            <a:avLst>
              <a:gd name="adj1" fmla="val -28350"/>
              <a:gd name="adj2" fmla="val 65807"/>
              <a:gd name="adj3" fmla="val 16667"/>
            </a:avLst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LĪDZ 30.11.2023. </a:t>
            </a:r>
            <a:endParaRPr kumimoji="0" lang="lv-LV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6A737DCF-5648-1E32-ED00-82FC2E4718D2}"/>
              </a:ext>
            </a:extLst>
          </p:cNvPr>
          <p:cNvSpPr/>
          <p:nvPr/>
        </p:nvSpPr>
        <p:spPr>
          <a:xfrm rot="16200000">
            <a:off x="7418885" y="5373285"/>
            <a:ext cx="1109601" cy="1731034"/>
          </a:xfrm>
          <a:prstGeom prst="stripedRightArrow">
            <a:avLst>
              <a:gd name="adj1" fmla="val 38620"/>
              <a:gd name="adj2" fmla="val 50000"/>
            </a:avLst>
          </a:prstGeom>
          <a:solidFill>
            <a:srgbClr val="6847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Arrow: Striped Right 7">
            <a:extLst>
              <a:ext uri="{FF2B5EF4-FFF2-40B4-BE49-F238E27FC236}">
                <a16:creationId xmlns:a16="http://schemas.microsoft.com/office/drawing/2014/main" id="{AEA6AB93-DB2D-224C-8A9C-4145CA006A05}"/>
              </a:ext>
            </a:extLst>
          </p:cNvPr>
          <p:cNvSpPr/>
          <p:nvPr/>
        </p:nvSpPr>
        <p:spPr>
          <a:xfrm rot="5400000">
            <a:off x="7418884" y="1007674"/>
            <a:ext cx="1109601" cy="1731034"/>
          </a:xfrm>
          <a:prstGeom prst="stripedRightArrow">
            <a:avLst>
              <a:gd name="adj1" fmla="val 38620"/>
              <a:gd name="adj2" fmla="val 50000"/>
            </a:avLst>
          </a:prstGeom>
          <a:solidFill>
            <a:srgbClr val="6847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C5BF03-8E58-3F92-8055-2FFA03CEA087}"/>
              </a:ext>
            </a:extLst>
          </p:cNvPr>
          <p:cNvSpPr/>
          <p:nvPr/>
        </p:nvSpPr>
        <p:spPr>
          <a:xfrm>
            <a:off x="6418053" y="1144438"/>
            <a:ext cx="3071004" cy="5713562"/>
          </a:xfrm>
          <a:custGeom>
            <a:avLst/>
            <a:gdLst>
              <a:gd name="connsiteX0" fmla="*/ 0 w 3071004"/>
              <a:gd name="connsiteY0" fmla="*/ 511844 h 5713562"/>
              <a:gd name="connsiteX1" fmla="*/ 511844 w 3071004"/>
              <a:gd name="connsiteY1" fmla="*/ 0 h 5713562"/>
              <a:gd name="connsiteX2" fmla="*/ 962254 w 3071004"/>
              <a:gd name="connsiteY2" fmla="*/ 0 h 5713562"/>
              <a:gd name="connsiteX3" fmla="*/ 1453609 w 3071004"/>
              <a:gd name="connsiteY3" fmla="*/ 0 h 5713562"/>
              <a:gd name="connsiteX4" fmla="*/ 1944965 w 3071004"/>
              <a:gd name="connsiteY4" fmla="*/ 0 h 5713562"/>
              <a:gd name="connsiteX5" fmla="*/ 2559160 w 3071004"/>
              <a:gd name="connsiteY5" fmla="*/ 0 h 5713562"/>
              <a:gd name="connsiteX6" fmla="*/ 3071004 w 3071004"/>
              <a:gd name="connsiteY6" fmla="*/ 511844 h 5713562"/>
              <a:gd name="connsiteX7" fmla="*/ 3071004 w 3071004"/>
              <a:gd name="connsiteY7" fmla="*/ 1051180 h 5713562"/>
              <a:gd name="connsiteX8" fmla="*/ 3071004 w 3071004"/>
              <a:gd name="connsiteY8" fmla="*/ 1590515 h 5713562"/>
              <a:gd name="connsiteX9" fmla="*/ 3071004 w 3071004"/>
              <a:gd name="connsiteY9" fmla="*/ 2223648 h 5713562"/>
              <a:gd name="connsiteX10" fmla="*/ 3071004 w 3071004"/>
              <a:gd name="connsiteY10" fmla="*/ 2762984 h 5713562"/>
              <a:gd name="connsiteX11" fmla="*/ 3071004 w 3071004"/>
              <a:gd name="connsiteY11" fmla="*/ 3255420 h 5713562"/>
              <a:gd name="connsiteX12" fmla="*/ 3071004 w 3071004"/>
              <a:gd name="connsiteY12" fmla="*/ 3888553 h 5713562"/>
              <a:gd name="connsiteX13" fmla="*/ 3071004 w 3071004"/>
              <a:gd name="connsiteY13" fmla="*/ 4568585 h 5713562"/>
              <a:gd name="connsiteX14" fmla="*/ 3071004 w 3071004"/>
              <a:gd name="connsiteY14" fmla="*/ 5201718 h 5713562"/>
              <a:gd name="connsiteX15" fmla="*/ 2559160 w 3071004"/>
              <a:gd name="connsiteY15" fmla="*/ 5713562 h 5713562"/>
              <a:gd name="connsiteX16" fmla="*/ 2108750 w 3071004"/>
              <a:gd name="connsiteY16" fmla="*/ 5713562 h 5713562"/>
              <a:gd name="connsiteX17" fmla="*/ 1658341 w 3071004"/>
              <a:gd name="connsiteY17" fmla="*/ 5713562 h 5713562"/>
              <a:gd name="connsiteX18" fmla="*/ 1166985 w 3071004"/>
              <a:gd name="connsiteY18" fmla="*/ 5713562 h 5713562"/>
              <a:gd name="connsiteX19" fmla="*/ 511844 w 3071004"/>
              <a:gd name="connsiteY19" fmla="*/ 5713562 h 5713562"/>
              <a:gd name="connsiteX20" fmla="*/ 0 w 3071004"/>
              <a:gd name="connsiteY20" fmla="*/ 5201718 h 5713562"/>
              <a:gd name="connsiteX21" fmla="*/ 0 w 3071004"/>
              <a:gd name="connsiteY21" fmla="*/ 4568585 h 5713562"/>
              <a:gd name="connsiteX22" fmla="*/ 0 w 3071004"/>
              <a:gd name="connsiteY22" fmla="*/ 3982351 h 5713562"/>
              <a:gd name="connsiteX23" fmla="*/ 0 w 3071004"/>
              <a:gd name="connsiteY23" fmla="*/ 3396117 h 5713562"/>
              <a:gd name="connsiteX24" fmla="*/ 0 w 3071004"/>
              <a:gd name="connsiteY24" fmla="*/ 2856781 h 5713562"/>
              <a:gd name="connsiteX25" fmla="*/ 0 w 3071004"/>
              <a:gd name="connsiteY25" fmla="*/ 2223648 h 5713562"/>
              <a:gd name="connsiteX26" fmla="*/ 0 w 3071004"/>
              <a:gd name="connsiteY26" fmla="*/ 1684313 h 5713562"/>
              <a:gd name="connsiteX27" fmla="*/ 0 w 3071004"/>
              <a:gd name="connsiteY27" fmla="*/ 511844 h 5713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071004" h="5713562" extrusionOk="0">
                <a:moveTo>
                  <a:pt x="0" y="511844"/>
                </a:moveTo>
                <a:cubicBezTo>
                  <a:pt x="58117" y="241317"/>
                  <a:pt x="204381" y="16400"/>
                  <a:pt x="511844" y="0"/>
                </a:cubicBezTo>
                <a:cubicBezTo>
                  <a:pt x="693172" y="-28916"/>
                  <a:pt x="775465" y="37891"/>
                  <a:pt x="962254" y="0"/>
                </a:cubicBezTo>
                <a:cubicBezTo>
                  <a:pt x="1149043" y="-37891"/>
                  <a:pt x="1325469" y="16722"/>
                  <a:pt x="1453609" y="0"/>
                </a:cubicBezTo>
                <a:cubicBezTo>
                  <a:pt x="1581749" y="-16722"/>
                  <a:pt x="1748292" y="8704"/>
                  <a:pt x="1944965" y="0"/>
                </a:cubicBezTo>
                <a:cubicBezTo>
                  <a:pt x="2141638" y="-8704"/>
                  <a:pt x="2349405" y="16527"/>
                  <a:pt x="2559160" y="0"/>
                </a:cubicBezTo>
                <a:cubicBezTo>
                  <a:pt x="2830076" y="30762"/>
                  <a:pt x="3068251" y="221806"/>
                  <a:pt x="3071004" y="511844"/>
                </a:cubicBezTo>
                <a:cubicBezTo>
                  <a:pt x="3130529" y="761003"/>
                  <a:pt x="3047861" y="930201"/>
                  <a:pt x="3071004" y="1051180"/>
                </a:cubicBezTo>
                <a:cubicBezTo>
                  <a:pt x="3094147" y="1172159"/>
                  <a:pt x="3067418" y="1416929"/>
                  <a:pt x="3071004" y="1590515"/>
                </a:cubicBezTo>
                <a:cubicBezTo>
                  <a:pt x="3074590" y="1764101"/>
                  <a:pt x="3024111" y="1937067"/>
                  <a:pt x="3071004" y="2223648"/>
                </a:cubicBezTo>
                <a:cubicBezTo>
                  <a:pt x="3117897" y="2510229"/>
                  <a:pt x="3045017" y="2556189"/>
                  <a:pt x="3071004" y="2762984"/>
                </a:cubicBezTo>
                <a:cubicBezTo>
                  <a:pt x="3096991" y="2969779"/>
                  <a:pt x="3056615" y="3039684"/>
                  <a:pt x="3071004" y="3255420"/>
                </a:cubicBezTo>
                <a:cubicBezTo>
                  <a:pt x="3085393" y="3471156"/>
                  <a:pt x="3041104" y="3660472"/>
                  <a:pt x="3071004" y="3888553"/>
                </a:cubicBezTo>
                <a:cubicBezTo>
                  <a:pt x="3100904" y="4116634"/>
                  <a:pt x="3023775" y="4391483"/>
                  <a:pt x="3071004" y="4568585"/>
                </a:cubicBezTo>
                <a:cubicBezTo>
                  <a:pt x="3118233" y="4745687"/>
                  <a:pt x="2999058" y="4893128"/>
                  <a:pt x="3071004" y="5201718"/>
                </a:cubicBezTo>
                <a:cubicBezTo>
                  <a:pt x="3010380" y="5470148"/>
                  <a:pt x="2828488" y="5770447"/>
                  <a:pt x="2559160" y="5713562"/>
                </a:cubicBezTo>
                <a:cubicBezTo>
                  <a:pt x="2387475" y="5724393"/>
                  <a:pt x="2243742" y="5698466"/>
                  <a:pt x="2108750" y="5713562"/>
                </a:cubicBezTo>
                <a:cubicBezTo>
                  <a:pt x="1973758" y="5728658"/>
                  <a:pt x="1777181" y="5660765"/>
                  <a:pt x="1658341" y="5713562"/>
                </a:cubicBezTo>
                <a:cubicBezTo>
                  <a:pt x="1539501" y="5766359"/>
                  <a:pt x="1300527" y="5672145"/>
                  <a:pt x="1166985" y="5713562"/>
                </a:cubicBezTo>
                <a:cubicBezTo>
                  <a:pt x="1033443" y="5754979"/>
                  <a:pt x="746743" y="5677979"/>
                  <a:pt x="511844" y="5713562"/>
                </a:cubicBezTo>
                <a:cubicBezTo>
                  <a:pt x="172996" y="5663319"/>
                  <a:pt x="35680" y="5491572"/>
                  <a:pt x="0" y="5201718"/>
                </a:cubicBezTo>
                <a:cubicBezTo>
                  <a:pt x="-52832" y="4928363"/>
                  <a:pt x="52577" y="4743623"/>
                  <a:pt x="0" y="4568585"/>
                </a:cubicBezTo>
                <a:cubicBezTo>
                  <a:pt x="-52577" y="4393547"/>
                  <a:pt x="29289" y="4213988"/>
                  <a:pt x="0" y="3982351"/>
                </a:cubicBezTo>
                <a:cubicBezTo>
                  <a:pt x="-29289" y="3750714"/>
                  <a:pt x="55634" y="3527615"/>
                  <a:pt x="0" y="3396117"/>
                </a:cubicBezTo>
                <a:cubicBezTo>
                  <a:pt x="-55634" y="3264619"/>
                  <a:pt x="8014" y="3010196"/>
                  <a:pt x="0" y="2856781"/>
                </a:cubicBezTo>
                <a:cubicBezTo>
                  <a:pt x="-8014" y="2703366"/>
                  <a:pt x="11380" y="2535347"/>
                  <a:pt x="0" y="2223648"/>
                </a:cubicBezTo>
                <a:cubicBezTo>
                  <a:pt x="-11380" y="1911949"/>
                  <a:pt x="12126" y="1948093"/>
                  <a:pt x="0" y="1684313"/>
                </a:cubicBezTo>
                <a:cubicBezTo>
                  <a:pt x="-12126" y="1420533"/>
                  <a:pt x="12295" y="1020642"/>
                  <a:pt x="0" y="511844"/>
                </a:cubicBezTo>
                <a:close/>
              </a:path>
            </a:pathLst>
          </a:custGeom>
          <a:noFill/>
          <a:ln w="38100">
            <a:solidFill>
              <a:srgbClr val="68478D"/>
            </a:solidFill>
            <a:extLst>
              <a:ext uri="{C807C97D-BFC1-408E-A445-0C87EB9F89A2}">
                <ask:lineSketchStyleProps xmlns:ask="http://schemas.microsoft.com/office/drawing/2018/sketchyshapes" sd="222532610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947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2" grpId="0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AB2010-C50D-42BA-0C50-AB48C5353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84252"/>
              </p:ext>
            </p:extLst>
          </p:nvPr>
        </p:nvGraphicFramePr>
        <p:xfrm>
          <a:off x="1385249" y="2292824"/>
          <a:ext cx="8134065" cy="4134666"/>
        </p:xfrm>
        <a:graphic>
          <a:graphicData uri="http://schemas.openxmlformats.org/drawingml/2006/table">
            <a:tbl>
              <a:tblPr/>
              <a:tblGrid>
                <a:gridCol w="1626813">
                  <a:extLst>
                    <a:ext uri="{9D8B030D-6E8A-4147-A177-3AD203B41FA5}">
                      <a16:colId xmlns:a16="http://schemas.microsoft.com/office/drawing/2014/main" val="2486650267"/>
                    </a:ext>
                  </a:extLst>
                </a:gridCol>
                <a:gridCol w="1626813">
                  <a:extLst>
                    <a:ext uri="{9D8B030D-6E8A-4147-A177-3AD203B41FA5}">
                      <a16:colId xmlns:a16="http://schemas.microsoft.com/office/drawing/2014/main" val="1866354710"/>
                    </a:ext>
                  </a:extLst>
                </a:gridCol>
                <a:gridCol w="1626813">
                  <a:extLst>
                    <a:ext uri="{9D8B030D-6E8A-4147-A177-3AD203B41FA5}">
                      <a16:colId xmlns:a16="http://schemas.microsoft.com/office/drawing/2014/main" val="2611811635"/>
                    </a:ext>
                  </a:extLst>
                </a:gridCol>
                <a:gridCol w="1626813">
                  <a:extLst>
                    <a:ext uri="{9D8B030D-6E8A-4147-A177-3AD203B41FA5}">
                      <a16:colId xmlns:a16="http://schemas.microsoft.com/office/drawing/2014/main" val="1867024013"/>
                    </a:ext>
                  </a:extLst>
                </a:gridCol>
                <a:gridCol w="1626813">
                  <a:extLst>
                    <a:ext uri="{9D8B030D-6E8A-4147-A177-3AD203B41FA5}">
                      <a16:colId xmlns:a16="http://schemas.microsoft.com/office/drawing/2014/main" val="2008224225"/>
                    </a:ext>
                  </a:extLst>
                </a:gridCol>
              </a:tblGrid>
              <a:tr h="689111"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lv-LV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84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084583"/>
                  </a:ext>
                </a:extLst>
              </a:tr>
              <a:tr h="689111"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lv-LV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272111"/>
                  </a:ext>
                </a:extLst>
              </a:tr>
              <a:tr h="689111"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lv-LV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680156"/>
                  </a:ext>
                </a:extLst>
              </a:tr>
              <a:tr h="689111">
                <a:tc>
                  <a:txBody>
                    <a:bodyPr/>
                    <a:lstStyle/>
                    <a:p>
                      <a:pPr algn="ctr" fontAlgn="ctr"/>
                      <a:endParaRPr lang="lv-LV" sz="2800" b="0" i="0" u="none" strike="noStrike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550977"/>
                  </a:ext>
                </a:extLst>
              </a:tr>
              <a:tr h="68911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8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3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565767"/>
                  </a:ext>
                </a:extLst>
              </a:tr>
              <a:tr h="68911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&lt;20%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20-40%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40-60%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60-80%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4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837465"/>
                  </a:ext>
                </a:extLst>
              </a:tr>
            </a:tbl>
          </a:graphicData>
        </a:graphic>
      </p:graphicFrame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E4D84DA4-3C8D-C3FB-60D1-12087A0BC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609" y="174349"/>
            <a:ext cx="608311" cy="6410018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04BFCF6C-F001-097C-90C6-904A6817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87" y="430508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3600" b="1">
                <a:solidFill>
                  <a:srgbClr val="68478D"/>
                </a:solidFill>
                <a:latin typeface="Franklin Gothic Medium" panose="020B0603020102020204" pitchFamily="34" charset="0"/>
              </a:rPr>
              <a:t>IZSTRĀDES PROGRESS UN SATURA GATAVĪBA </a:t>
            </a:r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ŠOBRĪD:</a:t>
            </a:r>
            <a:b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</a:br>
            <a:r>
              <a:rPr lang="lv-LV" sz="2800" b="1" dirty="0">
                <a:solidFill>
                  <a:srgbClr val="68478D"/>
                </a:solidFill>
                <a:latin typeface="Franklin Gothic Book" panose="020B0503020102020204" pitchFamily="34" charset="0"/>
              </a:rPr>
              <a:t>PMP rīcības programmas satura gatavības pakāpe (%) Latvijas pašvaldībās </a:t>
            </a:r>
            <a:br>
              <a:rPr lang="lv-LV" sz="2800" b="1" dirty="0">
                <a:solidFill>
                  <a:srgbClr val="68478D"/>
                </a:solidFill>
                <a:latin typeface="Franklin Gothic Book" panose="020B0503020102020204" pitchFamily="34" charset="0"/>
              </a:rPr>
            </a:br>
            <a:r>
              <a:rPr lang="lv-LV" sz="2000" b="1" i="1" dirty="0">
                <a:solidFill>
                  <a:srgbClr val="AABE3C"/>
                </a:solidFill>
                <a:latin typeface="Franklin Gothic Book" panose="020B0503020102020204" pitchFamily="34" charset="0"/>
              </a:rPr>
              <a:t>(N.B. indikatīvs konsultanta vērtējums uz 29.08.2023.)</a:t>
            </a:r>
            <a:endParaRPr lang="lv-LV" sz="2800" b="1" i="1" dirty="0">
              <a:solidFill>
                <a:srgbClr val="AABE3C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7A6DFA81-CBD6-6951-1922-06779E98B0C4}"/>
              </a:ext>
            </a:extLst>
          </p:cNvPr>
          <p:cNvSpPr/>
          <p:nvPr/>
        </p:nvSpPr>
        <p:spPr>
          <a:xfrm>
            <a:off x="9983825" y="2267330"/>
            <a:ext cx="1783566" cy="3485201"/>
          </a:xfrm>
          <a:prstGeom prst="foldedCorner">
            <a:avLst>
              <a:gd name="adj" fmla="val 31418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i="1" dirty="0">
                <a:latin typeface="Franklin Gothic Book" panose="020B0503020102020204" pitchFamily="34" charset="0"/>
              </a:rPr>
              <a:t>Indikatīvs novērtējums cik % no PMP </a:t>
            </a:r>
            <a:r>
              <a:rPr lang="lv-LV" i="1" dirty="0" err="1">
                <a:latin typeface="Franklin Gothic Book" panose="020B0503020102020204" pitchFamily="34" charset="0"/>
              </a:rPr>
              <a:t>prevencijas</a:t>
            </a:r>
            <a:r>
              <a:rPr lang="lv-LV" i="1" dirty="0">
                <a:latin typeface="Franklin Gothic Book" panose="020B0503020102020204" pitchFamily="34" charset="0"/>
              </a:rPr>
              <a:t> sistēmas un ieviešanas plāna rīcības programmas satura ir izstrādāts </a:t>
            </a:r>
          </a:p>
        </p:txBody>
      </p:sp>
    </p:spTree>
    <p:extLst>
      <p:ext uri="{BB962C8B-B14F-4D97-AF65-F5344CB8AC3E}">
        <p14:creationId xmlns:p14="http://schemas.microsoft.com/office/powerpoint/2010/main" val="424941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4B5A5E-1676-36D7-07D4-69749B21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87" y="430508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DOKUMENTA IZSTRĀDES RISKU NOVĒRTĒJUMS</a:t>
            </a:r>
            <a:b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</a:br>
            <a:r>
              <a:rPr lang="lv-LV" sz="2000" b="1" i="1" dirty="0">
                <a:solidFill>
                  <a:srgbClr val="AABE3C"/>
                </a:solidFill>
                <a:latin typeface="Franklin Gothic Book" panose="020B0503020102020204" pitchFamily="34" charset="0"/>
              </a:rPr>
              <a:t>(N.B. indikatīvs konsultanta vērtējums uz 29.08.2023.)</a:t>
            </a:r>
            <a:endParaRPr lang="lv-LV" sz="2800" b="1" i="1" dirty="0">
              <a:solidFill>
                <a:srgbClr val="AABE3C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3DA549B3-D711-0C4E-9E9E-06020E34D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09" y="174349"/>
            <a:ext cx="608311" cy="6410018"/>
          </a:xfrm>
          <a:prstGeom prst="rect">
            <a:avLst/>
          </a:prstGeom>
          <a:ln w="12700">
            <a:miter lim="400000"/>
          </a:ln>
        </p:spPr>
      </p:pic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3" name="Chart 2">
                <a:extLst>
                  <a:ext uri="{FF2B5EF4-FFF2-40B4-BE49-F238E27FC236}">
                    <a16:creationId xmlns:a16="http://schemas.microsoft.com/office/drawing/2014/main" id="{DACA31B5-C25B-C18E-EA4F-A2FBE4B4F2F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444575128"/>
                  </p:ext>
                </p:extLst>
              </p:nvPr>
            </p:nvGraphicFramePr>
            <p:xfrm>
              <a:off x="1611451" y="2112132"/>
              <a:ext cx="8969098" cy="411617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3" name="Chart 2">
                <a:extLst>
                  <a:ext uri="{FF2B5EF4-FFF2-40B4-BE49-F238E27FC236}">
                    <a16:creationId xmlns:a16="http://schemas.microsoft.com/office/drawing/2014/main" id="{DACA31B5-C25B-C18E-EA4F-A2FBE4B4F2F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11451" y="2112132"/>
                <a:ext cx="8969098" cy="411617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318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E14E9-BE9B-795F-B81A-D7CE1419D28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fontAlgn="auto">
              <a:spcAft>
                <a:spcPts val="0"/>
              </a:spcAft>
              <a:buClrTx/>
              <a:buSzTx/>
              <a:tabLst/>
              <a:defRPr/>
            </a:pPr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BŪTISKĀKĀS ATZIŅAS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0C78-6F36-8AD6-9123-C2C9AD55FF94}"/>
              </a:ext>
            </a:extLst>
          </p:cNvPr>
          <p:cNvSpPr txBox="1">
            <a:spLocks/>
          </p:cNvSpPr>
          <p:nvPr/>
        </p:nvSpPr>
        <p:spPr>
          <a:xfrm>
            <a:off x="838199" y="1579417"/>
            <a:ext cx="11222183" cy="486987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KOMPETENCE: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Tiek saņemts atbalsts, ieteikumi un atbildes.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CILVĒKFAKTORS: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Veiksmīga ikdienas komunikācija, operatīva saziņa, draudzīga attieksme.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KAPACITĀTE: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Pašvaldību speciālistu aizņemtība, noslodze pamatdarba funkciju īstenošanai, atvaļinājumu laiks.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PLĀNOŠANA: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Svarīga skaidrība par procesu, turpmākajiem soļiem.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ATBILDĪBAS: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Dažas pašvaldības sagaida, ka konsultants vadītu plānošanas procesu. 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ĀRĒJIE FAKTORI: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IZM skolu tīkla problemātikas risināšana, strukturālas izmaiņas pašvaldībās, projekta «Pumpurs» turpinājums, u.c.</a:t>
            </a:r>
          </a:p>
        </p:txBody>
      </p:sp>
    </p:spTree>
    <p:extLst>
      <p:ext uri="{BB962C8B-B14F-4D97-AF65-F5344CB8AC3E}">
        <p14:creationId xmlns:p14="http://schemas.microsoft.com/office/powerpoint/2010/main" val="292930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E14E9-BE9B-795F-B81A-D7CE1419D28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3600" b="1" dirty="0">
                <a:solidFill>
                  <a:srgbClr val="68478D"/>
                </a:solidFill>
                <a:latin typeface="Franklin Gothic Medium" panose="020B0603020102020204" pitchFamily="34" charset="0"/>
              </a:rPr>
              <a:t>SATURISKIE IZAICINĀJUMI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0C78-6F36-8AD6-9123-C2C9AD55FF94}"/>
              </a:ext>
            </a:extLst>
          </p:cNvPr>
          <p:cNvSpPr txBox="1">
            <a:spLocks/>
          </p:cNvSpPr>
          <p:nvPr/>
        </p:nvSpPr>
        <p:spPr>
          <a:xfrm>
            <a:off x="838199" y="1579417"/>
            <a:ext cx="11222183" cy="48698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Starpnozaru sadarbība, t.sk.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Sadarbības grupas bērnu tiesību aizsardzībā darbs un iesaiste;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PMP </a:t>
            </a:r>
            <a:r>
              <a:rPr kumimoji="0" lang="lv-LV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prevencijas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sistēmas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mērķu un sasniedzamo rezultātu nodefinēšana;</a:t>
            </a:r>
            <a:endParaRPr kumimoji="0" lang="lv-LV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PMP </a:t>
            </a:r>
            <a:r>
              <a:rPr kumimoji="0" lang="lv-LV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prevencijas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pasākumu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noformulēšana trim līmeņiem;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Neziņa par 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finanšu avotiem.</a:t>
            </a: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endParaRPr kumimoji="0" lang="lv-LV" sz="2800" b="0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  <a:p>
            <a:pPr marL="450850" marR="0" lvl="0" indent="-45085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68478D"/>
              </a:buClr>
              <a:buSzTx/>
              <a:buFont typeface="Franklin Gothic Book" panose="020B0503020102020204" pitchFamily="34" charset="0"/>
              <a:buChar char="►"/>
              <a:tabLst/>
              <a:defRPr/>
            </a:pPr>
            <a:endParaRPr kumimoji="0" lang="lv-LV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090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39C0-52EB-93E0-263D-BBD177DAB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89666"/>
            <a:ext cx="11360800" cy="763600"/>
          </a:xfrm>
        </p:spPr>
        <p:txBody>
          <a:bodyPr/>
          <a:lstStyle/>
          <a:p>
            <a:r>
              <a:rPr lang="lv-LV" sz="4000" b="1" kern="1200" dirty="0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Prioritārie PMP </a:t>
            </a:r>
            <a:r>
              <a:rPr lang="lv-LV" sz="4000" b="1" kern="1200" dirty="0" err="1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prevencijas</a:t>
            </a:r>
            <a:r>
              <a:rPr lang="lv-LV" sz="4000" b="1" kern="1200" dirty="0">
                <a:solidFill>
                  <a:srgbClr val="68478D"/>
                </a:solidFill>
                <a:latin typeface="Franklin Gothic Medium" panose="020B0603020102020204" pitchFamily="34" charset="0"/>
                <a:ea typeface="+mj-ea"/>
                <a:cs typeface="+mj-cs"/>
              </a:rPr>
              <a:t> aktivitāšu virzieni turpmākajam darbam</a:t>
            </a:r>
            <a:endParaRPr lang="lv-LV" sz="4000" kern="1200" dirty="0">
              <a:solidFill>
                <a:srgbClr val="68478D"/>
              </a:solidFill>
              <a:latin typeface="Franklin Gothic Demi" panose="020B0703020102020204" pitchFamily="34" charset="0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E940B-A1C5-A7C4-EA30-283AFB7BD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48" y="1731909"/>
            <a:ext cx="10444550" cy="512609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Agrīnas </a:t>
            </a:r>
            <a:r>
              <a:rPr lang="lv-LV" sz="2800" b="1" dirty="0" err="1">
                <a:solidFill>
                  <a:srgbClr val="CC0066"/>
                </a:solidFill>
                <a:latin typeface="Franklin Gothic Book" panose="020B0503020102020204" pitchFamily="34" charset="0"/>
              </a:rPr>
              <a:t>prevencijas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 </a:t>
            </a:r>
            <a:r>
              <a:rPr lang="lv-LV" sz="2100" dirty="0">
                <a:solidFill>
                  <a:srgbClr val="CC0066"/>
                </a:solidFill>
                <a:latin typeface="Franklin Gothic Book" panose="020B0503020102020204" pitchFamily="34" charset="0"/>
              </a:rPr>
              <a:t>un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sadarbības ar vecākiem 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iedibināšana pirmsskolās;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Atbalsta personāls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pirmsskolās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Lasītprasmes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 veicināšana;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Izglītības iestāžu darbinieku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prasmes saziņā ar vecākiem 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un vecāku iesaistes veicināšana;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Mūsdienīgas, bērniem un jauniešiem aktuālas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brīvā laika pavadīšanas 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aktivitātes;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Jauniešu projekti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, t.sk. jaunietis – jaunietim;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Starpinstitūciju / </a:t>
            </a:r>
            <a:r>
              <a:rPr lang="lv-LV" sz="2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starpprofesionāļu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 komandu kompetenču un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sadarbības mehānismu 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darbā ar PMP stiprināšana;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Atbalsts PMP </a:t>
            </a:r>
            <a:r>
              <a:rPr lang="lv-LV" sz="2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prevencijas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 plānu </a:t>
            </a: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koordinēšanai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Līdzfinansējums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 aktivitātēm;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800" b="1" dirty="0">
                <a:solidFill>
                  <a:srgbClr val="CC0066"/>
                </a:solidFill>
                <a:latin typeface="Franklin Gothic Book" panose="020B0503020102020204" pitchFamily="34" charset="0"/>
              </a:rPr>
              <a:t>Atbalsts izglītības iestādēm 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– darbinieku kompetences, </a:t>
            </a:r>
            <a:r>
              <a:rPr lang="lv-LV" sz="2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supervīzijas</a:t>
            </a:r>
            <a:r>
              <a:rPr lang="lv-LV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anose="020B0503020102020204" pitchFamily="34" charset="0"/>
              </a:rPr>
              <a:t>, konsultācijas, darbinieku komandas stiprināšana u.tml.</a:t>
            </a:r>
          </a:p>
        </p:txBody>
      </p:sp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DDA1109F-E183-08C3-546B-6EE8F2C5E39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1881" y="1119398"/>
            <a:ext cx="684312" cy="29047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A210DF-D36B-79C4-BD33-62DE2DDA4AE7}"/>
              </a:ext>
            </a:extLst>
          </p:cNvPr>
          <p:cNvSpPr txBox="1"/>
          <p:nvPr/>
        </p:nvSpPr>
        <p:spPr>
          <a:xfrm>
            <a:off x="6199517" y="6421231"/>
            <a:ext cx="57336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lv-LV" sz="1800" b="1" dirty="0">
                <a:solidFill>
                  <a:srgbClr val="68478D"/>
                </a:solidFill>
                <a:latin typeface="Franklin Gothic Book" panose="020B0503020102020204" pitchFamily="34" charset="0"/>
              </a:rPr>
              <a:t>(</a:t>
            </a:r>
            <a:r>
              <a:rPr lang="lv-LV" sz="1800" b="1" u="sng" dirty="0">
                <a:solidFill>
                  <a:srgbClr val="68478D"/>
                </a:solidFill>
                <a:latin typeface="Franklin Gothic Book" panose="020B0503020102020204" pitchFamily="34" charset="0"/>
              </a:rPr>
              <a:t>AVOTS</a:t>
            </a:r>
            <a:r>
              <a:rPr lang="lv-LV" sz="1800" b="1" dirty="0">
                <a:solidFill>
                  <a:srgbClr val="68478D"/>
                </a:solidFill>
                <a:latin typeface="Franklin Gothic Book" panose="020B0503020102020204" pitchFamily="34" charset="0"/>
              </a:rPr>
              <a:t>: projekta «Pumpurs» reģionālās darbnīcas)</a:t>
            </a:r>
            <a:endParaRPr lang="lv-LV" dirty="0">
              <a:solidFill>
                <a:srgbClr val="6847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89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85A0B5-D174-4C8C-2A93-0B04DB772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400" b="1" dirty="0">
                <a:solidFill>
                  <a:srgbClr val="68478D"/>
                </a:solidFill>
                <a:latin typeface="Franklin Gothic Demi" panose="020B0703020102020204" pitchFamily="34" charset="0"/>
                <a:ea typeface="+mn-ea"/>
                <a:cs typeface="+mn-cs"/>
              </a:rPr>
              <a:t>JAUTĀJUMI. KOMENTĀRI. VĒLĒJUMI.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A72320-8C3D-21B8-FC63-5B55DC9496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3DC317F5-534E-5670-C766-AF269D496D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0030" y="620464"/>
            <a:ext cx="684312" cy="290471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35305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1AA07CC66DC4B8FC94C046EF0FB25" ma:contentTypeVersion="21" ma:contentTypeDescription="Create a new document." ma:contentTypeScope="" ma:versionID="c5865da5115d1d4cb011f0af9e09344f">
  <xsd:schema xmlns:xsd="http://www.w3.org/2001/XMLSchema" xmlns:xs="http://www.w3.org/2001/XMLSchema" xmlns:p="http://schemas.microsoft.com/office/2006/metadata/properties" xmlns:ns2="f4cb885b-e1d9-415a-8bcc-cc404cd20420" xmlns:ns3="40749b87-3102-4f4b-873f-10e0cd3bdb3d" xmlns:ns4="09463b66-63bd-4d84-a38a-9f9ddb2b1e18" targetNamespace="http://schemas.microsoft.com/office/2006/metadata/properties" ma:root="true" ma:fieldsID="b43346a10d76816bc017dbad6cb70d12" ns2:_="" ns3:_="" ns4:_="">
    <xsd:import namespace="f4cb885b-e1d9-415a-8bcc-cc404cd20420"/>
    <xsd:import namespace="40749b87-3102-4f4b-873f-10e0cd3bdb3d"/>
    <xsd:import namespace="09463b66-63bd-4d84-a38a-9f9ddb2b1e1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4:TaxCatchAll" minOccurs="0"/>
                <xsd:element ref="ns3:MediaServiceSearchProperties" minOccurs="0"/>
                <xsd:element ref="ns3:MediaLengthInSecond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b885b-e1d9-415a-8bcc-cc404cd204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49b87-3102-4f4b-873f-10e0cd3bd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b2b2142-0f8c-4153-a173-ba2c62284d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63b66-63bd-4d84-a38a-9f9ddb2b1e18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91f016b9-9a5b-4467-8666-37b5c86b704b}" ma:internalName="TaxCatchAll" ma:showField="CatchAllData" ma:web="09463b66-63bd-4d84-a38a-9f9ddb2b1e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749b87-3102-4f4b-873f-10e0cd3bdb3d">
      <Terms xmlns="http://schemas.microsoft.com/office/infopath/2007/PartnerControls"/>
    </lcf76f155ced4ddcb4097134ff3c332f>
    <TaxCatchAll xmlns="09463b66-63bd-4d84-a38a-9f9ddb2b1e18" xsi:nil="true"/>
  </documentManagement>
</p:properties>
</file>

<file path=customXml/itemProps1.xml><?xml version="1.0" encoding="utf-8"?>
<ds:datastoreItem xmlns:ds="http://schemas.openxmlformats.org/officeDocument/2006/customXml" ds:itemID="{44FD2735-1BB3-49EF-A308-1CF4E28E6D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cb885b-e1d9-415a-8bcc-cc404cd20420"/>
    <ds:schemaRef ds:uri="40749b87-3102-4f4b-873f-10e0cd3bdb3d"/>
    <ds:schemaRef ds:uri="09463b66-63bd-4d84-a38a-9f9ddb2b1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96F636-F93D-4C55-A950-0EE04B6B59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320D35-B938-4467-827C-A27B645815CC}">
  <ds:schemaRefs>
    <ds:schemaRef ds:uri="http://schemas.microsoft.com/office/2006/metadata/properties"/>
    <ds:schemaRef ds:uri="http://schemas.microsoft.com/office/infopath/2007/PartnerControls"/>
    <ds:schemaRef ds:uri="40749b87-3102-4f4b-873f-10e0cd3bdb3d"/>
    <ds:schemaRef ds:uri="09463b66-63bd-4d84-a38a-9f9ddb2b1e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507</Words>
  <Application>Microsoft Office PowerPoint</Application>
  <PresentationFormat>Widescreen</PresentationFormat>
  <Paragraphs>68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Office Theme</vt:lpstr>
      <vt:lpstr>Simple Light</vt:lpstr>
      <vt:lpstr>1_Office Theme</vt:lpstr>
      <vt:lpstr>Priekšlaicīgas mācību pārtraukšanas prevencijas sistēmas pilnveide un ieviešanas plāns.</vt:lpstr>
      <vt:lpstr>Par ko es pastāstīšu:</vt:lpstr>
      <vt:lpstr>REKOMENDĒTAIS DARBA PROCESS  KATRĀ PAŠVALDĪBĀ</vt:lpstr>
      <vt:lpstr>IZSTRĀDES PROGRESS UN SATURA GATAVĪBA ŠOBRĪD: PMP rīcības programmas satura gatavības pakāpe (%) Latvijas pašvaldībās  (N.B. indikatīvs konsultanta vērtējums uz 29.08.2023.)</vt:lpstr>
      <vt:lpstr>DOKUMENTA IZSTRĀDES RISKU NOVĒRTĒJUMS (N.B. indikatīvs konsultanta vērtējums uz 29.08.2023.)</vt:lpstr>
      <vt:lpstr>PowerPoint Presentation</vt:lpstr>
      <vt:lpstr>PowerPoint Presentation</vt:lpstr>
      <vt:lpstr>Prioritārie PMP prevencijas aktivitāšu virzieni turpmākajam darbam</vt:lpstr>
      <vt:lpstr>JAUTĀJUMI. KOMENTĀRI. VĒLĒJUMI.</vt:lpstr>
      <vt:lpstr>PALDIES!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Izglītības stratēģijas struktūra PAŠVALDĪBĀM</dc:title>
  <dc:creator>Līna Dzene</dc:creator>
  <cp:lastModifiedBy>Lina Dzene</cp:lastModifiedBy>
  <cp:revision>3</cp:revision>
  <dcterms:created xsi:type="dcterms:W3CDTF">2023-01-23T21:06:49Z</dcterms:created>
  <dcterms:modified xsi:type="dcterms:W3CDTF">2023-08-29T10:16:29Z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0x0101006DB1AA07CC66DC4B8FC94C046EF0FB25</vt:lpwstr>
  </property>
  <property fmtid="{D5CDD505-2E9C-101B-9397-08002B2CF9AE}" pid="3" name="MediaServiceImageTags">
    <vt:lpwstr/>
  </property>
</Properties>
</file>