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05" r:id="rId2"/>
    <p:sldId id="1630" r:id="rId3"/>
    <p:sldId id="485" r:id="rId4"/>
    <p:sldId id="1623" r:id="rId5"/>
    <p:sldId id="1626" r:id="rId6"/>
    <p:sldId id="1629" r:id="rId7"/>
    <p:sldId id="1611" r:id="rId8"/>
  </p:sldIdLst>
  <p:sldSz cx="12192000" cy="6858000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Tumšs stils 1 - izcēlum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Tumšs stils 1 - izcēlum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236" autoAdjust="0"/>
  </p:normalViewPr>
  <p:slideViewPr>
    <p:cSldViewPr snapToGrid="0">
      <p:cViewPr varScale="1">
        <p:scale>
          <a:sx n="82" d="100"/>
          <a:sy n="82" d="100"/>
        </p:scale>
        <p:origin x="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03D48D-F358-417B-B64B-5F184C581F38}" type="doc">
      <dgm:prSet loTypeId="urn:microsoft.com/office/officeart/2005/8/layout/pyramid1" loCatId="pyramid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87631A07-9F8F-4278-8D0C-1D2DEB3DE2C6}">
      <dgm:prSet phldrT="[Teksts]" custT="1"/>
      <dgm:spPr>
        <a:solidFill>
          <a:schemeClr val="bg1">
            <a:lumMod val="85000"/>
          </a:schemeClr>
        </a:solidFill>
      </dgm:spPr>
      <dgm:t>
        <a:bodyPr/>
        <a:lstStyle/>
        <a:p>
          <a:pPr>
            <a:lnSpc>
              <a:spcPct val="100000"/>
            </a:lnSpc>
            <a:spcBef>
              <a:spcPts val="1200"/>
            </a:spcBef>
            <a:spcAft>
              <a:spcPts val="0"/>
            </a:spcAft>
          </a:pPr>
          <a:r>
            <a:rPr lang="en-GB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③</a:t>
          </a:r>
        </a:p>
      </dgm:t>
    </dgm:pt>
    <dgm:pt modelId="{D8736D04-7CFA-4A47-9C2E-70E088E0577C}" type="parTrans" cxnId="{D58CEF66-00D8-4F2A-AFEB-01820F1D633A}">
      <dgm:prSet/>
      <dgm:spPr/>
      <dgm:t>
        <a:bodyPr/>
        <a:lstStyle/>
        <a:p>
          <a:endParaRPr lang="en-GB"/>
        </a:p>
      </dgm:t>
    </dgm:pt>
    <dgm:pt modelId="{2E31A4AC-6FD6-48BF-9E14-D60970B594E2}" type="sibTrans" cxnId="{D58CEF66-00D8-4F2A-AFEB-01820F1D633A}">
      <dgm:prSet/>
      <dgm:spPr/>
      <dgm:t>
        <a:bodyPr/>
        <a:lstStyle/>
        <a:p>
          <a:endParaRPr lang="en-GB"/>
        </a:p>
      </dgm:t>
    </dgm:pt>
    <dgm:pt modelId="{71F9D438-D01E-4624-B872-67DD7C9BF225}">
      <dgm:prSet phldrT="[Teksts]" custT="1"/>
      <dgm:spPr>
        <a:solidFill>
          <a:srgbClr val="AABE3C"/>
        </a:solidFill>
      </dgm:spPr>
      <dgm:t>
        <a:bodyPr/>
        <a:lstStyle/>
        <a:p>
          <a:r>
            <a:rPr lang="en-GB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②</a:t>
          </a:r>
        </a:p>
      </dgm:t>
    </dgm:pt>
    <dgm:pt modelId="{82C19BEE-333E-469A-851B-32F7FD584AED}" type="parTrans" cxnId="{C21C5B54-97B0-4402-9DEB-94A6C0479A62}">
      <dgm:prSet/>
      <dgm:spPr/>
      <dgm:t>
        <a:bodyPr/>
        <a:lstStyle/>
        <a:p>
          <a:endParaRPr lang="en-GB"/>
        </a:p>
      </dgm:t>
    </dgm:pt>
    <dgm:pt modelId="{B96F45E7-F020-432B-96FF-A6679D1C365B}" type="sibTrans" cxnId="{C21C5B54-97B0-4402-9DEB-94A6C0479A62}">
      <dgm:prSet/>
      <dgm:spPr/>
      <dgm:t>
        <a:bodyPr/>
        <a:lstStyle/>
        <a:p>
          <a:endParaRPr lang="en-GB"/>
        </a:p>
      </dgm:t>
    </dgm:pt>
    <dgm:pt modelId="{E07891BB-2962-4E78-92BE-51A1C30627EA}">
      <dgm:prSet phldrT="[Teksts]" custT="1"/>
      <dgm:spPr>
        <a:solidFill>
          <a:srgbClr val="68478D"/>
        </a:solidFill>
      </dgm:spPr>
      <dgm:t>
        <a:bodyPr/>
        <a:lstStyle/>
        <a:p>
          <a:r>
            <a:rPr lang="en-GB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①</a:t>
          </a:r>
        </a:p>
      </dgm:t>
    </dgm:pt>
    <dgm:pt modelId="{843B4492-D913-4D9C-8319-80D3B76F4B8F}" type="parTrans" cxnId="{63944127-6E8F-4974-A7E1-D2D61ECE8717}">
      <dgm:prSet/>
      <dgm:spPr/>
      <dgm:t>
        <a:bodyPr/>
        <a:lstStyle/>
        <a:p>
          <a:endParaRPr lang="en-GB"/>
        </a:p>
      </dgm:t>
    </dgm:pt>
    <dgm:pt modelId="{B9F0B073-9060-4E30-8F9C-02A6E4D961C9}" type="sibTrans" cxnId="{63944127-6E8F-4974-A7E1-D2D61ECE8717}">
      <dgm:prSet/>
      <dgm:spPr/>
      <dgm:t>
        <a:bodyPr/>
        <a:lstStyle/>
        <a:p>
          <a:endParaRPr lang="en-GB"/>
        </a:p>
      </dgm:t>
    </dgm:pt>
    <dgm:pt modelId="{4481BDC4-56BC-47EB-95FD-34A7D9625329}" type="pres">
      <dgm:prSet presAssocID="{0403D48D-F358-417B-B64B-5F184C581F38}" presName="Name0" presStyleCnt="0">
        <dgm:presLayoutVars>
          <dgm:dir/>
          <dgm:animLvl val="lvl"/>
          <dgm:resizeHandles val="exact"/>
        </dgm:presLayoutVars>
      </dgm:prSet>
      <dgm:spPr/>
    </dgm:pt>
    <dgm:pt modelId="{638142B8-04C8-45CB-8C07-EAE93253B0BB}" type="pres">
      <dgm:prSet presAssocID="{87631A07-9F8F-4278-8D0C-1D2DEB3DE2C6}" presName="Name8" presStyleCnt="0"/>
      <dgm:spPr/>
    </dgm:pt>
    <dgm:pt modelId="{083F2A9A-F895-4B99-B9A8-9FA8D55E0C67}" type="pres">
      <dgm:prSet presAssocID="{87631A07-9F8F-4278-8D0C-1D2DEB3DE2C6}" presName="level" presStyleLbl="node1" presStyleIdx="0" presStyleCnt="3" custLinFactNeighborX="-670">
        <dgm:presLayoutVars>
          <dgm:chMax val="1"/>
          <dgm:bulletEnabled val="1"/>
        </dgm:presLayoutVars>
      </dgm:prSet>
      <dgm:spPr/>
    </dgm:pt>
    <dgm:pt modelId="{F9614B70-8F04-4A4A-85B0-39035A93A6D4}" type="pres">
      <dgm:prSet presAssocID="{87631A07-9F8F-4278-8D0C-1D2DEB3DE2C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B3474BC-CD3D-4672-A07E-A273FA526F38}" type="pres">
      <dgm:prSet presAssocID="{71F9D438-D01E-4624-B872-67DD7C9BF225}" presName="Name8" presStyleCnt="0"/>
      <dgm:spPr/>
    </dgm:pt>
    <dgm:pt modelId="{24DEB259-A86E-48E5-8FC9-2AB4D9EDFCCF}" type="pres">
      <dgm:prSet presAssocID="{71F9D438-D01E-4624-B872-67DD7C9BF225}" presName="level" presStyleLbl="node1" presStyleIdx="1" presStyleCnt="3">
        <dgm:presLayoutVars>
          <dgm:chMax val="1"/>
          <dgm:bulletEnabled val="1"/>
        </dgm:presLayoutVars>
      </dgm:prSet>
      <dgm:spPr/>
    </dgm:pt>
    <dgm:pt modelId="{A235D725-7CBE-4189-B7C6-C67059B68DCB}" type="pres">
      <dgm:prSet presAssocID="{71F9D438-D01E-4624-B872-67DD7C9BF22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D884165-4575-4216-AB2B-C94750DCB929}" type="pres">
      <dgm:prSet presAssocID="{E07891BB-2962-4E78-92BE-51A1C30627EA}" presName="Name8" presStyleCnt="0"/>
      <dgm:spPr/>
    </dgm:pt>
    <dgm:pt modelId="{77F7E900-503A-4328-AEBB-788E023731FD}" type="pres">
      <dgm:prSet presAssocID="{E07891BB-2962-4E78-92BE-51A1C30627EA}" presName="level" presStyleLbl="node1" presStyleIdx="2" presStyleCnt="3">
        <dgm:presLayoutVars>
          <dgm:chMax val="1"/>
          <dgm:bulletEnabled val="1"/>
        </dgm:presLayoutVars>
      </dgm:prSet>
      <dgm:spPr/>
    </dgm:pt>
    <dgm:pt modelId="{7EBD6145-9E57-4ADD-B791-E6F276BDCB11}" type="pres">
      <dgm:prSet presAssocID="{E07891BB-2962-4E78-92BE-51A1C30627EA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5D588A05-70C8-45E3-BC70-472231AF3E14}" type="presOf" srcId="{0403D48D-F358-417B-B64B-5F184C581F38}" destId="{4481BDC4-56BC-47EB-95FD-34A7D9625329}" srcOrd="0" destOrd="0" presId="urn:microsoft.com/office/officeart/2005/8/layout/pyramid1"/>
    <dgm:cxn modelId="{B45A981D-7D32-4F79-ACAE-0268D1D003BB}" type="presOf" srcId="{E07891BB-2962-4E78-92BE-51A1C30627EA}" destId="{77F7E900-503A-4328-AEBB-788E023731FD}" srcOrd="0" destOrd="0" presId="urn:microsoft.com/office/officeart/2005/8/layout/pyramid1"/>
    <dgm:cxn modelId="{63944127-6E8F-4974-A7E1-D2D61ECE8717}" srcId="{0403D48D-F358-417B-B64B-5F184C581F38}" destId="{E07891BB-2962-4E78-92BE-51A1C30627EA}" srcOrd="2" destOrd="0" parTransId="{843B4492-D913-4D9C-8319-80D3B76F4B8F}" sibTransId="{B9F0B073-9060-4E30-8F9C-02A6E4D961C9}"/>
    <dgm:cxn modelId="{D58CEF66-00D8-4F2A-AFEB-01820F1D633A}" srcId="{0403D48D-F358-417B-B64B-5F184C581F38}" destId="{87631A07-9F8F-4278-8D0C-1D2DEB3DE2C6}" srcOrd="0" destOrd="0" parTransId="{D8736D04-7CFA-4A47-9C2E-70E088E0577C}" sibTransId="{2E31A4AC-6FD6-48BF-9E14-D60970B594E2}"/>
    <dgm:cxn modelId="{C21C5B54-97B0-4402-9DEB-94A6C0479A62}" srcId="{0403D48D-F358-417B-B64B-5F184C581F38}" destId="{71F9D438-D01E-4624-B872-67DD7C9BF225}" srcOrd="1" destOrd="0" parTransId="{82C19BEE-333E-469A-851B-32F7FD584AED}" sibTransId="{B96F45E7-F020-432B-96FF-A6679D1C365B}"/>
    <dgm:cxn modelId="{A3C3FE9C-09EF-4AC3-A7D4-A37BC9644D6D}" type="presOf" srcId="{71F9D438-D01E-4624-B872-67DD7C9BF225}" destId="{24DEB259-A86E-48E5-8FC9-2AB4D9EDFCCF}" srcOrd="0" destOrd="0" presId="urn:microsoft.com/office/officeart/2005/8/layout/pyramid1"/>
    <dgm:cxn modelId="{6F3832A5-135E-4221-980D-9283C80615F4}" type="presOf" srcId="{71F9D438-D01E-4624-B872-67DD7C9BF225}" destId="{A235D725-7CBE-4189-B7C6-C67059B68DCB}" srcOrd="1" destOrd="0" presId="urn:microsoft.com/office/officeart/2005/8/layout/pyramid1"/>
    <dgm:cxn modelId="{7542A8D8-F193-441A-BC87-559DBA9076C0}" type="presOf" srcId="{87631A07-9F8F-4278-8D0C-1D2DEB3DE2C6}" destId="{083F2A9A-F895-4B99-B9A8-9FA8D55E0C67}" srcOrd="0" destOrd="0" presId="urn:microsoft.com/office/officeart/2005/8/layout/pyramid1"/>
    <dgm:cxn modelId="{8A1F0FE2-A2EA-4156-B1B7-841834EA51F7}" type="presOf" srcId="{87631A07-9F8F-4278-8D0C-1D2DEB3DE2C6}" destId="{F9614B70-8F04-4A4A-85B0-39035A93A6D4}" srcOrd="1" destOrd="0" presId="urn:microsoft.com/office/officeart/2005/8/layout/pyramid1"/>
    <dgm:cxn modelId="{35E343EB-B8D6-4B6F-9C9B-FC1D8C5D697F}" type="presOf" srcId="{E07891BB-2962-4E78-92BE-51A1C30627EA}" destId="{7EBD6145-9E57-4ADD-B791-E6F276BDCB11}" srcOrd="1" destOrd="0" presId="urn:microsoft.com/office/officeart/2005/8/layout/pyramid1"/>
    <dgm:cxn modelId="{D363E1B3-81F9-45F7-8D84-B4D9FD9F1FCA}" type="presParOf" srcId="{4481BDC4-56BC-47EB-95FD-34A7D9625329}" destId="{638142B8-04C8-45CB-8C07-EAE93253B0BB}" srcOrd="0" destOrd="0" presId="urn:microsoft.com/office/officeart/2005/8/layout/pyramid1"/>
    <dgm:cxn modelId="{E17D45B1-B1A0-46AE-A586-4AD91B638F60}" type="presParOf" srcId="{638142B8-04C8-45CB-8C07-EAE93253B0BB}" destId="{083F2A9A-F895-4B99-B9A8-9FA8D55E0C67}" srcOrd="0" destOrd="0" presId="urn:microsoft.com/office/officeart/2005/8/layout/pyramid1"/>
    <dgm:cxn modelId="{D18EBA44-68F1-4190-A304-38CEDD424FCF}" type="presParOf" srcId="{638142B8-04C8-45CB-8C07-EAE93253B0BB}" destId="{F9614B70-8F04-4A4A-85B0-39035A93A6D4}" srcOrd="1" destOrd="0" presId="urn:microsoft.com/office/officeart/2005/8/layout/pyramid1"/>
    <dgm:cxn modelId="{AD9DF5D5-16F8-4697-913F-771B851BB6EC}" type="presParOf" srcId="{4481BDC4-56BC-47EB-95FD-34A7D9625329}" destId="{2B3474BC-CD3D-4672-A07E-A273FA526F38}" srcOrd="1" destOrd="0" presId="urn:microsoft.com/office/officeart/2005/8/layout/pyramid1"/>
    <dgm:cxn modelId="{5F514A87-5531-441B-BB85-B698ED610108}" type="presParOf" srcId="{2B3474BC-CD3D-4672-A07E-A273FA526F38}" destId="{24DEB259-A86E-48E5-8FC9-2AB4D9EDFCCF}" srcOrd="0" destOrd="0" presId="urn:microsoft.com/office/officeart/2005/8/layout/pyramid1"/>
    <dgm:cxn modelId="{EF8472D4-8538-4117-B131-2E43418F1C00}" type="presParOf" srcId="{2B3474BC-CD3D-4672-A07E-A273FA526F38}" destId="{A235D725-7CBE-4189-B7C6-C67059B68DCB}" srcOrd="1" destOrd="0" presId="urn:microsoft.com/office/officeart/2005/8/layout/pyramid1"/>
    <dgm:cxn modelId="{92DE0374-B7D4-4172-BC6B-C7845A430295}" type="presParOf" srcId="{4481BDC4-56BC-47EB-95FD-34A7D9625329}" destId="{DD884165-4575-4216-AB2B-C94750DCB929}" srcOrd="2" destOrd="0" presId="urn:microsoft.com/office/officeart/2005/8/layout/pyramid1"/>
    <dgm:cxn modelId="{957FDA6C-B8F6-4246-8280-FDC2233E255E}" type="presParOf" srcId="{DD884165-4575-4216-AB2B-C94750DCB929}" destId="{77F7E900-503A-4328-AEBB-788E023731FD}" srcOrd="0" destOrd="0" presId="urn:microsoft.com/office/officeart/2005/8/layout/pyramid1"/>
    <dgm:cxn modelId="{F71371B7-35EE-4983-866D-686B82F7BC87}" type="presParOf" srcId="{DD884165-4575-4216-AB2B-C94750DCB929}" destId="{7EBD6145-9E57-4ADD-B791-E6F276BDCB1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F2A9A-F895-4B99-B9A8-9FA8D55E0C67}">
      <dsp:nvSpPr>
        <dsp:cNvPr id="0" name=""/>
        <dsp:cNvSpPr/>
      </dsp:nvSpPr>
      <dsp:spPr>
        <a:xfrm>
          <a:off x="1273272" y="0"/>
          <a:ext cx="1281861" cy="1427772"/>
        </a:xfrm>
        <a:prstGeom prst="trapezoid">
          <a:avLst>
            <a:gd name="adj" fmla="val 50000"/>
          </a:avLst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400" kern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③</a:t>
          </a:r>
        </a:p>
      </dsp:txBody>
      <dsp:txXfrm>
        <a:off x="1273272" y="0"/>
        <a:ext cx="1281861" cy="1427772"/>
      </dsp:txXfrm>
    </dsp:sp>
    <dsp:sp modelId="{24DEB259-A86E-48E5-8FC9-2AB4D9EDFCCF}">
      <dsp:nvSpPr>
        <dsp:cNvPr id="0" name=""/>
        <dsp:cNvSpPr/>
      </dsp:nvSpPr>
      <dsp:spPr>
        <a:xfrm>
          <a:off x="640930" y="1427772"/>
          <a:ext cx="2563722" cy="1427772"/>
        </a:xfrm>
        <a:prstGeom prst="trapezoid">
          <a:avLst>
            <a:gd name="adj" fmla="val 44890"/>
          </a:avLst>
        </a:prstGeom>
        <a:solidFill>
          <a:srgbClr val="AABE3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②</a:t>
          </a:r>
        </a:p>
      </dsp:txBody>
      <dsp:txXfrm>
        <a:off x="1089581" y="1427772"/>
        <a:ext cx="1666419" cy="1427772"/>
      </dsp:txXfrm>
    </dsp:sp>
    <dsp:sp modelId="{77F7E900-503A-4328-AEBB-788E023731FD}">
      <dsp:nvSpPr>
        <dsp:cNvPr id="0" name=""/>
        <dsp:cNvSpPr/>
      </dsp:nvSpPr>
      <dsp:spPr>
        <a:xfrm>
          <a:off x="0" y="2855545"/>
          <a:ext cx="3845583" cy="1427772"/>
        </a:xfrm>
        <a:prstGeom prst="trapezoid">
          <a:avLst>
            <a:gd name="adj" fmla="val 44890"/>
          </a:avLst>
        </a:prstGeom>
        <a:solidFill>
          <a:srgbClr val="68478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①</a:t>
          </a:r>
        </a:p>
      </dsp:txBody>
      <dsp:txXfrm>
        <a:off x="672977" y="2855545"/>
        <a:ext cx="2499628" cy="1427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70201-CD88-4A1E-84B7-013512D1F05C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1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69B48-69C0-46AF-A860-29F7D2A0A0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742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aida attēla vietturis 1">
            <a:extLst>
              <a:ext uri="{FF2B5EF4-FFF2-40B4-BE49-F238E27FC236}">
                <a16:creationId xmlns:a16="http://schemas.microsoft.com/office/drawing/2014/main" id="{C88797AE-A61B-483E-9F3D-24E63EF328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Piezīmju vietturis 2">
            <a:extLst>
              <a:ext uri="{FF2B5EF4-FFF2-40B4-BE49-F238E27FC236}">
                <a16:creationId xmlns:a16="http://schemas.microsoft.com/office/drawing/2014/main" id="{EEEAF566-F0A8-4922-A01F-577CDCFB6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en-US"/>
              <a:t>Iesniegums tiek iesniegts VIIS</a:t>
            </a:r>
            <a:endParaRPr lang="en-US" altLang="en-US"/>
          </a:p>
        </p:txBody>
      </p:sp>
      <p:sp>
        <p:nvSpPr>
          <p:cNvPr id="20484" name="Slaida numura vietturis 3">
            <a:extLst>
              <a:ext uri="{FF2B5EF4-FFF2-40B4-BE49-F238E27FC236}">
                <a16:creationId xmlns:a16="http://schemas.microsoft.com/office/drawing/2014/main" id="{ECBFFFE7-4193-46A6-8A56-3BCC460C6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CB05338-6D12-40A1-A95F-CE7BA18BC2AE}" type="slidenum">
              <a:rPr lang="lv-LV" altLang="lv-LV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982412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aida attēla vietturis 1">
            <a:extLst>
              <a:ext uri="{FF2B5EF4-FFF2-40B4-BE49-F238E27FC236}">
                <a16:creationId xmlns:a16="http://schemas.microsoft.com/office/drawing/2014/main" id="{C88797AE-A61B-483E-9F3D-24E63EF328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Piezīmju vietturis 2">
            <a:extLst>
              <a:ext uri="{FF2B5EF4-FFF2-40B4-BE49-F238E27FC236}">
                <a16:creationId xmlns:a16="http://schemas.microsoft.com/office/drawing/2014/main" id="{EEEAF566-F0A8-4922-A01F-577CDCFB6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en-US"/>
              <a:t>Iesniegums tiek iesniegts VIIS</a:t>
            </a:r>
            <a:endParaRPr lang="en-US" altLang="en-US"/>
          </a:p>
        </p:txBody>
      </p:sp>
      <p:sp>
        <p:nvSpPr>
          <p:cNvPr id="20484" name="Slaida numura vietturis 3">
            <a:extLst>
              <a:ext uri="{FF2B5EF4-FFF2-40B4-BE49-F238E27FC236}">
                <a16:creationId xmlns:a16="http://schemas.microsoft.com/office/drawing/2014/main" id="{ECBFFFE7-4193-46A6-8A56-3BCC460C6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CB05338-6D12-40A1-A95F-CE7BA18BC2AE}" type="slidenum">
              <a:rPr lang="lv-LV" altLang="lv-LV"/>
              <a:pPr/>
              <a:t>3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aida attēla vietturis 1">
            <a:extLst>
              <a:ext uri="{FF2B5EF4-FFF2-40B4-BE49-F238E27FC236}">
                <a16:creationId xmlns:a16="http://schemas.microsoft.com/office/drawing/2014/main" id="{C88797AE-A61B-483E-9F3D-24E63EF328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Piezīmju vietturis 2">
            <a:extLst>
              <a:ext uri="{FF2B5EF4-FFF2-40B4-BE49-F238E27FC236}">
                <a16:creationId xmlns:a16="http://schemas.microsoft.com/office/drawing/2014/main" id="{EEEAF566-F0A8-4922-A01F-577CDCFB6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en-US"/>
              <a:t>Iesniegums tiek iesniegts VIIS</a:t>
            </a:r>
            <a:endParaRPr lang="en-US" altLang="en-US"/>
          </a:p>
        </p:txBody>
      </p:sp>
      <p:sp>
        <p:nvSpPr>
          <p:cNvPr id="20484" name="Slaida numura vietturis 3">
            <a:extLst>
              <a:ext uri="{FF2B5EF4-FFF2-40B4-BE49-F238E27FC236}">
                <a16:creationId xmlns:a16="http://schemas.microsoft.com/office/drawing/2014/main" id="{ECBFFFE7-4193-46A6-8A56-3BCC460C6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CB05338-6D12-40A1-A95F-CE7BA18BC2AE}" type="slidenum">
              <a:rPr lang="lv-LV" altLang="lv-LV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71531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aida attēla vietturis 1">
            <a:extLst>
              <a:ext uri="{FF2B5EF4-FFF2-40B4-BE49-F238E27FC236}">
                <a16:creationId xmlns:a16="http://schemas.microsoft.com/office/drawing/2014/main" id="{C88797AE-A61B-483E-9F3D-24E63EF328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Piezīmju vietturis 2">
            <a:extLst>
              <a:ext uri="{FF2B5EF4-FFF2-40B4-BE49-F238E27FC236}">
                <a16:creationId xmlns:a16="http://schemas.microsoft.com/office/drawing/2014/main" id="{EEEAF566-F0A8-4922-A01F-577CDCFB6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en-US"/>
              <a:t>Iesniegums tiek iesniegts VIIS</a:t>
            </a:r>
            <a:endParaRPr lang="en-US" altLang="en-US"/>
          </a:p>
        </p:txBody>
      </p:sp>
      <p:sp>
        <p:nvSpPr>
          <p:cNvPr id="20484" name="Slaida numura vietturis 3">
            <a:extLst>
              <a:ext uri="{FF2B5EF4-FFF2-40B4-BE49-F238E27FC236}">
                <a16:creationId xmlns:a16="http://schemas.microsoft.com/office/drawing/2014/main" id="{ECBFFFE7-4193-46A6-8A56-3BCC460C6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CB05338-6D12-40A1-A95F-CE7BA18BC2AE}" type="slidenum">
              <a:rPr lang="lv-LV" altLang="lv-LV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4049933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aida attēla vietturis 1">
            <a:extLst>
              <a:ext uri="{FF2B5EF4-FFF2-40B4-BE49-F238E27FC236}">
                <a16:creationId xmlns:a16="http://schemas.microsoft.com/office/drawing/2014/main" id="{C88797AE-A61B-483E-9F3D-24E63EF328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Piezīmju vietturis 2">
            <a:extLst>
              <a:ext uri="{FF2B5EF4-FFF2-40B4-BE49-F238E27FC236}">
                <a16:creationId xmlns:a16="http://schemas.microsoft.com/office/drawing/2014/main" id="{EEEAF566-F0A8-4922-A01F-577CDCFB67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en-US"/>
              <a:t>Iesniegums tiek iesniegts VIIS</a:t>
            </a:r>
            <a:endParaRPr lang="en-US" altLang="en-US"/>
          </a:p>
        </p:txBody>
      </p:sp>
      <p:sp>
        <p:nvSpPr>
          <p:cNvPr id="20484" name="Slaida numura vietturis 3">
            <a:extLst>
              <a:ext uri="{FF2B5EF4-FFF2-40B4-BE49-F238E27FC236}">
                <a16:creationId xmlns:a16="http://schemas.microsoft.com/office/drawing/2014/main" id="{ECBFFFE7-4193-46A6-8A56-3BCC460C60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CB05338-6D12-40A1-A95F-CE7BA18BC2AE}" type="slidenum">
              <a:rPr lang="lv-LV" altLang="lv-LV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95072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F890B70-00D2-4224-8EB3-B28B3B364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B16D6D4-4A85-4A75-9C06-4BD88864B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4D4E42D-A0B8-480F-A517-FFF637E2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CF0618A-AE49-4BA0-A098-D55846A6D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7887370-F23B-4AA9-B5BF-6CB1344C6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4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B45711-71BB-4416-8519-191D1829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58EB6E9-00D9-4503-B02A-C9E1797A9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5E850CC-16C6-45E5-8427-58B1AF1E4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B3C2C9E-664B-4CAD-82A4-552D21E0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59EA17C-2546-4A38-BCA5-CA65BC30C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8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DE83C660-8D90-46A8-8D95-07B1CF28A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97CCEDC-1C53-4AE4-940F-A69DA7C65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47EE075-FF5C-4377-A1EB-5897470A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6D72DBD-756A-4C86-887C-31616E3B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AF2A594-7947-4CBC-839E-502842D3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2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453F1068-7764-4339-AB9A-24197287BB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D61C84C1-C9C3-41B6-9109-558D06580A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015264C-92C9-4FF2-B2E3-2C4C4E568A12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8656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5275566F-D8B8-41C2-A33F-4BE2F8003D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F6D935DA-62AF-4CF0-8548-4B68883E7A4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92D3F58-F741-43A8-9BCE-513BECDAC78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3548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ABBCD66-6453-475A-A34E-8DBADCCB4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56FCE83-1FD0-4E14-A127-A0F393E0E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C096213-5DBF-4278-B6CA-BE1633BE7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473D78F-7D9F-4826-85C2-AC650211A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C43D6CF-F213-4A62-9D0F-B49EEDAB0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8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E541ECE-0BF5-43B9-95F9-A86593008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2083060-1437-4F6D-BC64-8B0A31479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95B9268-E8D7-472E-8196-01C281409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A63849D-4BBD-4F06-91EC-08935922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F58E273-EF74-4C5E-AE36-3D870BBA5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6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7DFA6F-7D04-4BB7-BB49-B43E1A12F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4FA5C1-99EC-4A70-825E-7100D6D64E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7DB3C8B-0AC7-44BD-8B61-8C131CB6E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2257528-62C7-404D-922C-42C0E27E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E08E034-03CF-4B0D-B328-820939BA2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BC935F8-4838-489A-86D3-7ECB8D717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1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1F2498-8415-4C7F-9166-18152A112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330491D-C2DF-4D98-B7B0-BE275FD6C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BC64E235-42D6-479D-B574-114DA9569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DAF805D-C42A-42B4-987F-34F8016735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8D2D5266-13DD-47E4-8FB2-4EE11A0BE5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C22057FE-9E51-4070-A4BD-167082B8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42BD2FE4-C2CB-423A-8AA4-4CE2957DA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C2E8780F-DA80-408A-BF8A-ACB0542D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7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4C72B5-F867-441F-97E3-FF856B0E8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363A1F66-BECD-45D4-8808-60D2E691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EF90259B-9FAD-462D-AB75-C2551E8B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58904E2C-8404-46CC-96E3-4E53ABEA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0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FAC63D3E-9B38-448E-82FE-3C95E3B02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F5EEC2FB-CADB-494E-A6A6-5F7B7DCDE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B89D316D-4E18-49B5-B068-10BD9F987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8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575C3F7-3489-4ECD-B419-09A0D2A6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BD26914-9BD7-4EB6-BA4D-FC5D0D15D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1863FD1-54D5-4812-A7C3-6320F7936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47BE84B4-854D-4712-8717-9813E9AE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0B2146D-C65A-4369-9B4B-A31D0ADED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455A656-BB7A-4171-AE78-6E6C2ACA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44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0B8D9D5-2446-4834-A979-EA5961CF5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B8A4FAA1-703A-456A-9E3B-2300B433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64814D6-76B4-40E8-AF35-ED36E6892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5BCFEB5-72CB-4E64-8214-CE5E74EA3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A5BC2BC-7102-452A-8F1E-362166FD8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8D9BCF1-417E-40B1-90BE-0CAE3E3D8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2695F4FB-0B72-460D-9EA8-66E85C231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1B4AD4D-BB98-4412-B59D-36547103EB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D57D047-95DE-4F5E-B792-495A1475D6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CF0A9-C38E-4752-B90D-B148A70C955A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2611B08-BB19-43A3-ABDB-268AD98965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3F7E2D3-8590-461E-91E2-167F670870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7EC8-7738-42F5-BA4B-18107FDEB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42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kvd.gov.lv/lv/media/4926/download?attachme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5BA6C031-427C-4C41-8A26-BC2AE023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8252" y="3558210"/>
            <a:ext cx="9043662" cy="1601620"/>
          </a:xfrm>
        </p:spPr>
        <p:txBody>
          <a:bodyPr>
            <a:noAutofit/>
          </a:bodyPr>
          <a:lstStyle/>
          <a:p>
            <a:r>
              <a:rPr lang="lv-LV" altLang="lv-LV" sz="2800" dirty="0">
                <a:solidFill>
                  <a:srgbClr val="7030A0"/>
                </a:solidFill>
              </a:rPr>
              <a:t>Integrēta "skola-kopiena" sadarbības programma atstumtības riska mazināšanai izglītības iestādēs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0738110-D905-4568-87D3-D2D94AD971BF}"/>
              </a:ext>
            </a:extLst>
          </p:cNvPr>
          <p:cNvSpPr txBox="1">
            <a:spLocks/>
          </p:cNvSpPr>
          <p:nvPr/>
        </p:nvSpPr>
        <p:spPr>
          <a:xfrm>
            <a:off x="2114195" y="5551717"/>
            <a:ext cx="8547652" cy="5442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 sz="2000" dirty="0">
                <a:solidFill>
                  <a:srgbClr val="7030A0"/>
                </a:solidFill>
              </a:rPr>
              <a:t>2023.gada 30.augustā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3F2632-812E-47E1-B658-F92032AEDF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1C0E7E-94D7-4236-94DC-4DD906E96335}" type="slidenum">
              <a:rPr lang="en-US" altLang="lv-LV" sz="10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lv-LV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9459" name="Virsraksts 1">
            <a:extLst>
              <a:ext uri="{FF2B5EF4-FFF2-40B4-BE49-F238E27FC236}">
                <a16:creationId xmlns:a16="http://schemas.microsoft.com/office/drawing/2014/main" id="{2A7AEE88-8267-4225-8110-B05D09D4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81000"/>
            <a:ext cx="5435600" cy="474785"/>
          </a:xfrm>
        </p:spPr>
        <p:txBody>
          <a:bodyPr/>
          <a:lstStyle/>
          <a:p>
            <a:pPr algn="r"/>
            <a:r>
              <a:rPr lang="lv-LV" altLang="lv-LV" dirty="0">
                <a:solidFill>
                  <a:srgbClr val="7030A0"/>
                </a:solidFill>
                <a:ea typeface="MS PGothic" panose="020B0600070205080204" pitchFamily="34" charset="-128"/>
              </a:rPr>
              <a:t>Projekta PuMPuRS noslēgums</a:t>
            </a:r>
            <a:endParaRPr lang="en-US" altLang="lv-LV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252E57-874B-0FDF-DA2A-3507C3C0D663}"/>
              </a:ext>
            </a:extLst>
          </p:cNvPr>
          <p:cNvSpPr txBox="1"/>
          <p:nvPr/>
        </p:nvSpPr>
        <p:spPr>
          <a:xfrm>
            <a:off x="210654" y="6276945"/>
            <a:ext cx="63055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dirty="0"/>
              <a:t>Ietekmes pušu iesaistes, informētības un noslēguma novērtējuma pētījums</a:t>
            </a:r>
            <a:r>
              <a:rPr lang="lv-LV" sz="1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br>
              <a:rPr lang="lv-LV" sz="1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lv-LV" sz="1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lv-LV" sz="1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3"/>
              </a:rPr>
              <a:t>https://www.ikvd.gov.lv/lv/media/4926/download?attachment</a:t>
            </a:r>
            <a:r>
              <a:rPr lang="lv-LV" sz="10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2023)</a:t>
            </a:r>
            <a:endParaRPr lang="en-US" sz="1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6B689E6E-3F18-976E-5FC8-BEE4AF1D212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984556" y="3695333"/>
            <a:ext cx="568883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0DADF8-DF8D-FEDE-0095-3BFC5DDB7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1969" y="1838133"/>
            <a:ext cx="10445262" cy="305058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dirty="0"/>
              <a:t>Projekta īstenošana tika uzsākta</a:t>
            </a:r>
            <a:r>
              <a:rPr lang="pt-BR" dirty="0"/>
              <a:t> 2017. gada 16. mart</a:t>
            </a:r>
            <a:r>
              <a:rPr lang="lv-LV" dirty="0"/>
              <a:t>ā</a:t>
            </a:r>
          </a:p>
          <a:p>
            <a:pPr marL="342900" indent="-342900">
              <a:lnSpc>
                <a:spcPct val="12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dirty="0"/>
              <a:t>Projektā kopumā iesaistījās 599 izglītības iestādes no 41 pašvaldības</a:t>
            </a:r>
          </a:p>
          <a:p>
            <a:pPr marL="342900" indent="-342900">
              <a:lnSpc>
                <a:spcPct val="12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dirty="0"/>
              <a:t>Līdz 2022./2023. m.g. 1. semestrim (ieskaitot) konsultācijas veidoja 84 % no individuālā atbalsta pasākumiem</a:t>
            </a:r>
          </a:p>
          <a:p>
            <a:pPr marL="342900" indent="-342900">
              <a:lnSpc>
                <a:spcPct val="12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dirty="0"/>
              <a:t>Kopumā skolēniem atbalsts sniegts 93 497 Individuālā atbalsta </a:t>
            </a:r>
            <a:r>
              <a:rPr lang="lv-LV"/>
              <a:t>plānu ietvaros</a:t>
            </a:r>
            <a:endParaRPr lang="lv-LV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C2120E-8FE8-FF69-D05E-C5D4D45EADFE}"/>
              </a:ext>
            </a:extLst>
          </p:cNvPr>
          <p:cNvSpPr txBox="1"/>
          <p:nvPr/>
        </p:nvSpPr>
        <p:spPr>
          <a:xfrm>
            <a:off x="1547447" y="4934432"/>
            <a:ext cx="93315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b="1" dirty="0">
                <a:solidFill>
                  <a:srgbClr val="92D050"/>
                </a:solidFill>
              </a:rPr>
              <a:t>Biežāk sastopamie (80 %) ir ar mācību darbu un izglītības iestādi saistītie riski</a:t>
            </a:r>
          </a:p>
          <a:p>
            <a:r>
              <a:rPr lang="lv-LV" b="1" dirty="0">
                <a:solidFill>
                  <a:srgbClr val="66478B"/>
                </a:solidFill>
              </a:rPr>
              <a:t>Otra lielākā grupa ir ekonomiskie riski, ar tiem saistīti 16 % no visiem atbalsta pasākumiem</a:t>
            </a:r>
          </a:p>
          <a:p>
            <a:r>
              <a:rPr lang="lv-LV" dirty="0"/>
              <a:t>Pārējie risku veidi </a:t>
            </a:r>
            <a:r>
              <a:rPr lang="lv-LV" b="1" dirty="0"/>
              <a:t>– ar ģimeni saistītie</a:t>
            </a:r>
            <a:r>
              <a:rPr lang="lv-LV" dirty="0"/>
              <a:t>, </a:t>
            </a:r>
            <a:r>
              <a:rPr lang="lv-LV" b="1" dirty="0"/>
              <a:t>sociālās vides un veselības riski </a:t>
            </a:r>
            <a:r>
              <a:rPr lang="lv-LV" dirty="0"/>
              <a:t>veidoja 1 % – 2 %</a:t>
            </a:r>
          </a:p>
          <a:p>
            <a:r>
              <a:rPr lang="lv-LV" dirty="0"/>
              <a:t> (kopā 4 %) no īstenotajiem atbalsta pasākumiem 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F97A5F6C-CADF-5D78-E858-990F351ED395}"/>
              </a:ext>
            </a:extLst>
          </p:cNvPr>
          <p:cNvSpPr/>
          <p:nvPr/>
        </p:nvSpPr>
        <p:spPr>
          <a:xfrm>
            <a:off x="621323" y="4981324"/>
            <a:ext cx="820615" cy="292885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4322DD5-838A-E9DF-C358-B375C40F9A28}"/>
              </a:ext>
            </a:extLst>
          </p:cNvPr>
          <p:cNvSpPr/>
          <p:nvPr/>
        </p:nvSpPr>
        <p:spPr>
          <a:xfrm>
            <a:off x="621322" y="5274209"/>
            <a:ext cx="820615" cy="292885"/>
          </a:xfrm>
          <a:prstGeom prst="rightArrow">
            <a:avLst/>
          </a:prstGeom>
          <a:solidFill>
            <a:srgbClr val="66478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55DDCE5-6EBD-EE19-6F2A-C3C1297E5CE8}"/>
              </a:ext>
            </a:extLst>
          </p:cNvPr>
          <p:cNvSpPr/>
          <p:nvPr/>
        </p:nvSpPr>
        <p:spPr>
          <a:xfrm>
            <a:off x="621321" y="5534596"/>
            <a:ext cx="820615" cy="292885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4816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77AE0FB7-9B97-166F-9BD2-947CC39B54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519" y="697550"/>
            <a:ext cx="6576646" cy="5654851"/>
          </a:xfrm>
          <a:prstGeom prst="rect">
            <a:avLst/>
          </a:prstGeom>
        </p:spPr>
      </p:pic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3F2632-812E-47E1-B658-F92032AEDF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1C0E7E-94D7-4236-94DC-4DD906E96335}" type="slidenum">
              <a:rPr lang="en-US" altLang="lv-LV" sz="10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lv-LV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9459" name="Virsraksts 1">
            <a:extLst>
              <a:ext uri="{FF2B5EF4-FFF2-40B4-BE49-F238E27FC236}">
                <a16:creationId xmlns:a16="http://schemas.microsoft.com/office/drawing/2014/main" id="{2A7AEE88-8267-4225-8110-B05D09D4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2409" y="381000"/>
            <a:ext cx="8506791" cy="1036638"/>
          </a:xfrm>
        </p:spPr>
        <p:txBody>
          <a:bodyPr/>
          <a:lstStyle/>
          <a:p>
            <a:pPr algn="r"/>
            <a:r>
              <a:rPr lang="pt-BR" altLang="lv-LV" dirty="0">
                <a:solidFill>
                  <a:srgbClr val="7030A0"/>
                </a:solidFill>
                <a:ea typeface="MS PGothic" panose="020B0600070205080204" pitchFamily="34" charset="-128"/>
              </a:rPr>
              <a:t>Konceptuālais modelis </a:t>
            </a:r>
            <a:r>
              <a:rPr lang="lv-LV" altLang="lv-LV" dirty="0">
                <a:solidFill>
                  <a:srgbClr val="7030A0"/>
                </a:solidFill>
                <a:ea typeface="MS PGothic" panose="020B0600070205080204" pitchFamily="34" charset="-128"/>
              </a:rPr>
              <a:t>un iesaistītās puses </a:t>
            </a:r>
            <a:r>
              <a:rPr lang="pt-BR" altLang="lv-LV" dirty="0">
                <a:solidFill>
                  <a:srgbClr val="7030A0"/>
                </a:solidFill>
                <a:ea typeface="MS PGothic" panose="020B0600070205080204" pitchFamily="34" charset="-128"/>
              </a:rPr>
              <a:t>darbā ar PMP</a:t>
            </a:r>
            <a:endParaRPr lang="en-US" altLang="lv-LV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252E57-874B-0FDF-DA2A-3507C3C0D663}"/>
              </a:ext>
            </a:extLst>
          </p:cNvPr>
          <p:cNvSpPr txBox="1"/>
          <p:nvPr/>
        </p:nvSpPr>
        <p:spPr>
          <a:xfrm>
            <a:off x="7937989" y="6200001"/>
            <a:ext cx="42540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>
                <a:solidFill>
                  <a:srgbClr val="92D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PMP ietekmējošo faktoru konceptuālais modelis.</a:t>
            </a:r>
            <a:br>
              <a:rPr lang="lv-LV" sz="1000" b="1" dirty="0">
                <a:solidFill>
                  <a:srgbClr val="92D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lv-LV" sz="1000" dirty="0">
                <a:solidFill>
                  <a:srgbClr val="92D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lv-LV" sz="1000" u="sng" dirty="0">
                <a:solidFill>
                  <a:srgbClr val="92D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Avots</a:t>
            </a:r>
            <a:r>
              <a:rPr lang="lv-LV" sz="1000" dirty="0">
                <a:solidFill>
                  <a:srgbClr val="92D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: Training Manual on Early Warning System: A Strategy to Prevent School Dropout in Uganda, 2017)</a:t>
            </a:r>
            <a:endParaRPr lang="en-US" sz="1000" b="1" dirty="0">
              <a:solidFill>
                <a:srgbClr val="92D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6B689E6E-3F18-976E-5FC8-BEE4AF1D212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984556" y="3695333"/>
            <a:ext cx="568883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42C91F-6012-C84B-B89D-7B92BA111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734" y="2522988"/>
            <a:ext cx="4383157" cy="2557972"/>
          </a:xfrm>
          <a:prstGeom prst="rect">
            <a:avLst/>
          </a:prstGeom>
        </p:spPr>
      </p:pic>
      <p:sp>
        <p:nvSpPr>
          <p:cNvPr id="15" name="Ovāls 22">
            <a:extLst>
              <a:ext uri="{FF2B5EF4-FFF2-40B4-BE49-F238E27FC236}">
                <a16:creationId xmlns:a16="http://schemas.microsoft.com/office/drawing/2014/main" id="{7D570970-021A-5A40-DD4C-079023F5EDFE}"/>
              </a:ext>
            </a:extLst>
          </p:cNvPr>
          <p:cNvSpPr/>
          <p:nvPr/>
        </p:nvSpPr>
        <p:spPr>
          <a:xfrm>
            <a:off x="2264800" y="3316761"/>
            <a:ext cx="1356360" cy="594360"/>
          </a:xfrm>
          <a:prstGeom prst="ellipse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lv-LV" sz="1200" dirty="0"/>
              <a:t>izglītojamais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3F2632-812E-47E1-B658-F92032AEDF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1C0E7E-94D7-4236-94DC-4DD906E96335}" type="slidenum">
              <a:rPr lang="en-US" altLang="lv-LV" sz="10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lv-LV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9459" name="Virsraksts 1">
            <a:extLst>
              <a:ext uri="{FF2B5EF4-FFF2-40B4-BE49-F238E27FC236}">
                <a16:creationId xmlns:a16="http://schemas.microsoft.com/office/drawing/2014/main" id="{2A7AEE88-8267-4225-8110-B05D09D4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0102" y="462343"/>
            <a:ext cx="7629524" cy="1036638"/>
          </a:xfrm>
        </p:spPr>
        <p:txBody>
          <a:bodyPr/>
          <a:lstStyle/>
          <a:p>
            <a:pPr algn="r"/>
            <a:r>
              <a:rPr lang="lv-LV" sz="2400" kern="0" dirty="0">
                <a:solidFill>
                  <a:srgbClr val="7030A0"/>
                </a:solidFill>
              </a:rPr>
              <a:t>Projekta mērķi</a:t>
            </a:r>
            <a:endParaRPr lang="en-US" altLang="lv-LV" u="sng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  <p:sp>
        <p:nvSpPr>
          <p:cNvPr id="4" name="Virsraksts 1">
            <a:extLst>
              <a:ext uri="{FF2B5EF4-FFF2-40B4-BE49-F238E27FC236}">
                <a16:creationId xmlns:a16="http://schemas.microsoft.com/office/drawing/2014/main" id="{37B52CCC-55C3-271F-318B-E4C5E83F26A8}"/>
              </a:ext>
            </a:extLst>
          </p:cNvPr>
          <p:cNvSpPr txBox="1">
            <a:spLocks/>
          </p:cNvSpPr>
          <p:nvPr/>
        </p:nvSpPr>
        <p:spPr>
          <a:xfrm>
            <a:off x="961293" y="1498981"/>
            <a:ext cx="11043138" cy="406790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lnSpc>
                <a:spcPct val="100000"/>
              </a:lnSpc>
            </a:pPr>
            <a:endParaRPr lang="lv-LV" altLang="lv-LV" sz="1600" b="0" u="sng" dirty="0">
              <a:solidFill>
                <a:srgbClr val="7030A0"/>
              </a:solidFill>
              <a:ea typeface="MS PGothic" panose="020B0600070205080204" pitchFamily="34" charset="-128"/>
            </a:endParaRPr>
          </a:p>
          <a:p>
            <a:pPr>
              <a:lnSpc>
                <a:spcPct val="100000"/>
              </a:lnSpc>
            </a:pPr>
            <a:r>
              <a:rPr lang="lv-LV" sz="1600" dirty="0">
                <a:solidFill>
                  <a:srgbClr val="66478B"/>
                </a:solidFill>
                <a:effectLst/>
              </a:rPr>
              <a:t>Mērķis: </a:t>
            </a:r>
            <a:r>
              <a:rPr lang="lv-LV" sz="1600" b="0" dirty="0">
                <a:solidFill>
                  <a:srgbClr val="000000"/>
                </a:solidFill>
                <a:effectLst/>
              </a:rPr>
              <a:t>attīstīt integrētu skolas-kopienas pieeju, veicinot starpinstitūciju sadarbību un vecāku iesaisti, koordinētai rīcībai sociālās atstumtības un priekšlaicīgas mācību pārtraukšanas riska samazināšanai izglītības iestādēs Latvijas valstspilsētu pašvaldībās un novadu pašvaldībās.</a:t>
            </a:r>
          </a:p>
          <a:p>
            <a:pPr>
              <a:lnSpc>
                <a:spcPct val="100000"/>
              </a:lnSpc>
            </a:pPr>
            <a:endParaRPr lang="lv-LV" sz="1600" b="0" dirty="0">
              <a:solidFill>
                <a:srgbClr val="66478B"/>
              </a:solidFill>
            </a:endParaRPr>
          </a:p>
          <a:p>
            <a:pPr>
              <a:lnSpc>
                <a:spcPct val="100000"/>
              </a:lnSpc>
            </a:pPr>
            <a:r>
              <a:rPr lang="lv-LV" sz="1600" dirty="0">
                <a:solidFill>
                  <a:srgbClr val="66478B"/>
                </a:solidFill>
                <a:effectLst/>
              </a:rPr>
              <a:t>Projekta mērķi/fokusi:</a:t>
            </a:r>
            <a:endParaRPr lang="en-US" sz="1600" dirty="0">
              <a:solidFill>
                <a:srgbClr val="66478B"/>
              </a:solidFill>
              <a:effectLst/>
            </a:endParaRPr>
          </a:p>
          <a:p>
            <a:pPr>
              <a:lnSpc>
                <a:spcPct val="100000"/>
              </a:lnSpc>
            </a:pPr>
            <a:endParaRPr lang="lv-LV" altLang="lv-LV" sz="1600" b="0" u="sng" dirty="0">
              <a:solidFill>
                <a:srgbClr val="7030A0"/>
              </a:solidFill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Pašvaldību kompetences un kapacitātes pilnveide PMP prevencijas sistēmas ieviešanā, izvērtēšanā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Izglītības iestādes personāla kompetences un kapacitātes pilnveide PMP prevencijas sistēmas ieviešanā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Individuāla atbalsta nodrošināšana riska grupas izglītojamiem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PMP prevencijas sistēmā iesaistīto pušu sadarbības stiprināšana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Skolas - kopienas pieejas ieviešana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Labās prakses un pieredzes apmaiņas īstenošana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>
              <a:lnSpc>
                <a:spcPct val="100000"/>
              </a:lnSpc>
            </a:pPr>
            <a:r>
              <a:rPr lang="lv-LV" altLang="lv-LV" sz="1600" dirty="0">
                <a:solidFill>
                  <a:srgbClr val="66478B"/>
                </a:solidFill>
                <a:ea typeface="MS PGothic" panose="020B0600070205080204" pitchFamily="34" charset="-128"/>
              </a:rPr>
              <a:t>Izglītības līmeņi:</a:t>
            </a:r>
          </a:p>
          <a:p>
            <a:pPr>
              <a:lnSpc>
                <a:spcPct val="100000"/>
              </a:lnSpc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pirmsskolas izglītība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pamata un vidējā līmeņa vispārējā izglītība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altLang="lv-LV" sz="1600" b="0" dirty="0">
                <a:ea typeface="MS PGothic" panose="020B0600070205080204" pitchFamily="34" charset="-128"/>
              </a:rPr>
              <a:t>pamata un vidējā līmeņa profesionālā izglītība</a:t>
            </a:r>
          </a:p>
          <a:p>
            <a:pPr algn="r">
              <a:lnSpc>
                <a:spcPct val="100000"/>
              </a:lnSpc>
            </a:pPr>
            <a:endParaRPr lang="en-US" altLang="lv-LV" sz="1600" u="sng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11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3F2632-812E-47E1-B658-F92032AEDF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1C0E7E-94D7-4236-94DC-4DD906E96335}" type="slidenum">
              <a:rPr lang="en-US" altLang="lv-LV" sz="10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lv-LV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9459" name="Virsraksts 1">
            <a:extLst>
              <a:ext uri="{FF2B5EF4-FFF2-40B4-BE49-F238E27FC236}">
                <a16:creationId xmlns:a16="http://schemas.microsoft.com/office/drawing/2014/main" id="{2A7AEE88-8267-4225-8110-B05D09D4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2409" y="381000"/>
            <a:ext cx="8506791" cy="1036638"/>
          </a:xfrm>
        </p:spPr>
        <p:txBody>
          <a:bodyPr/>
          <a:lstStyle/>
          <a:p>
            <a:pPr algn="r"/>
            <a:r>
              <a:rPr lang="lv-LV" altLang="lv-LV" dirty="0">
                <a:solidFill>
                  <a:srgbClr val="7030A0"/>
                </a:solidFill>
                <a:ea typeface="MS PGothic" panose="020B0600070205080204" pitchFamily="34" charset="-128"/>
              </a:rPr>
              <a:t>Projekta aktivitātes</a:t>
            </a:r>
            <a:endParaRPr lang="en-US" altLang="lv-LV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252E57-874B-0FDF-DA2A-3507C3C0D663}"/>
              </a:ext>
            </a:extLst>
          </p:cNvPr>
          <p:cNvSpPr txBox="1"/>
          <p:nvPr/>
        </p:nvSpPr>
        <p:spPr>
          <a:xfrm>
            <a:off x="8510183" y="2750659"/>
            <a:ext cx="39640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5" name="Grupa 13">
            <a:extLst>
              <a:ext uri="{FF2B5EF4-FFF2-40B4-BE49-F238E27FC236}">
                <a16:creationId xmlns:a16="http://schemas.microsoft.com/office/drawing/2014/main" id="{8F161FE0-5084-2A91-5B99-BC52B34ACF88}"/>
              </a:ext>
            </a:extLst>
          </p:cNvPr>
          <p:cNvGrpSpPr/>
          <p:nvPr/>
        </p:nvGrpSpPr>
        <p:grpSpPr>
          <a:xfrm>
            <a:off x="2415209" y="2142195"/>
            <a:ext cx="8235780" cy="4283318"/>
            <a:chOff x="-1995950" y="0"/>
            <a:chExt cx="6675892" cy="2592070"/>
          </a:xfrm>
        </p:grpSpPr>
        <p:graphicFrame>
          <p:nvGraphicFramePr>
            <p:cNvPr id="7" name="Shēma 6">
              <a:extLst>
                <a:ext uri="{FF2B5EF4-FFF2-40B4-BE49-F238E27FC236}">
                  <a16:creationId xmlns:a16="http://schemas.microsoft.com/office/drawing/2014/main" id="{9B98E6A1-8510-4115-0519-11D1ACE919E9}"/>
                </a:ext>
              </a:extLst>
            </p:cNvPr>
            <p:cNvGraphicFramePr/>
            <p:nvPr/>
          </p:nvGraphicFramePr>
          <p:xfrm>
            <a:off x="0" y="0"/>
            <a:ext cx="3117215" cy="259207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pSp>
          <p:nvGrpSpPr>
            <p:cNvPr id="8" name="Grupa 7">
              <a:extLst>
                <a:ext uri="{FF2B5EF4-FFF2-40B4-BE49-F238E27FC236}">
                  <a16:creationId xmlns:a16="http://schemas.microsoft.com/office/drawing/2014/main" id="{5851428E-C4B3-AFD8-4659-6725CBDFB70D}"/>
                </a:ext>
              </a:extLst>
            </p:cNvPr>
            <p:cNvGrpSpPr/>
            <p:nvPr/>
          </p:nvGrpSpPr>
          <p:grpSpPr>
            <a:xfrm>
              <a:off x="-1995950" y="50813"/>
              <a:ext cx="6675892" cy="2496434"/>
              <a:chOff x="-1995951" y="50813"/>
              <a:chExt cx="6675894" cy="2496434"/>
            </a:xfrm>
          </p:grpSpPr>
          <p:sp>
            <p:nvSpPr>
              <p:cNvPr id="9" name="Taisnstūris: ar noapaļotiem stūriem 8">
                <a:extLst>
                  <a:ext uri="{FF2B5EF4-FFF2-40B4-BE49-F238E27FC236}">
                    <a16:creationId xmlns:a16="http://schemas.microsoft.com/office/drawing/2014/main" id="{CFE69D9C-793F-6A7C-DE6A-76F80208765F}"/>
                  </a:ext>
                </a:extLst>
              </p:cNvPr>
              <p:cNvSpPr/>
              <p:nvPr/>
            </p:nvSpPr>
            <p:spPr>
              <a:xfrm>
                <a:off x="1859461" y="1753438"/>
                <a:ext cx="2820482" cy="793809"/>
              </a:xfrm>
              <a:prstGeom prst="roundRect">
                <a:avLst/>
              </a:prstGeom>
              <a:solidFill>
                <a:srgbClr val="FFFFFF">
                  <a:alpha val="80000"/>
                </a:srgbClr>
              </a:solidFill>
              <a:ln>
                <a:solidFill>
                  <a:srgbClr val="68478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0" lvl="0" indent="-171450">
                  <a:lnSpc>
                    <a:spcPts val="1200"/>
                  </a:lnSpc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endParaRPr lang="lv-LV" sz="1100" dirty="0">
                  <a:solidFill>
                    <a:srgbClr val="000000"/>
                  </a:solidFill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  <a:p>
                <a:pPr marR="0" lvl="0" indent="-171450">
                  <a:lnSpc>
                    <a:spcPts val="1200"/>
                  </a:lnSpc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1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atbalsts pašvaldībām PMP prevencijas plānu ieviešanā un izvērtēšanā</a:t>
                </a:r>
                <a:endParaRPr lang="en-US" sz="11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  <a:p>
                <a:pPr marR="0" lvl="0" indent="-171450">
                  <a:lnSpc>
                    <a:spcPts val="1200"/>
                  </a:lnSpc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1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starpinstitūciju sadarbības stiprināšana pašvaldības līmenī: algoritmi, mācības, darbnīcas</a:t>
                </a:r>
              </a:p>
              <a:p>
                <a:pPr indent="-171450">
                  <a:lnSpc>
                    <a:spcPts val="1200"/>
                  </a:lnSpc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kumimoji="0" lang="lv-LV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mācības speciālistiem (jaunatnes darbinieki, sociālā dienesta darbinieki, u.c.)</a:t>
                </a:r>
                <a:endParaRPr lang="en-US" sz="11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  <a:p>
                <a:pPr marR="0" lvl="0" indent="-171450">
                  <a:lnSpc>
                    <a:spcPts val="1200"/>
                  </a:lnSpc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1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sabiedrības informēšana</a:t>
                </a:r>
                <a:endParaRPr lang="en-US" sz="11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  <a:p>
                <a:pPr marL="0" marR="0">
                  <a:lnSpc>
                    <a:spcPct val="107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lv-LV" sz="1100" dirty="0">
                    <a:solidFill>
                      <a:srgbClr val="000000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aisnstūris: ar noapaļotiem stūriem 9">
                <a:extLst>
                  <a:ext uri="{FF2B5EF4-FFF2-40B4-BE49-F238E27FC236}">
                    <a16:creationId xmlns:a16="http://schemas.microsoft.com/office/drawing/2014/main" id="{7F3FEC0B-4CD0-783E-074C-E4FBFDA39A7D}"/>
                  </a:ext>
                </a:extLst>
              </p:cNvPr>
              <p:cNvSpPr/>
              <p:nvPr/>
            </p:nvSpPr>
            <p:spPr>
              <a:xfrm>
                <a:off x="-1993016" y="874954"/>
                <a:ext cx="3243830" cy="818143"/>
              </a:xfrm>
              <a:prstGeom prst="roundRect">
                <a:avLst/>
              </a:prstGeom>
              <a:solidFill>
                <a:srgbClr val="FFFFFF">
                  <a:alpha val="80000"/>
                </a:srgbClr>
              </a:solidFill>
              <a:ln>
                <a:solidFill>
                  <a:srgbClr val="AABE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lv-LV" sz="1400" b="1" cap="all" dirty="0">
                    <a:solidFill>
                      <a:srgbClr val="AABE3C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Mērķētā prevencija</a:t>
                </a:r>
                <a:endParaRPr lang="en-US" sz="1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ts val="1200"/>
                  </a:lnSpc>
                  <a:spcBef>
                    <a:spcPts val="200"/>
                  </a:spcBef>
                  <a:spcAft>
                    <a:spcPts val="200"/>
                  </a:spcAft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2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PMP riskam pakļautas izglītojamo grupas</a:t>
                </a:r>
                <a:endParaRPr lang="en-US" sz="12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  <a:p>
                <a:pPr marL="171450" marR="0" lvl="0" indent="-171450">
                  <a:lnSpc>
                    <a:spcPts val="1200"/>
                  </a:lnSpc>
                  <a:spcBef>
                    <a:spcPts val="200"/>
                  </a:spcBef>
                  <a:spcAft>
                    <a:spcPts val="200"/>
                  </a:spcAft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2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selektīvi preventīvi pasākumi un agrīna intervence, kas vērsta uz atbalsta</a:t>
                </a:r>
                <a:r>
                  <a:rPr lang="lv-LV" sz="1200" dirty="0"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 </a:t>
                </a:r>
                <a:r>
                  <a:rPr lang="lv-LV" sz="12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sniegšanu identificētām PMP riska grupām</a:t>
                </a:r>
                <a:endParaRPr lang="en-US" sz="12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</p:txBody>
          </p:sp>
          <p:sp>
            <p:nvSpPr>
              <p:cNvPr id="11" name="Taisnstūris: ar noapaļotiem stūriem 10">
                <a:extLst>
                  <a:ext uri="{FF2B5EF4-FFF2-40B4-BE49-F238E27FC236}">
                    <a16:creationId xmlns:a16="http://schemas.microsoft.com/office/drawing/2014/main" id="{C225256C-5CFD-FA1F-1D3D-D543942AC2CE}"/>
                  </a:ext>
                </a:extLst>
              </p:cNvPr>
              <p:cNvSpPr/>
              <p:nvPr/>
            </p:nvSpPr>
            <p:spPr>
              <a:xfrm>
                <a:off x="-1995951" y="50813"/>
                <a:ext cx="3246764" cy="773328"/>
              </a:xfrm>
              <a:prstGeom prst="roundRect">
                <a:avLst/>
              </a:prstGeom>
              <a:solidFill>
                <a:srgbClr val="FFFFFF">
                  <a:alpha val="50196"/>
                </a:srgbClr>
              </a:solidFill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lv-LV" sz="1400" b="1" cap="all" dirty="0">
                    <a:solidFill>
                      <a:srgbClr val="808080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Pielāgotā prevencija</a:t>
                </a:r>
                <a:endParaRPr lang="en-US" sz="14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171450" marR="0" lvl="0" indent="-171450">
                  <a:lnSpc>
                    <a:spcPts val="1200"/>
                  </a:lnSpc>
                  <a:spcBef>
                    <a:spcPts val="200"/>
                  </a:spcBef>
                  <a:spcAft>
                    <a:spcPts val="200"/>
                  </a:spcAft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2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augsta PMP riska izglītojamie</a:t>
                </a:r>
                <a:endParaRPr lang="en-US" sz="12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  <a:p>
                <a:pPr marL="171450" marR="0" lvl="0" indent="-171450">
                  <a:lnSpc>
                    <a:spcPts val="1200"/>
                  </a:lnSpc>
                  <a:spcBef>
                    <a:spcPts val="200"/>
                  </a:spcBef>
                  <a:spcAft>
                    <a:spcPts val="200"/>
                  </a:spcAft>
                  <a:buClr>
                    <a:srgbClr val="7030A0"/>
                  </a:buClr>
                  <a:buFont typeface="Arial" panose="020B0604020202020204" pitchFamily="34" charset="0"/>
                  <a:buChar char="•"/>
                </a:pPr>
                <a:r>
                  <a:rPr lang="lv-LV" sz="1200" dirty="0">
                    <a:solidFill>
                      <a:srgbClr val="000000"/>
                    </a:solidFill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augstas intensitātes individualizēta intervence konkrētos gadījumos </a:t>
                </a:r>
                <a:r>
                  <a:rPr lang="lv-LV" sz="1200" dirty="0"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izglītojamajiem </a:t>
                </a:r>
                <a:r>
                  <a:rPr lang="lv-LV" sz="900" dirty="0">
                    <a:effectLst/>
                    <a:uFill>
                      <a:solidFill>
                        <a:srgbClr val="00B050"/>
                      </a:solidFill>
                    </a:uFill>
                    <a:latin typeface="Arial" panose="020B0604020202020204" pitchFamily="34" charset="0"/>
                    <a:ea typeface="Calibri" panose="020F0502020204030204" pitchFamily="34" charset="0"/>
                    <a:cs typeface="Wingdings" panose="05000000000000000000" pitchFamily="2" charset="2"/>
                  </a:rPr>
                  <a:t>ar augstu PMP risku.</a:t>
                </a:r>
                <a:endParaRPr lang="en-US" sz="900" dirty="0">
                  <a:effectLst/>
                  <a:uFill>
                    <a:solidFill>
                      <a:srgbClr val="00B050"/>
                    </a:solidFill>
                  </a:uFill>
                  <a:latin typeface="Arial" panose="020B0604020202020204" pitchFamily="34" charset="0"/>
                  <a:ea typeface="Calibri" panose="020F0502020204030204" pitchFamily="34" charset="0"/>
                  <a:cs typeface="Wingdings" panose="05000000000000000000" pitchFamily="2" charset="2"/>
                </a:endParaRPr>
              </a:p>
            </p:txBody>
          </p:sp>
        </p:grpSp>
      </p:grpSp>
      <p:sp>
        <p:nvSpPr>
          <p:cNvPr id="12" name="Taisnstūris: ar noapaļotiem stūriem 1">
            <a:extLst>
              <a:ext uri="{FF2B5EF4-FFF2-40B4-BE49-F238E27FC236}">
                <a16:creationId xmlns:a16="http://schemas.microsoft.com/office/drawing/2014/main" id="{5E503C16-54B4-CFB5-8472-2F4B7149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8830" y="5039699"/>
            <a:ext cx="4001780" cy="1311746"/>
          </a:xfrm>
          <a:prstGeom prst="roundRect">
            <a:avLst>
              <a:gd name="adj" fmla="val 16667"/>
            </a:avLst>
          </a:prstGeom>
          <a:solidFill>
            <a:srgbClr val="FFFFFF">
              <a:alpha val="79999"/>
            </a:srgbClr>
          </a:solidFill>
          <a:ln w="12700">
            <a:solidFill>
              <a:srgbClr val="68478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en-US" sz="1400" b="1" i="0" u="none" strike="noStrike" cap="none" normalizeH="0" baseline="0" dirty="0">
                <a:ln>
                  <a:noFill/>
                </a:ln>
                <a:solidFill>
                  <a:srgbClr val="68478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UNIVERSĀLĀ PREVENCIJA</a:t>
            </a:r>
            <a:endParaRPr kumimoji="0" lang="lv-LV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lv-LV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 izglītojamie</a:t>
            </a:r>
            <a:endParaRPr kumimoji="0" lang="lv-LV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lv-LV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universāli preventīvi pasākumi, kas vērsti uz izmaiņām izglītības un sabiedrības sistēmās attiecībā uz dominējošiem PMP riska faktoriem</a:t>
            </a:r>
            <a:endParaRPr kumimoji="0" lang="lv-LV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aisnstūris: ar noapaļotiem stūriem 2">
            <a:extLst>
              <a:ext uri="{FF2B5EF4-FFF2-40B4-BE49-F238E27FC236}">
                <a16:creationId xmlns:a16="http://schemas.microsoft.com/office/drawing/2014/main" id="{0457F7B9-446C-600B-9FED-817C99BAD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5804" y="3593028"/>
            <a:ext cx="3525187" cy="1361577"/>
          </a:xfrm>
          <a:prstGeom prst="roundRect">
            <a:avLst>
              <a:gd name="adj" fmla="val 16667"/>
            </a:avLst>
          </a:prstGeom>
          <a:solidFill>
            <a:srgbClr val="FFFFFF">
              <a:alpha val="79999"/>
            </a:srgbClr>
          </a:solidFill>
          <a:ln w="12700">
            <a:solidFill>
              <a:srgbClr val="AABE3C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lv-LV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Izglītības iestāžu atbalsta komandu stiprināšana: </a:t>
            </a:r>
            <a:br>
              <a:rPr kumimoji="0" lang="lv-LV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lv-LV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algoritmi, mācības, darbnīcas, supervīzijas</a:t>
            </a:r>
            <a:endParaRPr kumimoji="0" lang="lv-LV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lv-LV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skolas-kopienas projektu konkursi </a:t>
            </a:r>
            <a:endParaRPr kumimoji="0" lang="lv-LV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lv-LV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vecāku izglītošana</a:t>
            </a:r>
            <a:endParaRPr kumimoji="0" lang="lv-LV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kstlodziņš 2">
            <a:extLst>
              <a:ext uri="{FF2B5EF4-FFF2-40B4-BE49-F238E27FC236}">
                <a16:creationId xmlns:a16="http://schemas.microsoft.com/office/drawing/2014/main" id="{A239F370-499C-7A18-34D6-AFB2FFEC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949" y="4131454"/>
            <a:ext cx="17145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izglītības iestādes līmenis</a:t>
            </a:r>
            <a:endParaRPr kumimoji="0" lang="lv-LV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4DF88E64-A53A-05E7-3AED-F2179D336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8C353E97-AFF6-0EEB-FB42-FB34B57A5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5AAD2EF2-16ED-21E3-31AF-8F72FCE9F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aisnstūris: ar noapaļotiem stūriem 3">
            <a:extLst>
              <a:ext uri="{FF2B5EF4-FFF2-40B4-BE49-F238E27FC236}">
                <a16:creationId xmlns:a16="http://schemas.microsoft.com/office/drawing/2014/main" id="{D02AB389-37BF-FC65-CF91-7E832816B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5804" y="2230743"/>
            <a:ext cx="3525187" cy="1277902"/>
          </a:xfrm>
          <a:prstGeom prst="roundRect">
            <a:avLst/>
          </a:prstGeom>
          <a:solidFill>
            <a:srgbClr val="FFFFFF">
              <a:alpha val="50196"/>
            </a:srgb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marR="0" lvl="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7030A0"/>
              </a:buClr>
              <a:buFont typeface="Arial" panose="020B0604020202020204" pitchFamily="34" charset="0"/>
              <a:buChar char="•"/>
            </a:pPr>
            <a:r>
              <a:rPr lang="lv-LV" sz="900" dirty="0">
                <a:effectLst/>
                <a:uFill>
                  <a:solidFill>
                    <a:srgbClr val="00B05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a•</a:t>
            </a:r>
            <a:r>
              <a:rPr lang="lv-LV" sz="1100" dirty="0">
                <a:solidFill>
                  <a:schemeClr val="tx1"/>
                </a:solidFill>
                <a:effectLst/>
                <a:uFill>
                  <a:solidFill>
                    <a:srgbClr val="00B05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individuālas speciālistu konsultācijas riska izglītojamajiem (atbalsta personāla konsutlācijas, pedagogu konsultācijas pirmsskolās lasītprasmes attīstīšanai, mentoru atbalsts jauniešiem ar augstu PMP). </a:t>
            </a:r>
            <a:r>
              <a:rPr lang="lv-LV" sz="1100" i="1" dirty="0">
                <a:solidFill>
                  <a:schemeClr val="tx1"/>
                </a:solidFill>
                <a:uFill>
                  <a:solidFill>
                    <a:srgbClr val="00B05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A</a:t>
            </a:r>
            <a:r>
              <a:rPr lang="lv-LV" sz="1100" i="1" dirty="0">
                <a:solidFill>
                  <a:schemeClr val="tx1"/>
                </a:solidFill>
                <a:effectLst/>
                <a:uFill>
                  <a:solidFill>
                    <a:srgbClr val="00B050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  <a:cs typeface="Wingdings" panose="05000000000000000000" pitchFamily="2" charset="2"/>
              </a:rPr>
              <a:t>tbalsts individuāli vai izglītojamo grupā.</a:t>
            </a:r>
            <a:endParaRPr lang="en-US" sz="1100" i="1" dirty="0">
              <a:solidFill>
                <a:schemeClr val="tx1"/>
              </a:solidFill>
              <a:effectLst/>
              <a:uFill>
                <a:solidFill>
                  <a:srgbClr val="00B050"/>
                </a:solidFill>
              </a:uFill>
              <a:latin typeface="Arial" panose="020B0604020202020204" pitchFamily="34" charset="0"/>
              <a:ea typeface="Calibri" panose="020F0502020204030204" pitchFamily="34" charset="0"/>
              <a:cs typeface="Wingdings" panose="05000000000000000000" pitchFamily="2" charset="2"/>
            </a:endParaRPr>
          </a:p>
        </p:txBody>
      </p:sp>
      <p:sp>
        <p:nvSpPr>
          <p:cNvPr id="26" name="Tekstlodziņš 2">
            <a:extLst>
              <a:ext uri="{FF2B5EF4-FFF2-40B4-BE49-F238E27FC236}">
                <a16:creationId xmlns:a16="http://schemas.microsoft.com/office/drawing/2014/main" id="{87AA2CC2-A8F8-0D6E-CCFC-5A2C3D5E1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582" y="1384931"/>
            <a:ext cx="7865140" cy="67217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indent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lv-LV" sz="16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PREVENCIJAS LĪMENIS   			PROJEKTA AKTIVITĀTES                            	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kstlodziņš 2">
            <a:extLst>
              <a:ext uri="{FF2B5EF4-FFF2-40B4-BE49-F238E27FC236}">
                <a16:creationId xmlns:a16="http://schemas.microsoft.com/office/drawing/2014/main" id="{1375E1D4-8F58-DA81-37A2-7B31FC41A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949" y="2748337"/>
            <a:ext cx="1714500" cy="312420"/>
          </a:xfrm>
          <a:prstGeom prst="rect">
            <a:avLst/>
          </a:prstGeom>
          <a:solidFill>
            <a:srgbClr val="FFFFFF"/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lv-LV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individuālais līmenis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kstlodziņš 2">
            <a:extLst>
              <a:ext uri="{FF2B5EF4-FFF2-40B4-BE49-F238E27FC236}">
                <a16:creationId xmlns:a16="http://schemas.microsoft.com/office/drawing/2014/main" id="{2DFE2992-3855-E11C-DB1D-CEA4546C4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541" y="5598327"/>
            <a:ext cx="1714500" cy="312420"/>
          </a:xfrm>
          <a:prstGeom prst="rect">
            <a:avLst/>
          </a:prstGeom>
          <a:solidFill>
            <a:srgbClr val="FFFFFF"/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lv-LV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pašvaldības līmenis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3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23F2632-812E-47E1-B658-F92032AEDF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1C0E7E-94D7-4236-94DC-4DD906E96335}" type="slidenum">
              <a:rPr lang="en-US" altLang="lv-LV" sz="100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lv-LV" sz="100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9459" name="Virsraksts 1">
            <a:extLst>
              <a:ext uri="{FF2B5EF4-FFF2-40B4-BE49-F238E27FC236}">
                <a16:creationId xmlns:a16="http://schemas.microsoft.com/office/drawing/2014/main" id="{2A7AEE88-8267-4225-8110-B05D09D4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3626" y="462343"/>
            <a:ext cx="8895522" cy="1036638"/>
          </a:xfrm>
        </p:spPr>
        <p:txBody>
          <a:bodyPr>
            <a:noAutofit/>
          </a:bodyPr>
          <a:lstStyle/>
          <a:p>
            <a:pPr algn="r"/>
            <a:r>
              <a:rPr lang="lv-LV" b="1" kern="1200" dirty="0">
                <a:solidFill>
                  <a:srgbClr val="7030A0"/>
                </a:solidFill>
                <a:effectLst/>
                <a:cs typeface="Times New Roman" panose="02020603050405020304" pitchFamily="18" charset="0"/>
              </a:rPr>
              <a:t>Secinājumi no projekta Pumpurs Gala ziņojuma		</a:t>
            </a:r>
            <a:br>
              <a:rPr lang="en-US" kern="100" dirty="0">
                <a:solidFill>
                  <a:srgbClr val="7030A0"/>
                </a:solidFill>
                <a:effectLst/>
                <a:cs typeface="Times New Roman" panose="02020603050405020304" pitchFamily="18" charset="0"/>
              </a:rPr>
            </a:br>
            <a:endParaRPr lang="en-US" altLang="lv-LV" u="sng" dirty="0">
              <a:solidFill>
                <a:srgbClr val="7030A0"/>
              </a:solidFill>
            </a:endParaRPr>
          </a:p>
        </p:txBody>
      </p:sp>
      <p:sp>
        <p:nvSpPr>
          <p:cNvPr id="4" name="Virsraksts 1">
            <a:extLst>
              <a:ext uri="{FF2B5EF4-FFF2-40B4-BE49-F238E27FC236}">
                <a16:creationId xmlns:a16="http://schemas.microsoft.com/office/drawing/2014/main" id="{37B52CCC-55C3-271F-318B-E4C5E83F26A8}"/>
              </a:ext>
            </a:extLst>
          </p:cNvPr>
          <p:cNvSpPr txBox="1">
            <a:spLocks/>
          </p:cNvSpPr>
          <p:nvPr/>
        </p:nvSpPr>
        <p:spPr>
          <a:xfrm>
            <a:off x="910492" y="1582614"/>
            <a:ext cx="10875108" cy="4344119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altLang="lv-LV" sz="1600" b="0" u="sng" dirty="0">
              <a:solidFill>
                <a:srgbClr val="7030A0"/>
              </a:solidFill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sz="1600" b="0" dirty="0">
                <a:solidFill>
                  <a:srgbClr val="000000"/>
                </a:solidFill>
              </a:rPr>
              <a:t>Ņemot vērā pasaules praksi, turpmāk PMP prevencijas </a:t>
            </a:r>
            <a:r>
              <a:rPr lang="lv-LV" sz="1600" b="0" dirty="0">
                <a:solidFill>
                  <a:srgbClr val="66478B"/>
                </a:solidFill>
              </a:rPr>
              <a:t>darbā </a:t>
            </a:r>
            <a:r>
              <a:rPr lang="lv-LV" sz="1600" dirty="0">
                <a:solidFill>
                  <a:srgbClr val="66478B"/>
                </a:solidFill>
              </a:rPr>
              <a:t>jāattīsta un jāstiprina universālo PMP riska novēršanas pasākumu loma, īpaši pievēršot uzmanību agrīnai PMP risku identificēšanai un novēršanai</a:t>
            </a:r>
            <a:r>
              <a:rPr lang="lv-LV" sz="1600" b="0" dirty="0">
                <a:solidFill>
                  <a:srgbClr val="66478B"/>
                </a:solidFill>
              </a:rPr>
              <a:t>,</a:t>
            </a:r>
            <a:r>
              <a:rPr lang="lv-LV" sz="1600" b="0" dirty="0">
                <a:solidFill>
                  <a:srgbClr val="000000"/>
                </a:solidFill>
              </a:rPr>
              <a:t> tādējādi mazinot PMP gadījumu skaitu, kad kā atbalsta līdzeklis jāpiemēro individuālās konsultācijas, kuras Projekta ietvaros ir bijušas nozīmīgas, bet resursu ziņā ietilpīgas.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sz="1600" b="0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sz="1600" b="0" dirty="0">
                <a:solidFill>
                  <a:srgbClr val="000000"/>
                </a:solidFill>
              </a:rPr>
              <a:t>Projektā iesaistītās institūcijas pašvaldību līmenī strikti nodala savas atbildības jomas, to </a:t>
            </a:r>
            <a:r>
              <a:rPr lang="lv-LV" sz="1600" dirty="0">
                <a:solidFill>
                  <a:srgbClr val="66478B"/>
                </a:solidFill>
              </a:rPr>
              <a:t>sadarbība pārsvarā ir uz gadījumiem, nevis stratēģisku, universālu prevenciju </a:t>
            </a:r>
            <a:r>
              <a:rPr lang="lv-LV" sz="1600" b="0" dirty="0">
                <a:solidFill>
                  <a:srgbClr val="000000"/>
                </a:solidFill>
              </a:rPr>
              <a:t>(plānošana, īstenošana, uzraudzība) balstīta. </a:t>
            </a:r>
            <a:r>
              <a:rPr lang="lv-LV" sz="1600" dirty="0">
                <a:solidFill>
                  <a:srgbClr val="66478B"/>
                </a:solidFill>
              </a:rPr>
              <a:t>Pētījumā nav gūta pārliecība, ka visu institūciju līmenī pastāv izpratne par funkciju un atbildību mijiedarbību kopēju mērķu un uzdevumu īstenošanā.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sz="1600" b="0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sz="1600" dirty="0">
                <a:solidFill>
                  <a:srgbClr val="66478B"/>
                </a:solidFill>
              </a:rPr>
              <a:t>Informācijas un datu ieguvei, uzkrāšanai un pieejamībai ir augsta ietekme</a:t>
            </a:r>
            <a:r>
              <a:rPr lang="lv-LV" sz="1600" dirty="0">
                <a:solidFill>
                  <a:srgbClr val="000000"/>
                </a:solidFill>
              </a:rPr>
              <a:t> </a:t>
            </a:r>
            <a:r>
              <a:rPr lang="lv-LV" sz="1600" b="0" dirty="0">
                <a:solidFill>
                  <a:srgbClr val="000000"/>
                </a:solidFill>
              </a:rPr>
              <a:t>uz spēju laicīgi identificēt izglītojamo ar augstu PMP risku un pieņemt lēmumu par atbilstošākajiem intervences pasākumiem.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sz="1600" b="0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sz="1600" b="0" dirty="0">
                <a:solidFill>
                  <a:srgbClr val="000000"/>
                </a:solidFill>
              </a:rPr>
              <a:t>Datos balstītiem lēmumiem un risinājumiem ir augsta ietekme uz sistēmiskas pieejas darbību un ilgtspēju, tāpēc pašvaldības līmenī nepieciešams </a:t>
            </a:r>
            <a:r>
              <a:rPr lang="lv-LV" sz="1600" dirty="0">
                <a:solidFill>
                  <a:srgbClr val="66478B"/>
                </a:solidFill>
              </a:rPr>
              <a:t>sistematizēt un uzkrāt informāciju un datus</a:t>
            </a:r>
            <a:r>
              <a:rPr lang="lv-LV" sz="1600" b="0" dirty="0">
                <a:solidFill>
                  <a:srgbClr val="66478B"/>
                </a:solidFill>
              </a:rPr>
              <a:t>, </a:t>
            </a:r>
            <a:r>
              <a:rPr lang="lv-LV" sz="1600" b="0" dirty="0">
                <a:solidFill>
                  <a:srgbClr val="000000"/>
                </a:solidFill>
              </a:rPr>
              <a:t>kuri atbalsta izglītības kvalitātes mērīšanu un īstenoto pasākumu ietekmes analīzi. </a:t>
            </a: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sz="1600" b="0" dirty="0">
              <a:solidFill>
                <a:srgbClr val="000000"/>
              </a:solidFill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lv-LV" altLang="lv-LV" sz="1600" b="0" dirty="0">
              <a:ea typeface="MS PGothic" panose="020B0600070205080204" pitchFamily="34" charset="-128"/>
            </a:endParaRPr>
          </a:p>
          <a:p>
            <a:pPr marL="285750" indent="-285750" algn="r">
              <a:lnSpc>
                <a:spcPct val="100000"/>
              </a:lnSpc>
              <a:buClr>
                <a:srgbClr val="92D050"/>
              </a:buClr>
              <a:buFont typeface="Wingdings" panose="05000000000000000000" pitchFamily="2" charset="2"/>
              <a:buChar char="q"/>
            </a:pPr>
            <a:endParaRPr lang="en-US" altLang="lv-LV" sz="1600" u="sng" dirty="0">
              <a:solidFill>
                <a:srgbClr val="7030A0"/>
              </a:solidFill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177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atura vietturis 2"/>
          <p:cNvSpPr>
            <a:spLocks noGrp="1"/>
          </p:cNvSpPr>
          <p:nvPr>
            <p:ph idx="1"/>
          </p:nvPr>
        </p:nvSpPr>
        <p:spPr>
          <a:xfrm>
            <a:off x="2212976" y="1752601"/>
            <a:ext cx="7997825" cy="4373563"/>
          </a:xfrm>
        </p:spPr>
        <p:txBody>
          <a:bodyPr/>
          <a:lstStyle/>
          <a:p>
            <a:pPr algn="ctr">
              <a:spcBef>
                <a:spcPct val="0"/>
              </a:spcBef>
            </a:pPr>
            <a:br>
              <a:rPr lang="lv-LV" altLang="lv-LV" sz="3200" dirty="0">
                <a:solidFill>
                  <a:srgbClr val="7030A0"/>
                </a:solidFill>
                <a:ea typeface="MS PGothic" pitchFamily="34" charset="-128"/>
              </a:rPr>
            </a:br>
            <a:br>
              <a:rPr lang="lv-LV" altLang="lv-LV" sz="2800" dirty="0">
                <a:solidFill>
                  <a:srgbClr val="7030A0"/>
                </a:solidFill>
                <a:ea typeface="MS PGothic" pitchFamily="34" charset="-128"/>
              </a:rPr>
            </a:br>
            <a:endParaRPr lang="lv-LV" altLang="lv-LV" sz="2800" b="1" dirty="0">
              <a:solidFill>
                <a:srgbClr val="7030A0"/>
              </a:solidFill>
              <a:ea typeface="MS PGothic" pitchFamily="34" charset="-128"/>
            </a:endParaRPr>
          </a:p>
        </p:txBody>
      </p:sp>
      <p:sp>
        <p:nvSpPr>
          <p:cNvPr id="23557" name="Slaida numura vietturis 5"/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F74A8F0-1D4D-446D-BCE4-5A8AA104D27D}" type="slidenum">
              <a:rPr lang="en-US" altLang="lv-LV" smtClean="0"/>
              <a:pPr/>
              <a:t>7</a:t>
            </a:fld>
            <a:endParaRPr lang="en-US" altLang="lv-LV"/>
          </a:p>
        </p:txBody>
      </p:sp>
      <p:pic>
        <p:nvPicPr>
          <p:cNvPr id="3" name="Picture 2" descr="A close-up of a flyer&#10;&#10;Description automatically generated">
            <a:extLst>
              <a:ext uri="{FF2B5EF4-FFF2-40B4-BE49-F238E27FC236}">
                <a16:creationId xmlns:a16="http://schemas.microsoft.com/office/drawing/2014/main" id="{F95040FE-B59B-1949-0B38-CFA63C014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38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693</Words>
  <Application>Microsoft Office PowerPoint</Application>
  <PresentationFormat>Widescreen</PresentationFormat>
  <Paragraphs>94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Wingdings</vt:lpstr>
      <vt:lpstr>Office dizains</vt:lpstr>
      <vt:lpstr>Integrēta "skola-kopiena" sadarbības programma atstumtības riska mazināšanai izglītības iestādēs</vt:lpstr>
      <vt:lpstr>Projekta PuMPuRS noslēgums</vt:lpstr>
      <vt:lpstr>Konceptuālais modelis un iesaistītās puses darbā ar PMP</vt:lpstr>
      <vt:lpstr>Projekta mērķi</vt:lpstr>
      <vt:lpstr>Projekta aktivitātes</vt:lpstr>
      <vt:lpstr>Secinājumi no projekta Pumpurs Gala ziņojuma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Izglītības iestādes pašnovērtējuma ziņojums, sākot ar 2020./2021.māc.g.</dc:title>
  <dc:creator>Rolands.Ozols</dc:creator>
  <cp:lastModifiedBy>Liene Bērziņa</cp:lastModifiedBy>
  <cp:revision>74</cp:revision>
  <cp:lastPrinted>2023-04-21T08:40:13Z</cp:lastPrinted>
  <dcterms:created xsi:type="dcterms:W3CDTF">2021-05-18T09:18:07Z</dcterms:created>
  <dcterms:modified xsi:type="dcterms:W3CDTF">2023-08-30T08:39:00Z</dcterms:modified>
</cp:coreProperties>
</file>