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3"/>
  </p:notesMasterIdLst>
  <p:sldIdLst>
    <p:sldId id="256" r:id="rId2"/>
    <p:sldId id="280" r:id="rId3"/>
    <p:sldId id="282" r:id="rId4"/>
    <p:sldId id="283" r:id="rId5"/>
    <p:sldId id="284" r:id="rId6"/>
    <p:sldId id="334" r:id="rId7"/>
    <p:sldId id="333" r:id="rId8"/>
    <p:sldId id="335" r:id="rId9"/>
    <p:sldId id="336" r:id="rId10"/>
    <p:sldId id="285" r:id="rId11"/>
    <p:sldId id="310" r:id="rId12"/>
  </p:sldIdLst>
  <p:sldSz cx="18288000" cy="10287000"/>
  <p:notesSz cx="6735763" cy="9866313"/>
  <p:embeddedFontLst>
    <p:embeddedFont>
      <p:font typeface="HK Grotesk Bold" panose="020B0604020202020204" charset="-70"/>
      <p:regular r:id="rId14"/>
    </p:embeddedFont>
    <p:embeddedFont>
      <p:font typeface="Open Sans" panose="020B0606030504020204" pitchFamily="34" charset="0"/>
      <p:regular r:id="rId15"/>
      <p:bold r:id="rId16"/>
      <p:italic r:id="rId17"/>
    </p:embeddedFont>
    <p:embeddedFont>
      <p:font typeface="Open Sans Bold" panose="020B0806030504020204" charset="0"/>
      <p:regular r:id="rId18"/>
    </p:embeddedFont>
    <p:embeddedFont>
      <p:font typeface="Verdana" panose="020B0604030504040204" pitchFamily="34" charset="0"/>
      <p:regular r:id="rId19"/>
      <p:bold r:id="rId20"/>
      <p:italic r:id="rId21"/>
      <p:boldItalic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44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1" d="100"/>
          <a:sy n="31" d="100"/>
        </p:scale>
        <p:origin x="104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C05EA-C051-431F-8072-F3A8407AD6D7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764A6-AE26-47AB-84C4-FC46E7C48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99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7" y="0"/>
            <a:ext cx="3521074" cy="2936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5181600" y="9486900"/>
            <a:ext cx="3962400" cy="457200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9753600" y="9486900"/>
            <a:ext cx="7315200" cy="457200"/>
          </a:xfrm>
        </p:spPr>
        <p:txBody>
          <a:bodyPr>
            <a:normAutofit/>
          </a:bodyPr>
          <a:lstStyle>
            <a:lvl1pPr marL="0" indent="0" algn="r">
              <a:buNone/>
              <a:defRPr sz="15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7068800" y="9486900"/>
            <a:ext cx="609600" cy="457200"/>
          </a:xfrm>
        </p:spPr>
        <p:txBody>
          <a:bodyPr/>
          <a:lstStyle>
            <a:lvl1pPr>
              <a:defRPr sz="1500">
                <a:latin typeface="Verdana" pitchFamily="34" charset="0"/>
              </a:defRPr>
            </a:lvl1pPr>
          </a:lstStyle>
          <a:p>
            <a:pPr>
              <a:defRPr/>
            </a:pPr>
            <a:fld id="{F269D09F-D9EB-4E84-BB02-3E80801CF6A8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620295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7" y="0"/>
            <a:ext cx="3521074" cy="2936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5181600" y="9486900"/>
            <a:ext cx="3962400" cy="457200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9753600" y="9486900"/>
            <a:ext cx="7315200" cy="457200"/>
          </a:xfrm>
        </p:spPr>
        <p:txBody>
          <a:bodyPr>
            <a:normAutofit/>
          </a:bodyPr>
          <a:lstStyle>
            <a:lvl1pPr marL="0" indent="0" algn="r">
              <a:buNone/>
              <a:defRPr sz="15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7068800" y="9486900"/>
            <a:ext cx="609600" cy="457200"/>
          </a:xfrm>
        </p:spPr>
        <p:txBody>
          <a:bodyPr/>
          <a:lstStyle>
            <a:lvl1pPr>
              <a:defRPr sz="1500">
                <a:latin typeface="Verdana" pitchFamily="34" charset="0"/>
              </a:defRPr>
            </a:lvl1pPr>
          </a:lstStyle>
          <a:p>
            <a:pPr>
              <a:defRPr/>
            </a:pPr>
            <a:fld id="{F269D09F-D9EB-4E84-BB02-3E80801CF6A8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14798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7" y="0"/>
            <a:ext cx="3521074" cy="2936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5181600" y="9486900"/>
            <a:ext cx="3962400" cy="457200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9753600" y="9486900"/>
            <a:ext cx="7315200" cy="457200"/>
          </a:xfrm>
        </p:spPr>
        <p:txBody>
          <a:bodyPr>
            <a:normAutofit/>
          </a:bodyPr>
          <a:lstStyle>
            <a:lvl1pPr marL="0" indent="0" algn="r">
              <a:buNone/>
              <a:defRPr sz="15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7068800" y="9486900"/>
            <a:ext cx="609600" cy="457200"/>
          </a:xfrm>
        </p:spPr>
        <p:txBody>
          <a:bodyPr/>
          <a:lstStyle>
            <a:lvl1pPr>
              <a:defRPr sz="1500">
                <a:latin typeface="Verdana" pitchFamily="34" charset="0"/>
              </a:defRPr>
            </a:lvl1pPr>
          </a:lstStyle>
          <a:p>
            <a:pPr>
              <a:defRPr/>
            </a:pPr>
            <a:fld id="{F269D09F-D9EB-4E84-BB02-3E80801CF6A8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60159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7" y="0"/>
            <a:ext cx="3521074" cy="2936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5181600" y="9486900"/>
            <a:ext cx="3962400" cy="457200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9753600" y="9486900"/>
            <a:ext cx="7315200" cy="457200"/>
          </a:xfrm>
        </p:spPr>
        <p:txBody>
          <a:bodyPr>
            <a:normAutofit/>
          </a:bodyPr>
          <a:lstStyle>
            <a:lvl1pPr marL="0" indent="0" algn="r">
              <a:buNone/>
              <a:defRPr sz="15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7068800" y="9486900"/>
            <a:ext cx="609600" cy="457200"/>
          </a:xfrm>
        </p:spPr>
        <p:txBody>
          <a:bodyPr/>
          <a:lstStyle>
            <a:lvl1pPr>
              <a:defRPr sz="1500">
                <a:latin typeface="Verdana" pitchFamily="34" charset="0"/>
              </a:defRPr>
            </a:lvl1pPr>
          </a:lstStyle>
          <a:p>
            <a:pPr>
              <a:defRPr/>
            </a:pPr>
            <a:fld id="{F269D09F-D9EB-4E84-BB02-3E80801CF6A8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17248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7" y="0"/>
            <a:ext cx="3521074" cy="2936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5181600" y="9486900"/>
            <a:ext cx="3962400" cy="457200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9753600" y="9486900"/>
            <a:ext cx="7315200" cy="457200"/>
          </a:xfrm>
        </p:spPr>
        <p:txBody>
          <a:bodyPr>
            <a:normAutofit/>
          </a:bodyPr>
          <a:lstStyle>
            <a:lvl1pPr marL="0" indent="0" algn="r">
              <a:buNone/>
              <a:defRPr sz="15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7068800" y="9486900"/>
            <a:ext cx="609600" cy="457200"/>
          </a:xfrm>
        </p:spPr>
        <p:txBody>
          <a:bodyPr/>
          <a:lstStyle>
            <a:lvl1pPr>
              <a:defRPr sz="1500">
                <a:latin typeface="Verdana" pitchFamily="34" charset="0"/>
              </a:defRPr>
            </a:lvl1pPr>
          </a:lstStyle>
          <a:p>
            <a:pPr>
              <a:defRPr/>
            </a:pPr>
            <a:fld id="{F269D09F-D9EB-4E84-BB02-3E80801CF6A8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5371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  <p:sldLayoutId id="2147483665" r:id="rId13"/>
    <p:sldLayoutId id="2147483666" r:id="rId14"/>
    <p:sldLayoutId id="2147483667" r:id="rId15"/>
    <p:sldLayoutId id="2147483668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sc.gov.lv/lv/media/20244/download?attachment" TargetMode="Externa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861977" y="4180277"/>
            <a:ext cx="12564046" cy="3065870"/>
            <a:chOff x="0" y="0"/>
            <a:chExt cx="3309049" cy="80747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309049" cy="807472"/>
            </a:xfrm>
            <a:custGeom>
              <a:avLst/>
              <a:gdLst/>
              <a:ahLst/>
              <a:cxnLst/>
              <a:rect l="l" t="t" r="r" b="b"/>
              <a:pathLst>
                <a:path w="3309049" h="807472">
                  <a:moveTo>
                    <a:pt x="31426" y="0"/>
                  </a:moveTo>
                  <a:lnTo>
                    <a:pt x="3277623" y="0"/>
                  </a:lnTo>
                  <a:cubicBezTo>
                    <a:pt x="3285958" y="0"/>
                    <a:pt x="3293951" y="3311"/>
                    <a:pt x="3299845" y="9204"/>
                  </a:cubicBezTo>
                  <a:cubicBezTo>
                    <a:pt x="3305738" y="15098"/>
                    <a:pt x="3309049" y="23091"/>
                    <a:pt x="3309049" y="31426"/>
                  </a:cubicBezTo>
                  <a:lnTo>
                    <a:pt x="3309049" y="776046"/>
                  </a:lnTo>
                  <a:cubicBezTo>
                    <a:pt x="3309049" y="784381"/>
                    <a:pt x="3305738" y="792374"/>
                    <a:pt x="3299845" y="798267"/>
                  </a:cubicBezTo>
                  <a:cubicBezTo>
                    <a:pt x="3293951" y="804161"/>
                    <a:pt x="3285958" y="807472"/>
                    <a:pt x="3277623" y="807472"/>
                  </a:cubicBezTo>
                  <a:lnTo>
                    <a:pt x="31426" y="807472"/>
                  </a:lnTo>
                  <a:cubicBezTo>
                    <a:pt x="23091" y="807472"/>
                    <a:pt x="15098" y="804161"/>
                    <a:pt x="9204" y="798267"/>
                  </a:cubicBezTo>
                  <a:cubicBezTo>
                    <a:pt x="3311" y="792374"/>
                    <a:pt x="0" y="784381"/>
                    <a:pt x="0" y="776046"/>
                  </a:cubicBezTo>
                  <a:lnTo>
                    <a:pt x="0" y="31426"/>
                  </a:lnTo>
                  <a:cubicBezTo>
                    <a:pt x="0" y="23091"/>
                    <a:pt x="3311" y="15098"/>
                    <a:pt x="9204" y="9204"/>
                  </a:cubicBezTo>
                  <a:cubicBezTo>
                    <a:pt x="15098" y="3311"/>
                    <a:pt x="23091" y="0"/>
                    <a:pt x="31426" y="0"/>
                  </a:cubicBezTo>
                  <a:close/>
                </a:path>
              </a:pathLst>
            </a:custGeom>
            <a:solidFill>
              <a:srgbClr val="68478D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3309049" cy="8455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7239010" y="662391"/>
            <a:ext cx="3809980" cy="2858457"/>
          </a:xfrm>
          <a:custGeom>
            <a:avLst/>
            <a:gdLst/>
            <a:ahLst/>
            <a:cxnLst/>
            <a:rect l="l" t="t" r="r" b="b"/>
            <a:pathLst>
              <a:path w="3809980" h="2858457">
                <a:moveTo>
                  <a:pt x="0" y="0"/>
                </a:moveTo>
                <a:lnTo>
                  <a:pt x="3809980" y="0"/>
                </a:lnTo>
                <a:lnTo>
                  <a:pt x="3809980" y="2858457"/>
                </a:lnTo>
                <a:lnTo>
                  <a:pt x="0" y="285845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40108" r="-30404"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6922470" y="9406600"/>
            <a:ext cx="4443060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799" dirty="0">
                <a:solidFill>
                  <a:srgbClr val="6C448C"/>
                </a:solidFill>
                <a:latin typeface="Open Sans"/>
              </a:rPr>
              <a:t>202</a:t>
            </a:r>
            <a:r>
              <a:rPr lang="lv-LV" sz="2799" dirty="0">
                <a:solidFill>
                  <a:srgbClr val="6C448C"/>
                </a:solidFill>
                <a:latin typeface="Open Sans"/>
              </a:rPr>
              <a:t>4</a:t>
            </a:r>
            <a:r>
              <a:rPr lang="en-US" sz="2799" dirty="0">
                <a:solidFill>
                  <a:srgbClr val="6C448C"/>
                </a:solidFill>
                <a:latin typeface="Open Sans"/>
              </a:rPr>
              <a:t>. </a:t>
            </a:r>
            <a:r>
              <a:rPr lang="en-US" sz="2799" dirty="0" err="1">
                <a:solidFill>
                  <a:srgbClr val="6C448C"/>
                </a:solidFill>
                <a:latin typeface="Open Sans"/>
              </a:rPr>
              <a:t>gada</a:t>
            </a:r>
            <a:r>
              <a:rPr lang="en-US" sz="2799" dirty="0">
                <a:solidFill>
                  <a:srgbClr val="6C448C"/>
                </a:solidFill>
                <a:latin typeface="Open Sans"/>
              </a:rPr>
              <a:t>  </a:t>
            </a:r>
            <a:r>
              <a:rPr lang="lv-LV" sz="2799" dirty="0">
                <a:solidFill>
                  <a:srgbClr val="6C448C"/>
                </a:solidFill>
                <a:latin typeface="Open Sans"/>
              </a:rPr>
              <a:t>7.februārī</a:t>
            </a:r>
            <a:r>
              <a:rPr lang="en-US" sz="2799" dirty="0">
                <a:solidFill>
                  <a:srgbClr val="6C448C"/>
                </a:solidFill>
                <a:latin typeface="Open Sans"/>
              </a:rPr>
              <a:t>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3824576" y="5057257"/>
            <a:ext cx="10638848" cy="16814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335"/>
              </a:lnSpc>
            </a:pPr>
            <a:r>
              <a:rPr lang="lv-LV" sz="6962" dirty="0">
                <a:solidFill>
                  <a:srgbClr val="FFFFFF"/>
                </a:solidFill>
                <a:latin typeface="HK Grotesk Bold"/>
              </a:rPr>
              <a:t>Atbalsta pasākumi </a:t>
            </a:r>
          </a:p>
          <a:p>
            <a:pPr algn="ctr">
              <a:lnSpc>
                <a:spcPts val="6335"/>
              </a:lnSpc>
            </a:pPr>
            <a:r>
              <a:rPr lang="lv-LV" sz="6962" dirty="0">
                <a:solidFill>
                  <a:srgbClr val="FFFFFF"/>
                </a:solidFill>
                <a:latin typeface="HK Grotesk Bold"/>
              </a:rPr>
              <a:t>valsts pārbaudes darbos</a:t>
            </a:r>
            <a:endParaRPr lang="en-US" sz="6962" dirty="0">
              <a:solidFill>
                <a:srgbClr val="FFFFFF"/>
              </a:solidFill>
              <a:latin typeface="HK Grotesk Bold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FC1611-9FDF-EBB9-72CC-5D0820AB932D}"/>
              </a:ext>
            </a:extLst>
          </p:cNvPr>
          <p:cNvSpPr txBox="1"/>
          <p:nvPr/>
        </p:nvSpPr>
        <p:spPr>
          <a:xfrm>
            <a:off x="2057400" y="7760915"/>
            <a:ext cx="1478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dirty="0">
                <a:solidFill>
                  <a:srgbClr val="6C448C"/>
                </a:solidFill>
              </a:rPr>
              <a:t>Valsts izglītības satura centra Vispārējās izglītības pārbaudījumu nodaļas vadītājs </a:t>
            </a:r>
          </a:p>
          <a:p>
            <a:pPr algn="ctr"/>
            <a:r>
              <a:rPr lang="lv-LV" sz="3200" dirty="0">
                <a:solidFill>
                  <a:srgbClr val="6C448C"/>
                </a:solidFill>
              </a:rPr>
              <a:t>Kaspars Špūle</a:t>
            </a:r>
            <a:endParaRPr lang="en-US" sz="3200" dirty="0">
              <a:solidFill>
                <a:srgbClr val="6C448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15087599" y="9486900"/>
            <a:ext cx="578498" cy="457200"/>
          </a:xfrm>
        </p:spPr>
        <p:txBody>
          <a:bodyPr/>
          <a:lstStyle/>
          <a:p>
            <a:pPr>
              <a:defRPr/>
            </a:pPr>
            <a:fld id="{F269D09F-D9EB-4E84-BB02-3E80801CF6A8}" type="slidenum">
              <a:rPr lang="en-US" altLang="lv-LV" smtClean="0"/>
              <a:pPr>
                <a:defRPr/>
              </a:pPr>
              <a:t>10</a:t>
            </a:fld>
            <a:endParaRPr lang="en-US" altLang="lv-LV" dirty="0"/>
          </a:p>
        </p:txBody>
      </p:sp>
      <p:sp>
        <p:nvSpPr>
          <p:cNvPr id="5" name="Rectangle 4"/>
          <p:cNvSpPr/>
          <p:nvPr/>
        </p:nvSpPr>
        <p:spPr>
          <a:xfrm>
            <a:off x="5909310" y="991447"/>
            <a:ext cx="94068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4200" b="1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Atbalsta pasākumi Ukrainas civiliedzīvotājiem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90800" y="2566679"/>
            <a:ext cx="1394028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 izglītības un zinātnes ministra lēmumu ir iespējams atbrīvot no valsts pārbaudes darbiem,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izglītojamais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uzsācis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mācības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tajā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pašā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mācību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gadā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kad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izsniegts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patvēruma meklētāja vai bēgļa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statusu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apliecinošais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dokuments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(MK noteikumu Nr. 31</a:t>
            </a:r>
            <a:r>
              <a:rPr lang="lv-LV" sz="240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6</a:t>
            </a:r>
            <a:r>
              <a:rPr lang="lv-LV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punkts).</a:t>
            </a:r>
          </a:p>
          <a:p>
            <a:endParaRPr lang="lv-LV" sz="24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vai</a:t>
            </a:r>
          </a:p>
          <a:p>
            <a:endParaRPr lang="lv-LV" sz="24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atbalsta pasākumi valsts pārbaudes darbos: 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matemātika – ukraiņu valodā;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latviešu valodas eksāmenā – laika pagarinājums;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pārējos valsts pārbaudes darbos – elektroniskās vārdnīcas.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lv-LV" sz="24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2400" b="1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Vairāk informācijas par atbalsta pasākumiem valsts pārbaudes darbos: 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  <a:hlinkClick r:id="rId2"/>
              </a:rPr>
              <a:t>https://www.visc.gov.lv/lv/media/20244/download?attachment</a:t>
            </a:r>
            <a:r>
              <a:rPr lang="lv-LV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 (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Ieteicamie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atbalsta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pasākumi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valsts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pārbaudes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darbos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izglītojamiem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ar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speciālām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vajadzībām</a:t>
            </a:r>
            <a:r>
              <a:rPr lang="lv-LV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 atbilstoši traucējumu veidam)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lv-LV" sz="24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Pārbaudes darbu norises darbību laikos.</a:t>
            </a:r>
            <a:endParaRPr lang="lv-LV" sz="24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909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861977" y="4273323"/>
            <a:ext cx="12564046" cy="3065870"/>
            <a:chOff x="0" y="0"/>
            <a:chExt cx="3309049" cy="80747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309049" cy="807472"/>
            </a:xfrm>
            <a:custGeom>
              <a:avLst/>
              <a:gdLst/>
              <a:ahLst/>
              <a:cxnLst/>
              <a:rect l="l" t="t" r="r" b="b"/>
              <a:pathLst>
                <a:path w="3309049" h="807472">
                  <a:moveTo>
                    <a:pt x="31426" y="0"/>
                  </a:moveTo>
                  <a:lnTo>
                    <a:pt x="3277623" y="0"/>
                  </a:lnTo>
                  <a:cubicBezTo>
                    <a:pt x="3285958" y="0"/>
                    <a:pt x="3293951" y="3311"/>
                    <a:pt x="3299845" y="9204"/>
                  </a:cubicBezTo>
                  <a:cubicBezTo>
                    <a:pt x="3305738" y="15098"/>
                    <a:pt x="3309049" y="23091"/>
                    <a:pt x="3309049" y="31426"/>
                  </a:cubicBezTo>
                  <a:lnTo>
                    <a:pt x="3309049" y="776046"/>
                  </a:lnTo>
                  <a:cubicBezTo>
                    <a:pt x="3309049" y="784381"/>
                    <a:pt x="3305738" y="792374"/>
                    <a:pt x="3299845" y="798267"/>
                  </a:cubicBezTo>
                  <a:cubicBezTo>
                    <a:pt x="3293951" y="804161"/>
                    <a:pt x="3285958" y="807472"/>
                    <a:pt x="3277623" y="807472"/>
                  </a:cubicBezTo>
                  <a:lnTo>
                    <a:pt x="31426" y="807472"/>
                  </a:lnTo>
                  <a:cubicBezTo>
                    <a:pt x="23091" y="807472"/>
                    <a:pt x="15098" y="804161"/>
                    <a:pt x="9204" y="798267"/>
                  </a:cubicBezTo>
                  <a:cubicBezTo>
                    <a:pt x="3311" y="792374"/>
                    <a:pt x="0" y="784381"/>
                    <a:pt x="0" y="776046"/>
                  </a:cubicBezTo>
                  <a:lnTo>
                    <a:pt x="0" y="31426"/>
                  </a:lnTo>
                  <a:cubicBezTo>
                    <a:pt x="0" y="23091"/>
                    <a:pt x="3311" y="15098"/>
                    <a:pt x="9204" y="9204"/>
                  </a:cubicBezTo>
                  <a:cubicBezTo>
                    <a:pt x="15098" y="3311"/>
                    <a:pt x="23091" y="0"/>
                    <a:pt x="31426" y="0"/>
                  </a:cubicBezTo>
                  <a:close/>
                </a:path>
              </a:pathLst>
            </a:custGeom>
            <a:solidFill>
              <a:srgbClr val="68478D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3309049" cy="8455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7239010" y="662391"/>
            <a:ext cx="3809980" cy="2858457"/>
          </a:xfrm>
          <a:custGeom>
            <a:avLst/>
            <a:gdLst/>
            <a:ahLst/>
            <a:cxnLst/>
            <a:rect l="l" t="t" r="r" b="b"/>
            <a:pathLst>
              <a:path w="3809980" h="2858457">
                <a:moveTo>
                  <a:pt x="0" y="0"/>
                </a:moveTo>
                <a:lnTo>
                  <a:pt x="3809980" y="0"/>
                </a:lnTo>
                <a:lnTo>
                  <a:pt x="3809980" y="2858457"/>
                </a:lnTo>
                <a:lnTo>
                  <a:pt x="0" y="285845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40108" r="-30404"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3824576" y="5369472"/>
            <a:ext cx="10638848" cy="8735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335"/>
              </a:lnSpc>
            </a:pPr>
            <a:r>
              <a:rPr lang="lv-LV" sz="6962" dirty="0">
                <a:solidFill>
                  <a:srgbClr val="FFFFFF"/>
                </a:solidFill>
                <a:latin typeface="HK Grotesk Bold"/>
              </a:rPr>
              <a:t>PALDIES!</a:t>
            </a:r>
            <a:endParaRPr lang="en-US" sz="6962" dirty="0">
              <a:solidFill>
                <a:srgbClr val="FFFFFF"/>
              </a:solidFill>
              <a:latin typeface="HK Grotesk Bold"/>
            </a:endParaRPr>
          </a:p>
        </p:txBody>
      </p:sp>
    </p:spTree>
    <p:extLst>
      <p:ext uri="{BB962C8B-B14F-4D97-AF65-F5344CB8AC3E}">
        <p14:creationId xmlns:p14="http://schemas.microsoft.com/office/powerpoint/2010/main" val="416165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269D09F-D9EB-4E84-BB02-3E80801CF6A8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sp>
        <p:nvSpPr>
          <p:cNvPr id="5" name="TextBox 4"/>
          <p:cNvSpPr txBox="1"/>
          <p:nvPr/>
        </p:nvSpPr>
        <p:spPr>
          <a:xfrm>
            <a:off x="5924938" y="666926"/>
            <a:ext cx="87474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200" b="1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Atbrīvošana no valsts pārbaudes darbiem</a:t>
            </a:r>
          </a:p>
        </p:txBody>
      </p:sp>
      <p:sp>
        <p:nvSpPr>
          <p:cNvPr id="6" name="Rectangle 5"/>
          <p:cNvSpPr/>
          <p:nvPr/>
        </p:nvSpPr>
        <p:spPr>
          <a:xfrm>
            <a:off x="2362200" y="2438698"/>
            <a:ext cx="150114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300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Ministru kabineta 24.01.2023. noteikumu </a:t>
            </a:r>
            <a:r>
              <a:rPr lang="lv-LV" sz="3000" b="1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Nr. 31 </a:t>
            </a:r>
            <a:r>
              <a:rPr lang="lv-LV" sz="300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«</a:t>
            </a:r>
            <a:r>
              <a:rPr lang="en-US" sz="3000" dirty="0" err="1">
                <a:solidFill>
                  <a:schemeClr val="accent4">
                    <a:lumMod val="75000"/>
                  </a:schemeClr>
                </a:solidFill>
                <a:latin typeface="Open Sans"/>
              </a:rPr>
              <a:t>Kārtība</a:t>
            </a:r>
            <a:r>
              <a:rPr lang="en-US" sz="300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, </a:t>
            </a:r>
            <a:r>
              <a:rPr lang="en-US" sz="3000" dirty="0" err="1">
                <a:solidFill>
                  <a:schemeClr val="accent4">
                    <a:lumMod val="75000"/>
                  </a:schemeClr>
                </a:solidFill>
                <a:latin typeface="Open Sans"/>
              </a:rPr>
              <a:t>kādā</a:t>
            </a:r>
            <a:r>
              <a:rPr lang="en-US" sz="300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 </a:t>
            </a:r>
            <a:r>
              <a:rPr lang="en-US" sz="3000" dirty="0" err="1">
                <a:solidFill>
                  <a:schemeClr val="accent4">
                    <a:lumMod val="75000"/>
                  </a:schemeClr>
                </a:solidFill>
                <a:latin typeface="Open Sans"/>
              </a:rPr>
              <a:t>izglītojamie</a:t>
            </a:r>
            <a:r>
              <a:rPr lang="en-US" sz="300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 </a:t>
            </a:r>
            <a:r>
              <a:rPr lang="en-US" sz="3000" dirty="0" err="1">
                <a:solidFill>
                  <a:schemeClr val="accent4">
                    <a:lumMod val="75000"/>
                  </a:schemeClr>
                </a:solidFill>
                <a:latin typeface="Open Sans"/>
              </a:rPr>
              <a:t>atbrīvojami</a:t>
            </a:r>
            <a:r>
              <a:rPr lang="en-US" sz="300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 no </a:t>
            </a:r>
            <a:r>
              <a:rPr lang="en-US" sz="3000" dirty="0" err="1">
                <a:solidFill>
                  <a:schemeClr val="accent4">
                    <a:lumMod val="75000"/>
                  </a:schemeClr>
                </a:solidFill>
                <a:latin typeface="Open Sans"/>
              </a:rPr>
              <a:t>noteiktajiem</a:t>
            </a:r>
            <a:r>
              <a:rPr lang="en-US" sz="300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 </a:t>
            </a:r>
            <a:r>
              <a:rPr lang="en-US" sz="3000" dirty="0" err="1">
                <a:solidFill>
                  <a:schemeClr val="accent4">
                    <a:lumMod val="75000"/>
                  </a:schemeClr>
                </a:solidFill>
                <a:latin typeface="Open Sans"/>
              </a:rPr>
              <a:t>valsts</a:t>
            </a:r>
            <a:r>
              <a:rPr lang="en-US" sz="300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 </a:t>
            </a:r>
            <a:r>
              <a:rPr lang="en-US" sz="3000" dirty="0" err="1">
                <a:solidFill>
                  <a:schemeClr val="accent4">
                    <a:lumMod val="75000"/>
                  </a:schemeClr>
                </a:solidFill>
                <a:latin typeface="Open Sans"/>
              </a:rPr>
              <a:t>pārbaudījumiem</a:t>
            </a:r>
            <a:r>
              <a:rPr lang="lv-LV" sz="3000" dirty="0">
                <a:solidFill>
                  <a:schemeClr val="accent4">
                    <a:lumMod val="75000"/>
                  </a:schemeClr>
                </a:solidFill>
                <a:latin typeface="Open Sans"/>
              </a:rPr>
              <a:t>» 2. punkts:</a:t>
            </a:r>
            <a:endParaRPr lang="en-US" sz="3000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lv-LV" sz="1200" dirty="0">
              <a:solidFill>
                <a:schemeClr val="accent4">
                  <a:lumMod val="75000"/>
                </a:schemeClr>
              </a:solidFill>
              <a:latin typeface="Open Sans Bold" panose="020B0604020202020204" charset="0"/>
              <a:ea typeface="Open Sans Bold" panose="020B0604020202020204" charset="0"/>
              <a:cs typeface="Open Sans Bold" panose="020B0604020202020204" charset="0"/>
            </a:endParaRPr>
          </a:p>
          <a:p>
            <a:r>
              <a:rPr lang="lv-LV" sz="3000" dirty="0">
                <a:solidFill>
                  <a:schemeClr val="accent4">
                    <a:lumMod val="75000"/>
                  </a:schemeClr>
                </a:solidFill>
                <a:latin typeface="Open Sans Bold" panose="020B0604020202020204" charset="0"/>
                <a:ea typeface="Open Sans Bold" panose="020B0604020202020204" charset="0"/>
                <a:cs typeface="Open Sans Bold" panose="020B0604020202020204" charset="0"/>
              </a:rPr>
              <a:t>No valsts pārbaudījumiem izglītojamo atbrīvo ar izglītības iestādes vadītāja rīkojumu, pamatojoties uz: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2700" dirty="0" err="1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pilngadīga</a:t>
            </a:r>
            <a:r>
              <a:rPr lang="en-US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US" sz="2700" dirty="0" err="1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izglītojamā</a:t>
            </a:r>
            <a:r>
              <a:rPr lang="en-US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US" sz="2700" dirty="0" err="1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vai</a:t>
            </a:r>
            <a:r>
              <a:rPr lang="en-US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US" sz="2700" dirty="0" err="1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nepilngadīga</a:t>
            </a:r>
            <a:r>
              <a:rPr lang="en-US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US" sz="2700" dirty="0" err="1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izglītojamā</a:t>
            </a:r>
            <a:r>
              <a:rPr lang="en-US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US" sz="2700" dirty="0" err="1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likumiskā</a:t>
            </a:r>
            <a:r>
              <a:rPr lang="en-US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US" sz="2700" dirty="0" err="1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pārstāvja</a:t>
            </a:r>
            <a:r>
              <a:rPr lang="en-US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US" sz="2700" b="1" dirty="0" err="1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iesniegumu</a:t>
            </a:r>
            <a:r>
              <a:rPr lang="en-US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US" sz="2700" dirty="0" err="1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ar</a:t>
            </a:r>
            <a:r>
              <a:rPr lang="en-US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US" sz="2700" dirty="0" err="1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lūgumu</a:t>
            </a:r>
            <a:r>
              <a:rPr lang="en-US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US" sz="2700" dirty="0" err="1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atbrīvot</a:t>
            </a:r>
            <a:r>
              <a:rPr lang="en-US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no </a:t>
            </a:r>
            <a:r>
              <a:rPr lang="en-US" sz="2700" dirty="0" err="1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noteiktajiem</a:t>
            </a:r>
            <a:r>
              <a:rPr lang="en-US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US" sz="2700" dirty="0" err="1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valsts</a:t>
            </a:r>
            <a:r>
              <a:rPr lang="en-US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n-US" sz="2700" dirty="0" err="1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pārbaudījumiem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;</a:t>
            </a:r>
            <a:endParaRPr lang="lv-LV" sz="2700" b="1" dirty="0">
              <a:solidFill>
                <a:schemeClr val="accent4">
                  <a:lumMod val="75000"/>
                </a:schemeClr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lv-LV" sz="2700" b="1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psihiatra, neirologa vai hematoonkologa 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(turpmāk – speciālists), </a:t>
            </a:r>
            <a:r>
              <a:rPr lang="lv-LV" sz="2700" b="1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vai ārstu konsīlija izsniegtu izrakstu 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no stacionārā/ambulatorā pacienta medicīniskās kartes (veidlapu </a:t>
            </a:r>
            <a:b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</a:b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Nr. 027/u) ar tajā iekļautu informāciju par ieteikumu atbrīvot izglītojamo no valsts pārbaudījumiem. Speciālista vai ārstu konsīlija izrakstu izglītības iestādē iesniedz ne vēlāk kā </a:t>
            </a:r>
            <a:r>
              <a:rPr lang="lv-LV" sz="2700" b="1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līdz attiecīgā mācību gada 1. martam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;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lv-LV" sz="2700" b="1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ārstējošā ārsta izsniegtu izrakstu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ar iekļautu informāciju par ieteikumu atbrīvot izglītojamo no valsts pārbaudījumiem attiecīgajā mācību gadā, ja </a:t>
            </a:r>
            <a:r>
              <a:rPr lang="lv-LV" sz="2700" b="1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izglītojamais pēc attiecīgā mācību gada 1. marta vai valsts pārbaudījumu norises laikā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akūtas saslimšanas, infekcijas vai traumas radīto veselības traucējumu dēļ ārstējas stacionārā ārstniecības iestādē vai ambulatori un tādējādi neapmeklē izglītības iestādi.</a:t>
            </a:r>
          </a:p>
        </p:txBody>
      </p:sp>
    </p:spTree>
    <p:extLst>
      <p:ext uri="{BB962C8B-B14F-4D97-AF65-F5344CB8AC3E}">
        <p14:creationId xmlns:p14="http://schemas.microsoft.com/office/powerpoint/2010/main" val="3075501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15087599" y="9486900"/>
            <a:ext cx="620486" cy="457200"/>
          </a:xfrm>
        </p:spPr>
        <p:txBody>
          <a:bodyPr/>
          <a:lstStyle/>
          <a:p>
            <a:pPr>
              <a:defRPr/>
            </a:pPr>
            <a:fld id="{F269D09F-D9EB-4E84-BB02-3E80801CF6A8}" type="slidenum">
              <a:rPr lang="en-US" altLang="lv-LV" smtClean="0"/>
              <a:pPr>
                <a:defRPr/>
              </a:pPr>
              <a:t>3</a:t>
            </a:fld>
            <a:endParaRPr lang="en-US" altLang="lv-LV" dirty="0"/>
          </a:p>
        </p:txBody>
      </p:sp>
      <p:sp>
        <p:nvSpPr>
          <p:cNvPr id="5" name="TextBox 4"/>
          <p:cNvSpPr txBox="1"/>
          <p:nvPr/>
        </p:nvSpPr>
        <p:spPr>
          <a:xfrm>
            <a:off x="5924938" y="666926"/>
            <a:ext cx="87474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200" b="1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Atbrīvošana no valsts pārbaudes darbiem</a:t>
            </a:r>
          </a:p>
        </p:txBody>
      </p:sp>
      <p:sp>
        <p:nvSpPr>
          <p:cNvPr id="7" name="Rectangle 6"/>
          <p:cNvSpPr/>
          <p:nvPr/>
        </p:nvSpPr>
        <p:spPr>
          <a:xfrm>
            <a:off x="3168565" y="3045261"/>
            <a:ext cx="12229277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3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Grozījums Ministru kabineta 24.01.2023. noteikumos Nr. 31 «Kārtība, kādā izglītojamie atbrīvojami no noteiktajiem valsts pārbaudījumiem»:</a:t>
            </a:r>
          </a:p>
          <a:p>
            <a:endParaRPr lang="lv-LV" sz="3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3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«4.</a:t>
            </a:r>
            <a:r>
              <a:rPr lang="lv-LV" sz="3000" baseline="30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lv-LV" sz="3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Izglītojamo ar </a:t>
            </a:r>
            <a:r>
              <a:rPr lang="lv-LV" sz="3000" b="1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redzes vai dzirdes traucējumiem </a:t>
            </a:r>
            <a:r>
              <a:rPr lang="lv-LV" sz="3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valsts pārbaudījumiem atbrīvo ar izglītības iestādes vadītāja rīkojumu, pamatojoties uz pilngadīga izglītojamā vai nepilngadīga izglītojamā likumiskā pārstāvja iesniegumu un valsts pedagoģiski medicīniskās komisijas atzinumu.»</a:t>
            </a:r>
          </a:p>
          <a:p>
            <a:endParaRPr lang="lv-LV" sz="27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335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15087599" y="9486900"/>
            <a:ext cx="578498" cy="457200"/>
          </a:xfrm>
        </p:spPr>
        <p:txBody>
          <a:bodyPr/>
          <a:lstStyle/>
          <a:p>
            <a:pPr>
              <a:defRPr/>
            </a:pPr>
            <a:fld id="{F269D09F-D9EB-4E84-BB02-3E80801CF6A8}" type="slidenum">
              <a:rPr lang="en-US" altLang="lv-LV" smtClean="0"/>
              <a:pPr>
                <a:defRPr/>
              </a:pPr>
              <a:t>4</a:t>
            </a:fld>
            <a:endParaRPr lang="en-US" altLang="lv-LV" dirty="0"/>
          </a:p>
        </p:txBody>
      </p:sp>
      <p:sp>
        <p:nvSpPr>
          <p:cNvPr id="5" name="Rectangle 4"/>
          <p:cNvSpPr/>
          <p:nvPr/>
        </p:nvSpPr>
        <p:spPr>
          <a:xfrm>
            <a:off x="5909310" y="991447"/>
            <a:ext cx="940689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4200" b="1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Atbalsta pasākumi (I)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62200" y="2306273"/>
            <a:ext cx="15011400" cy="815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8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Gan 9. klases pārbaudes darbu, gan vidējās izglītības pakāpes pārbaudes darbu norisē var noteikt atšķirīgus pārbaudes darbu norises darbību laikus un atbalsta pasākumus izglītojamiem, kuriem ir </a:t>
            </a:r>
          </a:p>
          <a:p>
            <a:pPr marL="971550" lvl="1" indent="-514350" algn="just">
              <a:buFont typeface="Wingdings" panose="05000000000000000000" pitchFamily="2" charset="2"/>
              <a:buChar char="Ø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valsts pedagoģiski medicīniskās komisijas vai pašvaldības pedagoģiski medicīniskās komisijas (pedagoģiski medicīniskā komisija) atzinums par </a:t>
            </a:r>
            <a:r>
              <a:rPr lang="lv-LV" sz="2800" u="sng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atbilstošas speciālās izglītības programmas </a:t>
            </a:r>
            <a:r>
              <a:rPr lang="lv-LV" sz="28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īstenošanu vai </a:t>
            </a:r>
          </a:p>
          <a:p>
            <a:pPr marL="971550" lvl="1" indent="-514350" algn="just">
              <a:buFont typeface="Wingdings" panose="05000000000000000000" pitchFamily="2" charset="2"/>
              <a:buChar char="Ø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pedagoģiski medicīniskās komisijas, </a:t>
            </a:r>
          </a:p>
          <a:p>
            <a:pPr marL="971550" lvl="1" indent="-514350" algn="just">
              <a:buFont typeface="Wingdings" panose="05000000000000000000" pitchFamily="2" charset="2"/>
              <a:buChar char="Ø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logopēda, </a:t>
            </a:r>
          </a:p>
          <a:p>
            <a:pPr marL="971550" lvl="1" indent="-514350" algn="just">
              <a:buFont typeface="Wingdings" panose="05000000000000000000" pitchFamily="2" charset="2"/>
              <a:buChar char="Ø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skolotāja logopēda, </a:t>
            </a:r>
          </a:p>
          <a:p>
            <a:pPr marL="971550" lvl="1" indent="-514350" algn="just">
              <a:buFont typeface="Wingdings" panose="05000000000000000000" pitchFamily="2" charset="2"/>
              <a:buChar char="Ø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speciālā pedagoga, </a:t>
            </a:r>
          </a:p>
          <a:p>
            <a:pPr marL="971550" lvl="1" indent="-514350" algn="just">
              <a:buFont typeface="Wingdings" panose="05000000000000000000" pitchFamily="2" charset="2"/>
              <a:buChar char="Ø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izglītības vai klīniskā psihologa atzinums par izglītojamam </a:t>
            </a:r>
            <a:r>
              <a:rPr lang="lv-LV" sz="2800" u="sng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nepieciešamajiem atbalsta pasākumiem </a:t>
            </a:r>
            <a:r>
              <a:rPr lang="lv-LV" sz="28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mācību procesa un valsts pārbaudes darbu laikā.</a:t>
            </a:r>
          </a:p>
          <a:p>
            <a:r>
              <a:rPr lang="lv-LV" sz="28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 </a:t>
            </a:r>
          </a:p>
          <a:p>
            <a:pPr algn="just"/>
            <a:r>
              <a:rPr lang="lv-LV" sz="28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Open Sans" panose="020B0604020202020204" charset="0"/>
              </a:rPr>
              <a:t>Atbalsta pasākumus nosaka ar izglītības iestādes vadītāja rīkojumu, pamatojoties uz pilngadīga izglītojamā vai nepilngadīga izglītojamā likumiskā pārstāvja iesniegumu, kas līdz attiecīgā mācību gada 1. martam iesniegts izglītības iestādes vadītājam. </a:t>
            </a:r>
          </a:p>
          <a:p>
            <a:endParaRPr lang="lv-LV" sz="28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lv-LV" sz="2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2022. gada 5. jūlija noteikumu Nr. 398 «Noteikumi par centralizēto eksāmenu saturu un norises kārtību» IV. nodaļa</a:t>
            </a:r>
          </a:p>
        </p:txBody>
      </p:sp>
    </p:spTree>
    <p:extLst>
      <p:ext uri="{BB962C8B-B14F-4D97-AF65-F5344CB8AC3E}">
        <p14:creationId xmlns:p14="http://schemas.microsoft.com/office/powerpoint/2010/main" val="3189525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15087599" y="9486900"/>
            <a:ext cx="578498" cy="457200"/>
          </a:xfrm>
        </p:spPr>
        <p:txBody>
          <a:bodyPr/>
          <a:lstStyle/>
          <a:p>
            <a:pPr>
              <a:defRPr/>
            </a:pPr>
            <a:fld id="{F269D09F-D9EB-4E84-BB02-3E80801CF6A8}" type="slidenum">
              <a:rPr lang="en-US" altLang="lv-LV" smtClean="0"/>
              <a:pPr>
                <a:defRPr/>
              </a:pPr>
              <a:t>5</a:t>
            </a:fld>
            <a:endParaRPr lang="en-US" altLang="lv-LV" dirty="0"/>
          </a:p>
        </p:txBody>
      </p:sp>
      <p:sp>
        <p:nvSpPr>
          <p:cNvPr id="5" name="Rectangle 4"/>
          <p:cNvSpPr/>
          <p:nvPr/>
        </p:nvSpPr>
        <p:spPr>
          <a:xfrm>
            <a:off x="5909310" y="991447"/>
            <a:ext cx="940689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4200" b="1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Atbalsta pasākumi (II)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3484847"/>
            <a:ext cx="16078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Pārbaudes darbos piemēro tos atbalsta pasākumus, kādus izglītojamais ir saņēmis izglītības programmas īstenošanas procesā un kuru piemērošanu paredz </a:t>
            </a:r>
            <a:b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</a:br>
            <a:r>
              <a:rPr lang="pt-BR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Ministru kabineta 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19.11.</a:t>
            </a:r>
            <a:r>
              <a:rPr lang="pt-BR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20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19</a:t>
            </a:r>
            <a:r>
              <a:rPr lang="pt-BR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. noteikum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</a:t>
            </a:r>
            <a:r>
              <a:rPr lang="pt-BR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Nr. 556. «Prasības vispārējās izglītības iestādēm, lai to īstenotajās izglītības programmās uzņemtu izglītojamos ar speciālām vajadzībām» un VISC izstrādātie </a:t>
            </a:r>
            <a:r>
              <a:rPr lang="lv-LV" sz="2700" i="1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Pārbaudes darbu norises darbību laiki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.</a:t>
            </a:r>
          </a:p>
          <a:p>
            <a:pPr marL="514350" indent="-514350" algn="just">
              <a:buFont typeface="Wingdings" panose="05000000000000000000" pitchFamily="2" charset="2"/>
              <a:buChar char="Ø"/>
            </a:pPr>
            <a:endParaRPr lang="lv-LV" sz="2700" dirty="0">
              <a:solidFill>
                <a:schemeClr val="accent4">
                  <a:lumMod val="75000"/>
                </a:schemeClr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lv-LV" sz="2700" b="1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Izglītības iestāde ne vēlāk kā vienu mēnesi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pirms attiecīgā pārbaudes darba norises dienas VPS ieraksta izglītojamam pārbaudes darbā piemērojamos atbalsta pasākumus.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endParaRPr lang="lv-LV" sz="2700" b="1" dirty="0">
              <a:solidFill>
                <a:schemeClr val="accent4">
                  <a:lumMod val="75000"/>
                </a:schemeClr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endParaRPr lang="lv-LV" sz="27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591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15087599" y="9486900"/>
            <a:ext cx="578498" cy="457200"/>
          </a:xfrm>
        </p:spPr>
        <p:txBody>
          <a:bodyPr/>
          <a:lstStyle/>
          <a:p>
            <a:pPr>
              <a:defRPr/>
            </a:pPr>
            <a:fld id="{F269D09F-D9EB-4E84-BB02-3E80801CF6A8}" type="slidenum">
              <a:rPr lang="en-US" altLang="lv-LV" smtClean="0"/>
              <a:pPr>
                <a:defRPr/>
              </a:pPr>
              <a:t>6</a:t>
            </a:fld>
            <a:endParaRPr lang="en-US" altLang="lv-LV" dirty="0"/>
          </a:p>
        </p:txBody>
      </p:sp>
      <p:sp>
        <p:nvSpPr>
          <p:cNvPr id="5" name="Rectangle 4"/>
          <p:cNvSpPr/>
          <p:nvPr/>
        </p:nvSpPr>
        <p:spPr>
          <a:xfrm>
            <a:off x="5909310" y="991447"/>
            <a:ext cx="940689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4200" b="1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Atbalsta pasākumi (III)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2472828"/>
            <a:ext cx="16078200" cy="7771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800" b="1" dirty="0">
                <a:solidFill>
                  <a:schemeClr val="accent4">
                    <a:lumMod val="75000"/>
                  </a:schemeClr>
                </a:solidFill>
              </a:rPr>
              <a:t>Iespējamie atbalsta pasākumi: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</a:rPr>
              <a:t>laika pagarinājums līdz 30 %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</a:rPr>
              <a:t>laika pagarinājums līdz 50%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</a:rPr>
              <a:t>atgādnes, kuras izmantotas mācību procesa laikā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</a:rPr>
              <a:t>palielināta druka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</a:rPr>
              <a:t>kalkulators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</a:rPr>
              <a:t>skolotājam atļauts uzdevumu nosacījumus izskaidrot mutiski un/vai zīmju valodā (dzirdes traucējumi)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</a:rPr>
              <a:t>dators rakstiskas atbildes sniegšanai, ja nav iespējams darbu veikt rokrakstā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</a:rPr>
              <a:t>asistenta palīdzība (skolēniem ar smagiem kustību traucējumiem) atbalstam darbībās, 	kas nav saistītas ar pārbaudījumu saturu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</a:rPr>
              <a:t>atbrīvošana no mutvārdu daļas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</a:rPr>
              <a:t>atbrīvošana no klausīšanās daļas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accent4">
                    <a:lumMod val="75000"/>
                  </a:schemeClr>
                </a:solidFill>
              </a:rPr>
              <a:t>cits</a:t>
            </a:r>
          </a:p>
          <a:p>
            <a:pPr marL="971550" lvl="1" indent="-514350" algn="just">
              <a:buFont typeface="Wingdings" panose="05000000000000000000" pitchFamily="2" charset="2"/>
              <a:buChar char="Ø"/>
            </a:pPr>
            <a:endParaRPr lang="lv-LV" sz="2700" dirty="0">
              <a:solidFill>
                <a:schemeClr val="accent4">
                  <a:lumMod val="75000"/>
                </a:schemeClr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lv-LV" sz="2700" b="1" u="sng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Izglītības iestādei ar VISC nav jāsaskaņo izglītojamiem nepieciešamie atbalsta pasākumi 9. klases vai vidējās izglītības pakāpes valsts pārbaudījumos</a:t>
            </a:r>
            <a:r>
              <a:rPr lang="lv-LV" sz="2700" b="1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.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endParaRPr lang="lv-LV" sz="2700" b="1" dirty="0">
              <a:solidFill>
                <a:schemeClr val="accent4">
                  <a:lumMod val="75000"/>
                </a:schemeClr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endParaRPr lang="lv-LV" sz="27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437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15087599" y="9486900"/>
            <a:ext cx="578498" cy="457200"/>
          </a:xfrm>
        </p:spPr>
        <p:txBody>
          <a:bodyPr/>
          <a:lstStyle/>
          <a:p>
            <a:pPr>
              <a:defRPr/>
            </a:pPr>
            <a:fld id="{F269D09F-D9EB-4E84-BB02-3E80801CF6A8}" type="slidenum">
              <a:rPr lang="en-US" altLang="lv-LV" smtClean="0"/>
              <a:pPr>
                <a:defRPr/>
              </a:pPr>
              <a:t>7</a:t>
            </a:fld>
            <a:endParaRPr lang="en-US" altLang="lv-LV" dirty="0"/>
          </a:p>
        </p:txBody>
      </p:sp>
      <p:sp>
        <p:nvSpPr>
          <p:cNvPr id="5" name="Rectangle 4"/>
          <p:cNvSpPr/>
          <p:nvPr/>
        </p:nvSpPr>
        <p:spPr>
          <a:xfrm>
            <a:off x="5909310" y="991447"/>
            <a:ext cx="940689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4200" b="1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Atbalsta pasākumi (IV)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1" y="2306273"/>
            <a:ext cx="160782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Ø"/>
            </a:pP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Ja 9. klases izglītojamais vai izglītojamais vidējās izglītības pakāpē, kuram ir </a:t>
            </a:r>
            <a:r>
              <a:rPr lang="lv-LV" sz="2700" b="1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runas vai dzirdes 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traucējumi, </a:t>
            </a:r>
            <a:r>
              <a:rPr lang="lv-LV" sz="2700" b="1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traucējumu dēļ nevar kārtot kādu no valodu centralizēto eksāmenu daļām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, tad attiecīgā eksāmena daļas norises dienā izglītības iestādes vadītājs sastāda </a:t>
            </a:r>
            <a:r>
              <a:rPr lang="lv-LV" sz="2700" b="1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aktu par izglītojamā nepiedalīšanos centralizētā eksāmena klausīšanās daļā vai mutvārdu daļā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, ko pievieno centralizētā eksāmena materiāliem, kurus izglītības iestāde nosūta uz VISC. </a:t>
            </a:r>
            <a:r>
              <a:rPr lang="lv-LV" sz="2700" b="1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Izglītojamā eksāmena kopvērtējumu aprēķina no to eksāmenu daļu rezultātiem, no kurām izglītojamais nav bijis atbrīvots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.</a:t>
            </a:r>
          </a:p>
          <a:p>
            <a:pPr algn="just"/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    </a:t>
            </a:r>
          </a:p>
          <a:p>
            <a:pPr algn="just"/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Akta paraugs ir publicēts </a:t>
            </a:r>
            <a:r>
              <a:rPr lang="lv-LV" sz="2700" i="1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Pārbaudes darbu norises darbību laikos</a:t>
            </a:r>
            <a:r>
              <a:rPr lang="lv-LV" sz="2700" dirty="0">
                <a:solidFill>
                  <a:schemeClr val="accent4">
                    <a:lumMod val="75000"/>
                  </a:schemeClr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.</a:t>
            </a:r>
            <a:endParaRPr lang="en-US" sz="2700" dirty="0">
              <a:solidFill>
                <a:schemeClr val="accent4">
                  <a:lumMod val="75000"/>
                </a:schemeClr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514350" indent="-514350">
              <a:buFont typeface="Wingdings" panose="05000000000000000000" pitchFamily="2" charset="2"/>
              <a:buChar char="Ø"/>
            </a:pPr>
            <a:endParaRPr lang="lv-LV" sz="2700" b="1" dirty="0">
              <a:solidFill>
                <a:schemeClr val="accent4">
                  <a:lumMod val="75000"/>
                </a:schemeClr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endParaRPr lang="lv-LV" sz="27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065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15087599" y="9486900"/>
            <a:ext cx="578498" cy="457200"/>
          </a:xfrm>
        </p:spPr>
        <p:txBody>
          <a:bodyPr/>
          <a:lstStyle/>
          <a:p>
            <a:pPr>
              <a:defRPr/>
            </a:pPr>
            <a:fld id="{F269D09F-D9EB-4E84-BB02-3E80801CF6A8}" type="slidenum">
              <a:rPr lang="en-US" altLang="lv-LV" smtClean="0"/>
              <a:pPr>
                <a:defRPr/>
              </a:pPr>
              <a:t>8</a:t>
            </a:fld>
            <a:endParaRPr lang="en-US" altLang="lv-LV" dirty="0"/>
          </a:p>
        </p:txBody>
      </p:sp>
      <p:sp>
        <p:nvSpPr>
          <p:cNvPr id="5" name="Rectangle 4"/>
          <p:cNvSpPr/>
          <p:nvPr/>
        </p:nvSpPr>
        <p:spPr>
          <a:xfrm>
            <a:off x="5909310" y="991447"/>
            <a:ext cx="940689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4200" b="1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Atbalsta pasākumi (IV)</a:t>
            </a:r>
          </a:p>
        </p:txBody>
      </p:sp>
      <p:sp>
        <p:nvSpPr>
          <p:cNvPr id="9" name="Rectangle 8"/>
          <p:cNvSpPr/>
          <p:nvPr/>
        </p:nvSpPr>
        <p:spPr>
          <a:xfrm>
            <a:off x="5410200" y="1761688"/>
            <a:ext cx="4377690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err="1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Latviešu</a:t>
            </a:r>
            <a:r>
              <a:rPr lang="en-US" sz="2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valoda</a:t>
            </a:r>
            <a:r>
              <a:rPr lang="lv-LV" sz="2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9.klase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850518"/>
              </p:ext>
            </p:extLst>
          </p:nvPr>
        </p:nvGraphicFramePr>
        <p:xfrm>
          <a:off x="990600" y="4305300"/>
          <a:ext cx="6781800" cy="31003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2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1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4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818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+mj-lt"/>
                        </a:rPr>
                        <a:t>Daļa</a:t>
                      </a:r>
                      <a:endParaRPr lang="lv-LV" sz="2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+mj-lt"/>
                        </a:rPr>
                        <a:t>Maksimālais</a:t>
                      </a:r>
                      <a:r>
                        <a:rPr lang="en-US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+mj-lt"/>
                        </a:rPr>
                        <a:t>punktu</a:t>
                      </a:r>
                      <a:r>
                        <a:rPr lang="en-US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+mj-lt"/>
                        </a:rPr>
                        <a:t>skaits</a:t>
                      </a:r>
                      <a:endParaRPr lang="lv-LV" sz="2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Skolēna</a:t>
                      </a:r>
                      <a:r>
                        <a:rPr lang="lv-LV" sz="2400" baseline="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iegūtais vērtējums</a:t>
                      </a:r>
                      <a:endParaRPr lang="lv-LV" sz="2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lv-LV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18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lv-LV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lv-LV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punktos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1.daļa</a:t>
                      </a:r>
                      <a:endParaRPr lang="lv-LV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50</a:t>
                      </a:r>
                      <a:endParaRPr lang="lv-LV" sz="2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4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j-lt"/>
                        </a:rPr>
                        <a:t>2.daļa</a:t>
                      </a:r>
                      <a:endParaRPr lang="lv-LV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30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j-lt"/>
                        </a:rPr>
                        <a:t>3.daļa</a:t>
                      </a:r>
                      <a:endParaRPr lang="lv-LV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20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j-lt"/>
                        </a:rPr>
                        <a:t>Kopā</a:t>
                      </a:r>
                      <a:endParaRPr lang="lv-LV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100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828800" y="3303691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/>
              <a:t>Bez atbalsta pasākumiem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277600" y="2828519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/>
              <a:t>Ar atbalsta pasākumiem </a:t>
            </a:r>
          </a:p>
          <a:p>
            <a:r>
              <a:rPr lang="lv-LV" sz="20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Atbrīvots no mutvārdu daļas</a:t>
            </a:r>
            <a:endParaRPr lang="lv-LV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118255"/>
              </p:ext>
            </p:extLst>
          </p:nvPr>
        </p:nvGraphicFramePr>
        <p:xfrm>
          <a:off x="8884297" y="4305300"/>
          <a:ext cx="6781800" cy="31003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2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1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4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818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+mj-lt"/>
                        </a:rPr>
                        <a:t>Daļa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+mj-lt"/>
                        </a:rPr>
                        <a:t>Maksimālais</a:t>
                      </a:r>
                      <a:r>
                        <a:rPr lang="en-US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+mj-lt"/>
                        </a:rPr>
                        <a:t>punktu</a:t>
                      </a:r>
                      <a:r>
                        <a:rPr lang="en-US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+mj-lt"/>
                        </a:rPr>
                        <a:t>skaits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Skolēna</a:t>
                      </a:r>
                      <a:r>
                        <a:rPr lang="lv-LV" sz="2000" baseline="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iegūtais vērtējums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lv-LV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18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lv-LV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lv-LV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punktos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1.daļa</a:t>
                      </a:r>
                      <a:endParaRPr lang="lv-LV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50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2.daļa</a:t>
                      </a:r>
                      <a:endParaRPr lang="lv-LV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30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3.daļa</a:t>
                      </a:r>
                      <a:endParaRPr lang="lv-LV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atbrīvots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atbrīvots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Kopā</a:t>
                      </a:r>
                      <a:endParaRPr lang="lv-LV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</a:rPr>
                        <a:t>80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677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15087599" y="9486900"/>
            <a:ext cx="578498" cy="457200"/>
          </a:xfrm>
        </p:spPr>
        <p:txBody>
          <a:bodyPr/>
          <a:lstStyle/>
          <a:p>
            <a:pPr>
              <a:defRPr/>
            </a:pPr>
            <a:fld id="{F269D09F-D9EB-4E84-BB02-3E80801CF6A8}" type="slidenum">
              <a:rPr lang="en-US" altLang="lv-LV" smtClean="0"/>
              <a:pPr>
                <a:defRPr/>
              </a:pPr>
              <a:t>9</a:t>
            </a:fld>
            <a:endParaRPr lang="en-US" altLang="lv-LV" dirty="0"/>
          </a:p>
        </p:txBody>
      </p:sp>
      <p:sp>
        <p:nvSpPr>
          <p:cNvPr id="5" name="Rectangle 4"/>
          <p:cNvSpPr/>
          <p:nvPr/>
        </p:nvSpPr>
        <p:spPr>
          <a:xfrm>
            <a:off x="5909310" y="991447"/>
            <a:ext cx="940689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4200" b="1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Atbalsta pasākumi (IV)</a:t>
            </a:r>
          </a:p>
        </p:txBody>
      </p:sp>
      <p:sp>
        <p:nvSpPr>
          <p:cNvPr id="9" name="Rectangle 8"/>
          <p:cNvSpPr/>
          <p:nvPr/>
        </p:nvSpPr>
        <p:spPr>
          <a:xfrm>
            <a:off x="5410200" y="1761688"/>
            <a:ext cx="4377690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lv-LV" sz="24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Svešvaloda 9.klase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457456"/>
              </p:ext>
            </p:extLst>
          </p:nvPr>
        </p:nvGraphicFramePr>
        <p:xfrm>
          <a:off x="990600" y="4305300"/>
          <a:ext cx="6781800" cy="3506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2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1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4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818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+mj-lt"/>
                          <a:cs typeface="Arial" panose="020B0604020202020204" pitchFamily="34" charset="0"/>
                        </a:rPr>
                        <a:t>Daļa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+mj-lt"/>
                          <a:cs typeface="Arial" panose="020B0604020202020204" pitchFamily="34" charset="0"/>
                        </a:rPr>
                        <a:t>Maksimālais</a:t>
                      </a:r>
                      <a:r>
                        <a:rPr lang="en-US" sz="20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+mj-lt"/>
                          <a:cs typeface="Arial" panose="020B0604020202020204" pitchFamily="34" charset="0"/>
                        </a:rPr>
                        <a:t>punktu</a:t>
                      </a:r>
                      <a:r>
                        <a:rPr lang="en-US" sz="20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+mj-lt"/>
                          <a:cs typeface="Arial" panose="020B0604020202020204" pitchFamily="34" charset="0"/>
                        </a:rPr>
                        <a:t>skaits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Skolēna</a:t>
                      </a:r>
                      <a:r>
                        <a:rPr lang="lv-LV" sz="2000" baseline="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iegūtais vērtējums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lv-LV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18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lv-LV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lv-LV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punktos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Lasīšana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20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Klausīšanās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20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Rakstīšana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Runāšana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25*0,8=20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20*0,8=16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  <a:cs typeface="Arial" panose="020B0604020202020204" pitchFamily="34" charset="0"/>
                        </a:rPr>
                        <a:t>Kopā</a:t>
                      </a:r>
                      <a:endParaRPr lang="lv-LV" sz="200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80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828800" y="3303691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/>
              <a:t>Bez atbalsta pasākumiem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277600" y="2828519"/>
            <a:ext cx="350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/>
              <a:t>Ar atbalsta pasākumiem </a:t>
            </a:r>
          </a:p>
          <a:p>
            <a:r>
              <a:rPr lang="lv-LV" sz="20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Atbrīvots no klausīšanās un mutvārdu daļas</a:t>
            </a:r>
            <a:endParaRPr lang="lv-LV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306888"/>
              </p:ext>
            </p:extLst>
          </p:nvPr>
        </p:nvGraphicFramePr>
        <p:xfrm>
          <a:off x="8267700" y="4249045"/>
          <a:ext cx="6781800" cy="3506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2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1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4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818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+mj-lt"/>
                        </a:rPr>
                        <a:t>Daļa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+mj-lt"/>
                        </a:rPr>
                        <a:t>Maksimālais</a:t>
                      </a:r>
                      <a:r>
                        <a:rPr lang="en-US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+mj-lt"/>
                        </a:rPr>
                        <a:t>punktu</a:t>
                      </a:r>
                      <a:r>
                        <a:rPr lang="en-US" sz="200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+mj-lt"/>
                        </a:rPr>
                        <a:t>skaits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Skolēna</a:t>
                      </a:r>
                      <a:r>
                        <a:rPr lang="lv-LV" sz="2000" baseline="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iegūtais vērtējums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lv-LV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18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lv-LV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lv-LV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punktos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</a:rPr>
                        <a:t>Lasīšana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</a:rPr>
                        <a:t>20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</a:rPr>
                        <a:t>Klausīšanās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atbrīvots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atbrīvots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</a:rPr>
                        <a:t>Rakstīšana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Runāšana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atbrīvots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atbrīvots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j-lt"/>
                        </a:rPr>
                        <a:t>Kopā</a:t>
                      </a:r>
                      <a:endParaRPr lang="lv-LV" sz="20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</a:rPr>
                        <a:t>40</a:t>
                      </a:r>
                      <a:endParaRPr lang="lv-LV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734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980</Words>
  <Application>Microsoft Office PowerPoint</Application>
  <PresentationFormat>Pielāgots</PresentationFormat>
  <Paragraphs>176</Paragraphs>
  <Slides>11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7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11</vt:i4>
      </vt:variant>
    </vt:vector>
  </HeadingPairs>
  <TitlesOfParts>
    <vt:vector size="19" baseType="lpstr">
      <vt:lpstr>Open Sans</vt:lpstr>
      <vt:lpstr>Arial</vt:lpstr>
      <vt:lpstr>Open Sans Bold</vt:lpstr>
      <vt:lpstr>Wingdings</vt:lpstr>
      <vt:lpstr>HK Grotesk Bold</vt:lpstr>
      <vt:lpstr>Verdana</vt:lpstr>
      <vt:lpstr>Calibri</vt:lpstr>
      <vt:lpstr>Office Theme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VPD_27.11.2023</dc:title>
  <dc:creator>Normunds Rečs</dc:creator>
  <cp:lastModifiedBy>Jana Veinberga</cp:lastModifiedBy>
  <cp:revision>78</cp:revision>
  <cp:lastPrinted>2024-02-07T10:31:31Z</cp:lastPrinted>
  <dcterms:created xsi:type="dcterms:W3CDTF">2006-08-16T00:00:00Z</dcterms:created>
  <dcterms:modified xsi:type="dcterms:W3CDTF">2024-02-07T16:50:48Z</dcterms:modified>
  <dc:identifier>DAF1XWGwYHM</dc:identifier>
</cp:coreProperties>
</file>