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4" r:id="rId3"/>
    <p:sldId id="259" r:id="rId4"/>
    <p:sldId id="258" r:id="rId5"/>
    <p:sldId id="260" r:id="rId6"/>
    <p:sldId id="265" r:id="rId7"/>
    <p:sldId id="269" r:id="rId8"/>
    <p:sldId id="261" r:id="rId9"/>
    <p:sldId id="268" r:id="rId10"/>
    <p:sldId id="262" r:id="rId11"/>
    <p:sldId id="267" r:id="rId12"/>
    <p:sldId id="266" r:id="rId13"/>
    <p:sldId id="263" r:id="rId14"/>
    <p:sldId id="270" r:id="rId15"/>
  </p:sldIdLst>
  <p:sldSz cx="18288000" cy="10287000"/>
  <p:notesSz cx="6745288" cy="9882188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Arimo Bold" panose="020B0604020202020204" charset="0"/>
      <p:regular r:id="rId22"/>
    </p:embeddedFont>
    <p:embeddedFont>
      <p:font typeface="Antic" panose="020B0604020202020204" charset="0"/>
      <p:regular r:id="rId23"/>
    </p:embeddedFont>
    <p:embeddedFont>
      <p:font typeface="Hertical Smooth" panose="020B0604020202020204" charset="-70"/>
      <p:regular r:id="rId24"/>
    </p:embeddedFont>
    <p:embeddedFont>
      <p:font typeface="Arimo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tīne Boitmane" initials="KB" lastIdx="6" clrIdx="0">
    <p:extLst>
      <p:ext uri="{19B8F6BF-5375-455C-9EA6-DF929625EA0E}">
        <p15:presenceInfo xmlns:p15="http://schemas.microsoft.com/office/powerpoint/2012/main" userId="S-1-5-21-199432311-1791994046-2381146236-137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ējs stils 2 - izcēlum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41" autoAdjust="0"/>
  </p:normalViewPr>
  <p:slideViewPr>
    <p:cSldViewPr>
      <p:cViewPr varScale="1">
        <p:scale>
          <a:sx n="50" d="100"/>
          <a:sy n="50" d="100"/>
        </p:scale>
        <p:origin x="77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958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sz="quarter" idx="1"/>
          </p:nvPr>
        </p:nvSpPr>
        <p:spPr>
          <a:xfrm>
            <a:off x="3820769" y="0"/>
            <a:ext cx="2922958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EF5AA-BBAF-418C-98D2-D4F35F45EA18}" type="datetimeFigureOut">
              <a:rPr lang="lv-LV" smtClean="0"/>
              <a:t>14.02.2024.</a:t>
            </a:fld>
            <a:endParaRPr lang="lv-LV"/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2"/>
          </p:nvPr>
        </p:nvSpPr>
        <p:spPr>
          <a:xfrm>
            <a:off x="0" y="9386364"/>
            <a:ext cx="2922958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3"/>
          </p:nvPr>
        </p:nvSpPr>
        <p:spPr>
          <a:xfrm>
            <a:off x="3820769" y="9386364"/>
            <a:ext cx="2922958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53199-534F-4461-928C-2CC5DD19517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424487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588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21113" y="0"/>
            <a:ext cx="2922587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29E9D-3745-40D7-B9ED-FCD386F7911F}" type="datetimeFigureOut">
              <a:rPr lang="lv-LV" smtClean="0"/>
              <a:t>14.02.2024.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5075"/>
            <a:ext cx="5929312" cy="333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74688" y="4756150"/>
            <a:ext cx="5395912" cy="3890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9386888"/>
            <a:ext cx="2922588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21113" y="9386888"/>
            <a:ext cx="2922587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9E533-3FFC-4E92-A982-A80DC7487E2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99242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9E533-3FFC-4E92-A982-A80DC7487E24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80311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9E533-3FFC-4E92-A982-A80DC7487E24}" type="slidenum">
              <a:rPr lang="lv-LV" smtClean="0"/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94290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9E533-3FFC-4E92-A982-A80DC7487E24}" type="slidenum">
              <a:rPr lang="lv-LV" smtClean="0"/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6358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9E533-3FFC-4E92-A982-A80DC7487E24}" type="slidenum">
              <a:rPr lang="lv-LV" smtClean="0"/>
              <a:t>14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77783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varaviksne.ventspils.lv/" TargetMode="External"/><Relationship Id="rId4" Type="http://schemas.openxmlformats.org/officeDocument/2006/relationships/hyperlink" Target="mailto:varaviksne@ventspils.lv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7.sv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&#8220;Mazo%20cilv&#275;ku%20lielie%20darbi%20pasaules%20vesel&#299;bai!&#8221;%20izzino&#353;as%20nodarb&#299;bas%20elektroener&#291;ijas%20taup&#299;&#353;anai,%20ar%20praktisk&#257;m%20darb&#299;b&#257;m%20samazinot%20dienas%20elektroener&#291;ijas%20pat&#275;ri&#326;u%20l&#299;dz%20minimumam%20(PII%20&#8220;Varav&#299;ksne&#8221;)..pn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3.svg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C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78765">
            <a:off x="3586850" y="2369828"/>
            <a:ext cx="11978233" cy="6385312"/>
            <a:chOff x="0" y="0"/>
            <a:chExt cx="4455448" cy="2347133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4391948" cy="2283633"/>
            </a:xfrm>
            <a:custGeom>
              <a:avLst/>
              <a:gdLst/>
              <a:ahLst/>
              <a:cxnLst/>
              <a:rect l="l" t="t" r="r" b="b"/>
              <a:pathLst>
                <a:path w="4391948" h="2283633">
                  <a:moveTo>
                    <a:pt x="4299238" y="2283633"/>
                  </a:moveTo>
                  <a:lnTo>
                    <a:pt x="92710" y="2283633"/>
                  </a:lnTo>
                  <a:cubicBezTo>
                    <a:pt x="41910" y="2283633"/>
                    <a:pt x="0" y="2241723"/>
                    <a:pt x="0" y="219092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297968" y="0"/>
                  </a:lnTo>
                  <a:cubicBezTo>
                    <a:pt x="4348768" y="0"/>
                    <a:pt x="4390678" y="41910"/>
                    <a:pt x="4390678" y="92710"/>
                  </a:cubicBezTo>
                  <a:lnTo>
                    <a:pt x="4390678" y="2189653"/>
                  </a:lnTo>
                  <a:cubicBezTo>
                    <a:pt x="4391948" y="2241723"/>
                    <a:pt x="4350038" y="2283633"/>
                    <a:pt x="4299238" y="2283633"/>
                  </a:cubicBezTo>
                  <a:close/>
                </a:path>
              </a:pathLst>
            </a:custGeom>
            <a:solidFill>
              <a:srgbClr val="F5F2DF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4455448" cy="2347133"/>
            </a:xfrm>
            <a:custGeom>
              <a:avLst/>
              <a:gdLst/>
              <a:ahLst/>
              <a:cxnLst/>
              <a:rect l="l" t="t" r="r" b="b"/>
              <a:pathLst>
                <a:path w="4455448" h="2347133">
                  <a:moveTo>
                    <a:pt x="4330988" y="59690"/>
                  </a:moveTo>
                  <a:cubicBezTo>
                    <a:pt x="4366548" y="59690"/>
                    <a:pt x="4395758" y="88900"/>
                    <a:pt x="4395758" y="124460"/>
                  </a:cubicBezTo>
                  <a:lnTo>
                    <a:pt x="4395758" y="2222673"/>
                  </a:lnTo>
                  <a:cubicBezTo>
                    <a:pt x="4395758" y="2258233"/>
                    <a:pt x="4366548" y="2287443"/>
                    <a:pt x="4330988" y="2287443"/>
                  </a:cubicBezTo>
                  <a:lnTo>
                    <a:pt x="124460" y="2287443"/>
                  </a:lnTo>
                  <a:cubicBezTo>
                    <a:pt x="88900" y="2287443"/>
                    <a:pt x="59690" y="2258233"/>
                    <a:pt x="59690" y="222267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330988" y="59690"/>
                  </a:lnTo>
                  <a:moveTo>
                    <a:pt x="433098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22673"/>
                  </a:lnTo>
                  <a:cubicBezTo>
                    <a:pt x="0" y="2291253"/>
                    <a:pt x="55880" y="2347133"/>
                    <a:pt x="124460" y="2347133"/>
                  </a:cubicBezTo>
                  <a:lnTo>
                    <a:pt x="4330988" y="2347133"/>
                  </a:lnTo>
                  <a:cubicBezTo>
                    <a:pt x="4399568" y="2347133"/>
                    <a:pt x="4455448" y="2291253"/>
                    <a:pt x="4455448" y="2222673"/>
                  </a:cubicBezTo>
                  <a:lnTo>
                    <a:pt x="4455448" y="124460"/>
                  </a:lnTo>
                  <a:cubicBezTo>
                    <a:pt x="4455448" y="55880"/>
                    <a:pt x="4399568" y="0"/>
                    <a:pt x="4330988" y="0"/>
                  </a:cubicBezTo>
                  <a:close/>
                </a:path>
              </a:pathLst>
            </a:custGeom>
            <a:solidFill>
              <a:srgbClr val="F0CA8C"/>
            </a:solidFill>
          </p:spPr>
          <p:txBody>
            <a:bodyPr/>
            <a:lstStyle/>
            <a:p>
              <a:endParaRPr lang="lv-LV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3425786" flipH="1">
            <a:off x="12043824" y="1002489"/>
            <a:ext cx="1614912" cy="188577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187169">
            <a:off x="7910325" y="1055847"/>
            <a:ext cx="2391151" cy="825082"/>
            <a:chOff x="0" y="0"/>
            <a:chExt cx="1913890" cy="660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660400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E0795D"/>
            </a:solidFill>
          </p:spPr>
          <p:txBody>
            <a:bodyPr/>
            <a:lstStyle/>
            <a:p>
              <a:endParaRPr lang="lv-LV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81478">
            <a:off x="8323572" y="1267884"/>
            <a:ext cx="1640856" cy="41021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-201061">
            <a:off x="4181340" y="4124975"/>
            <a:ext cx="10998579" cy="2909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4"/>
              </a:lnSpc>
            </a:pPr>
            <a:r>
              <a:rPr lang="lv-LV" sz="5400" dirty="0">
                <a:solidFill>
                  <a:schemeClr val="accent2">
                    <a:lumMod val="75000"/>
                  </a:schemeClr>
                </a:solidFill>
                <a:latin typeface="Arimo"/>
              </a:rPr>
              <a:t>VIENOTI ATBALSTA PRINCIPI PIRMSSKOLĀ </a:t>
            </a:r>
            <a:r>
              <a:rPr lang="lv-LV" sz="4117" dirty="0">
                <a:solidFill>
                  <a:schemeClr val="accent2">
                    <a:lumMod val="75000"/>
                  </a:schemeClr>
                </a:solidFill>
                <a:latin typeface="Arimo"/>
              </a:rPr>
              <a:t>- </a:t>
            </a:r>
            <a:r>
              <a:rPr lang="en-US" sz="4117" dirty="0">
                <a:solidFill>
                  <a:schemeClr val="accent2">
                    <a:lumMod val="75000"/>
                  </a:schemeClr>
                </a:solidFill>
                <a:latin typeface="Arimo"/>
              </a:rPr>
              <a:t>  </a:t>
            </a:r>
            <a:endParaRPr lang="lv-LV" sz="4117" dirty="0">
              <a:solidFill>
                <a:schemeClr val="accent2">
                  <a:lumMod val="75000"/>
                </a:schemeClr>
              </a:solidFill>
              <a:latin typeface="Arimo"/>
            </a:endParaRPr>
          </a:p>
          <a:p>
            <a:pPr algn="ctr">
              <a:lnSpc>
                <a:spcPts val="5764"/>
              </a:lnSpc>
            </a:pP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Arimo"/>
              </a:rPr>
              <a:t>veidi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Arimo"/>
              </a:rPr>
              <a:t>,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Arimo"/>
              </a:rPr>
              <a:t>resursi</a:t>
            </a:r>
            <a:r>
              <a:rPr lang="lv-LV" sz="5400" dirty="0">
                <a:solidFill>
                  <a:schemeClr val="accent2">
                    <a:lumMod val="75000"/>
                  </a:schemeClr>
                </a:solidFill>
                <a:latin typeface="Arimo"/>
              </a:rPr>
              <a:t>,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Arimo"/>
              </a:rPr>
              <a:t> vide</a:t>
            </a:r>
            <a:r>
              <a:rPr lang="en-US" sz="4117" dirty="0">
                <a:solidFill>
                  <a:schemeClr val="accent2">
                    <a:lumMod val="75000"/>
                  </a:schemeClr>
                </a:solidFill>
                <a:latin typeface="Arimo"/>
              </a:rPr>
              <a:t>.</a:t>
            </a:r>
          </a:p>
          <a:p>
            <a:pPr algn="ctr">
              <a:lnSpc>
                <a:spcPts val="5764"/>
              </a:lnSpc>
            </a:pPr>
            <a:endParaRPr lang="en-US" sz="4117" dirty="0">
              <a:solidFill>
                <a:srgbClr val="3B3D50"/>
              </a:solidFill>
              <a:latin typeface="Arimo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1E58775-CBB2-FE5D-FA1A-3E1B0B3B65BA}"/>
              </a:ext>
            </a:extLst>
          </p:cNvPr>
          <p:cNvSpPr txBox="1"/>
          <p:nvPr/>
        </p:nvSpPr>
        <p:spPr>
          <a:xfrm>
            <a:off x="11887200" y="9531753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Ventspils PII «Varavīksne» 2024.gada februāris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C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9056" y="875117"/>
            <a:ext cx="4751021" cy="4750479"/>
            <a:chOff x="0" y="0"/>
            <a:chExt cx="6350013" cy="6349289"/>
          </a:xfrm>
        </p:grpSpPr>
        <p:sp>
          <p:nvSpPr>
            <p:cNvPr id="3" name="Freeform 3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2"/>
              <a:stretch>
                <a:fillRect t="-5" b="-5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781020" y="1112101"/>
            <a:ext cx="4582894" cy="4582228"/>
            <a:chOff x="7948" y="-92192"/>
            <a:chExt cx="6540525" cy="6539574"/>
          </a:xfrm>
        </p:grpSpPr>
        <p:sp>
          <p:nvSpPr>
            <p:cNvPr id="5" name="Freeform 5"/>
            <p:cNvSpPr/>
            <p:nvPr/>
          </p:nvSpPr>
          <p:spPr>
            <a:xfrm>
              <a:off x="7948" y="-92192"/>
              <a:ext cx="6540525" cy="6539574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t="-5" b="-5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153237" y="973795"/>
            <a:ext cx="4652331" cy="4651801"/>
            <a:chOff x="0" y="0"/>
            <a:chExt cx="6350013" cy="6349289"/>
          </a:xfrm>
        </p:grpSpPr>
        <p:sp>
          <p:nvSpPr>
            <p:cNvPr id="7" name="Freeform 7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t="-5" b="-5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5506" y="6479367"/>
            <a:ext cx="4743270" cy="3664486"/>
            <a:chOff x="0" y="0"/>
            <a:chExt cx="2287993" cy="1767624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2224493" cy="1704124"/>
            </a:xfrm>
            <a:custGeom>
              <a:avLst/>
              <a:gdLst/>
              <a:ahLst/>
              <a:cxnLst/>
              <a:rect l="l" t="t" r="r" b="b"/>
              <a:pathLst>
                <a:path w="2224493" h="1704124">
                  <a:moveTo>
                    <a:pt x="2131783" y="1704124"/>
                  </a:moveTo>
                  <a:lnTo>
                    <a:pt x="92710" y="1704124"/>
                  </a:lnTo>
                  <a:cubicBezTo>
                    <a:pt x="41910" y="1704124"/>
                    <a:pt x="0" y="1662214"/>
                    <a:pt x="0" y="161141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30513" y="0"/>
                  </a:lnTo>
                  <a:cubicBezTo>
                    <a:pt x="2181313" y="0"/>
                    <a:pt x="2223223" y="41910"/>
                    <a:pt x="2223223" y="92710"/>
                  </a:cubicBezTo>
                  <a:lnTo>
                    <a:pt x="2223223" y="1610144"/>
                  </a:lnTo>
                  <a:cubicBezTo>
                    <a:pt x="2224493" y="1662214"/>
                    <a:pt x="2182583" y="1704124"/>
                    <a:pt x="2131783" y="1704124"/>
                  </a:cubicBezTo>
                  <a:close/>
                </a:path>
              </a:pathLst>
            </a:custGeom>
            <a:solidFill>
              <a:srgbClr val="F5F2DF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2287993" cy="1767624"/>
            </a:xfrm>
            <a:custGeom>
              <a:avLst/>
              <a:gdLst/>
              <a:ahLst/>
              <a:cxnLst/>
              <a:rect l="l" t="t" r="r" b="b"/>
              <a:pathLst>
                <a:path w="2287993" h="1767624">
                  <a:moveTo>
                    <a:pt x="2163533" y="59690"/>
                  </a:moveTo>
                  <a:cubicBezTo>
                    <a:pt x="2199093" y="59690"/>
                    <a:pt x="2228303" y="88900"/>
                    <a:pt x="2228303" y="124460"/>
                  </a:cubicBezTo>
                  <a:lnTo>
                    <a:pt x="2228303" y="1643164"/>
                  </a:lnTo>
                  <a:cubicBezTo>
                    <a:pt x="2228303" y="1678724"/>
                    <a:pt x="2199093" y="1707934"/>
                    <a:pt x="2163533" y="1707934"/>
                  </a:cubicBezTo>
                  <a:lnTo>
                    <a:pt x="124460" y="1707934"/>
                  </a:lnTo>
                  <a:cubicBezTo>
                    <a:pt x="88900" y="1707934"/>
                    <a:pt x="59690" y="1678724"/>
                    <a:pt x="59690" y="164316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63533" y="59690"/>
                  </a:lnTo>
                  <a:moveTo>
                    <a:pt x="216353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43164"/>
                  </a:lnTo>
                  <a:cubicBezTo>
                    <a:pt x="0" y="1711744"/>
                    <a:pt x="55880" y="1767624"/>
                    <a:pt x="124460" y="1767624"/>
                  </a:cubicBezTo>
                  <a:lnTo>
                    <a:pt x="2163533" y="1767624"/>
                  </a:lnTo>
                  <a:cubicBezTo>
                    <a:pt x="2232113" y="1767624"/>
                    <a:pt x="2287993" y="1711744"/>
                    <a:pt x="2287993" y="1643164"/>
                  </a:cubicBezTo>
                  <a:lnTo>
                    <a:pt x="2287993" y="124460"/>
                  </a:lnTo>
                  <a:cubicBezTo>
                    <a:pt x="2287993" y="55880"/>
                    <a:pt x="2232113" y="0"/>
                    <a:pt x="2163533" y="0"/>
                  </a:cubicBezTo>
                  <a:close/>
                </a:path>
              </a:pathLst>
            </a:custGeom>
            <a:solidFill>
              <a:srgbClr val="E0795D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11" name="Group 11"/>
          <p:cNvGrpSpPr/>
          <p:nvPr/>
        </p:nvGrpSpPr>
        <p:grpSpPr>
          <a:xfrm rot="-480941">
            <a:off x="1693940" y="5178468"/>
            <a:ext cx="4328896" cy="1394251"/>
            <a:chOff x="0" y="0"/>
            <a:chExt cx="3678611" cy="118480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678611" cy="1184807"/>
            </a:xfrm>
            <a:custGeom>
              <a:avLst/>
              <a:gdLst/>
              <a:ahLst/>
              <a:cxnLst/>
              <a:rect l="l" t="t" r="r" b="b"/>
              <a:pathLst>
                <a:path w="3678611" h="1184807">
                  <a:moveTo>
                    <a:pt x="3554151" y="1184807"/>
                  </a:moveTo>
                  <a:lnTo>
                    <a:pt x="124460" y="1184807"/>
                  </a:lnTo>
                  <a:cubicBezTo>
                    <a:pt x="55880" y="1184807"/>
                    <a:pt x="0" y="1128927"/>
                    <a:pt x="0" y="10603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54151" y="0"/>
                  </a:lnTo>
                  <a:cubicBezTo>
                    <a:pt x="3622731" y="0"/>
                    <a:pt x="3678611" y="55880"/>
                    <a:pt x="3678611" y="124460"/>
                  </a:cubicBezTo>
                  <a:lnTo>
                    <a:pt x="3678611" y="1060347"/>
                  </a:lnTo>
                  <a:cubicBezTo>
                    <a:pt x="3678611" y="1128927"/>
                    <a:pt x="3622731" y="1184807"/>
                    <a:pt x="3554151" y="1184807"/>
                  </a:cubicBezTo>
                  <a:close/>
                </a:path>
              </a:pathLst>
            </a:custGeom>
            <a:solidFill>
              <a:srgbClr val="F0CA8C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811282" y="6479367"/>
            <a:ext cx="4522372" cy="3664486"/>
            <a:chOff x="0" y="0"/>
            <a:chExt cx="2040309" cy="1653266"/>
          </a:xfrm>
        </p:grpSpPr>
        <p:sp>
          <p:nvSpPr>
            <p:cNvPr id="14" name="Freeform 14"/>
            <p:cNvSpPr/>
            <p:nvPr/>
          </p:nvSpPr>
          <p:spPr>
            <a:xfrm>
              <a:off x="31750" y="31750"/>
              <a:ext cx="1976809" cy="1589766"/>
            </a:xfrm>
            <a:custGeom>
              <a:avLst/>
              <a:gdLst/>
              <a:ahLst/>
              <a:cxnLst/>
              <a:rect l="l" t="t" r="r" b="b"/>
              <a:pathLst>
                <a:path w="1976809" h="1589766">
                  <a:moveTo>
                    <a:pt x="1884099" y="1589766"/>
                  </a:moveTo>
                  <a:lnTo>
                    <a:pt x="92710" y="1589766"/>
                  </a:lnTo>
                  <a:cubicBezTo>
                    <a:pt x="41910" y="1589766"/>
                    <a:pt x="0" y="1547856"/>
                    <a:pt x="0" y="149705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882829" y="0"/>
                  </a:lnTo>
                  <a:cubicBezTo>
                    <a:pt x="1933629" y="0"/>
                    <a:pt x="1975539" y="41910"/>
                    <a:pt x="1975539" y="92710"/>
                  </a:cubicBezTo>
                  <a:lnTo>
                    <a:pt x="1975539" y="1495787"/>
                  </a:lnTo>
                  <a:cubicBezTo>
                    <a:pt x="1976809" y="1547856"/>
                    <a:pt x="1934899" y="1589766"/>
                    <a:pt x="1884099" y="1589766"/>
                  </a:cubicBezTo>
                  <a:close/>
                </a:path>
              </a:pathLst>
            </a:custGeom>
            <a:solidFill>
              <a:srgbClr val="F5F2DF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2040309" cy="1653267"/>
            </a:xfrm>
            <a:custGeom>
              <a:avLst/>
              <a:gdLst/>
              <a:ahLst/>
              <a:cxnLst/>
              <a:rect l="l" t="t" r="r" b="b"/>
              <a:pathLst>
                <a:path w="2040309" h="1653267">
                  <a:moveTo>
                    <a:pt x="1915849" y="59690"/>
                  </a:moveTo>
                  <a:cubicBezTo>
                    <a:pt x="1951409" y="59690"/>
                    <a:pt x="1980619" y="88900"/>
                    <a:pt x="1980619" y="124460"/>
                  </a:cubicBezTo>
                  <a:lnTo>
                    <a:pt x="1980619" y="1528807"/>
                  </a:lnTo>
                  <a:cubicBezTo>
                    <a:pt x="1980619" y="1564367"/>
                    <a:pt x="1951409" y="1593577"/>
                    <a:pt x="1915849" y="1593577"/>
                  </a:cubicBezTo>
                  <a:lnTo>
                    <a:pt x="124460" y="1593577"/>
                  </a:lnTo>
                  <a:cubicBezTo>
                    <a:pt x="88900" y="1593577"/>
                    <a:pt x="59690" y="1564367"/>
                    <a:pt x="59690" y="152880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915849" y="59690"/>
                  </a:lnTo>
                  <a:moveTo>
                    <a:pt x="191584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528807"/>
                  </a:lnTo>
                  <a:cubicBezTo>
                    <a:pt x="0" y="1597387"/>
                    <a:pt x="55880" y="1653267"/>
                    <a:pt x="124460" y="1653267"/>
                  </a:cubicBezTo>
                  <a:lnTo>
                    <a:pt x="1915849" y="1653267"/>
                  </a:lnTo>
                  <a:cubicBezTo>
                    <a:pt x="1984429" y="1653267"/>
                    <a:pt x="2040309" y="1597387"/>
                    <a:pt x="2040309" y="1528807"/>
                  </a:cubicBezTo>
                  <a:lnTo>
                    <a:pt x="2040309" y="124460"/>
                  </a:lnTo>
                  <a:cubicBezTo>
                    <a:pt x="2040309" y="55880"/>
                    <a:pt x="1984429" y="0"/>
                    <a:pt x="1915849" y="0"/>
                  </a:cubicBezTo>
                  <a:close/>
                </a:path>
              </a:pathLst>
            </a:custGeom>
            <a:solidFill>
              <a:srgbClr val="E0795D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16" name="Group 16"/>
          <p:cNvGrpSpPr/>
          <p:nvPr/>
        </p:nvGrpSpPr>
        <p:grpSpPr>
          <a:xfrm rot="-480941">
            <a:off x="6887769" y="5198256"/>
            <a:ext cx="4242208" cy="1394251"/>
            <a:chOff x="0" y="0"/>
            <a:chExt cx="3604945" cy="118480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04945" cy="1184807"/>
            </a:xfrm>
            <a:custGeom>
              <a:avLst/>
              <a:gdLst/>
              <a:ahLst/>
              <a:cxnLst/>
              <a:rect l="l" t="t" r="r" b="b"/>
              <a:pathLst>
                <a:path w="3604945" h="1184807">
                  <a:moveTo>
                    <a:pt x="3480485" y="1184807"/>
                  </a:moveTo>
                  <a:lnTo>
                    <a:pt x="124460" y="1184807"/>
                  </a:lnTo>
                  <a:cubicBezTo>
                    <a:pt x="55880" y="1184807"/>
                    <a:pt x="0" y="1128927"/>
                    <a:pt x="0" y="10603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80485" y="0"/>
                  </a:lnTo>
                  <a:cubicBezTo>
                    <a:pt x="3549065" y="0"/>
                    <a:pt x="3604945" y="55880"/>
                    <a:pt x="3604945" y="124460"/>
                  </a:cubicBezTo>
                  <a:lnTo>
                    <a:pt x="3604945" y="1060347"/>
                  </a:lnTo>
                  <a:cubicBezTo>
                    <a:pt x="3604945" y="1128927"/>
                    <a:pt x="3549065" y="1184807"/>
                    <a:pt x="3480485" y="1184807"/>
                  </a:cubicBezTo>
                  <a:close/>
                </a:path>
              </a:pathLst>
            </a:custGeom>
            <a:solidFill>
              <a:srgbClr val="F0CA8C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239465" y="6585023"/>
            <a:ext cx="4825034" cy="3488455"/>
            <a:chOff x="0" y="0"/>
            <a:chExt cx="2327433" cy="1682713"/>
          </a:xfrm>
        </p:grpSpPr>
        <p:sp>
          <p:nvSpPr>
            <p:cNvPr id="19" name="Freeform 19"/>
            <p:cNvSpPr/>
            <p:nvPr/>
          </p:nvSpPr>
          <p:spPr>
            <a:xfrm>
              <a:off x="31750" y="31750"/>
              <a:ext cx="2263933" cy="1619213"/>
            </a:xfrm>
            <a:custGeom>
              <a:avLst/>
              <a:gdLst/>
              <a:ahLst/>
              <a:cxnLst/>
              <a:rect l="l" t="t" r="r" b="b"/>
              <a:pathLst>
                <a:path w="2263933" h="1619213">
                  <a:moveTo>
                    <a:pt x="2171223" y="1619213"/>
                  </a:moveTo>
                  <a:lnTo>
                    <a:pt x="92710" y="1619213"/>
                  </a:lnTo>
                  <a:cubicBezTo>
                    <a:pt x="41910" y="1619213"/>
                    <a:pt x="0" y="1577303"/>
                    <a:pt x="0" y="15265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69953" y="0"/>
                  </a:lnTo>
                  <a:cubicBezTo>
                    <a:pt x="2220753" y="0"/>
                    <a:pt x="2262663" y="41910"/>
                    <a:pt x="2262663" y="92710"/>
                  </a:cubicBezTo>
                  <a:lnTo>
                    <a:pt x="2262663" y="1525233"/>
                  </a:lnTo>
                  <a:cubicBezTo>
                    <a:pt x="2263933" y="1577303"/>
                    <a:pt x="2222023" y="1619213"/>
                    <a:pt x="2171223" y="1619213"/>
                  </a:cubicBezTo>
                  <a:close/>
                </a:path>
              </a:pathLst>
            </a:custGeom>
            <a:solidFill>
              <a:srgbClr val="F5F2DF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2327433" cy="1682713"/>
            </a:xfrm>
            <a:custGeom>
              <a:avLst/>
              <a:gdLst/>
              <a:ahLst/>
              <a:cxnLst/>
              <a:rect l="l" t="t" r="r" b="b"/>
              <a:pathLst>
                <a:path w="2327433" h="1682713">
                  <a:moveTo>
                    <a:pt x="2202973" y="59690"/>
                  </a:moveTo>
                  <a:cubicBezTo>
                    <a:pt x="2238533" y="59690"/>
                    <a:pt x="2267743" y="88900"/>
                    <a:pt x="2267743" y="124460"/>
                  </a:cubicBezTo>
                  <a:lnTo>
                    <a:pt x="2267743" y="1558253"/>
                  </a:lnTo>
                  <a:cubicBezTo>
                    <a:pt x="2267743" y="1593813"/>
                    <a:pt x="2238533" y="1623023"/>
                    <a:pt x="2202973" y="1623023"/>
                  </a:cubicBezTo>
                  <a:lnTo>
                    <a:pt x="124460" y="1623023"/>
                  </a:lnTo>
                  <a:cubicBezTo>
                    <a:pt x="88900" y="1623023"/>
                    <a:pt x="59690" y="1593813"/>
                    <a:pt x="59690" y="15582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202973" y="59690"/>
                  </a:lnTo>
                  <a:moveTo>
                    <a:pt x="220297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558253"/>
                  </a:lnTo>
                  <a:cubicBezTo>
                    <a:pt x="0" y="1626833"/>
                    <a:pt x="55880" y="1682713"/>
                    <a:pt x="124460" y="1682713"/>
                  </a:cubicBezTo>
                  <a:lnTo>
                    <a:pt x="2202973" y="1682713"/>
                  </a:lnTo>
                  <a:cubicBezTo>
                    <a:pt x="2271553" y="1682713"/>
                    <a:pt x="2327433" y="1626833"/>
                    <a:pt x="2327433" y="1558253"/>
                  </a:cubicBezTo>
                  <a:lnTo>
                    <a:pt x="2327433" y="124460"/>
                  </a:lnTo>
                  <a:cubicBezTo>
                    <a:pt x="2327433" y="55880"/>
                    <a:pt x="2271553" y="0"/>
                    <a:pt x="2202973" y="0"/>
                  </a:cubicBezTo>
                  <a:close/>
                </a:path>
              </a:pathLst>
            </a:custGeom>
            <a:solidFill>
              <a:srgbClr val="E0795D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21" name="Group 21"/>
          <p:cNvGrpSpPr/>
          <p:nvPr/>
        </p:nvGrpSpPr>
        <p:grpSpPr>
          <a:xfrm rot="-480941">
            <a:off x="12017436" y="5231147"/>
            <a:ext cx="4713950" cy="1394251"/>
            <a:chOff x="0" y="0"/>
            <a:chExt cx="4005822" cy="118480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005822" cy="1184807"/>
            </a:xfrm>
            <a:custGeom>
              <a:avLst/>
              <a:gdLst/>
              <a:ahLst/>
              <a:cxnLst/>
              <a:rect l="l" t="t" r="r" b="b"/>
              <a:pathLst>
                <a:path w="4005822" h="1184807">
                  <a:moveTo>
                    <a:pt x="3881362" y="1184807"/>
                  </a:moveTo>
                  <a:lnTo>
                    <a:pt x="124460" y="1184807"/>
                  </a:lnTo>
                  <a:cubicBezTo>
                    <a:pt x="55880" y="1184807"/>
                    <a:pt x="0" y="1128927"/>
                    <a:pt x="0" y="10603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81362" y="0"/>
                  </a:lnTo>
                  <a:cubicBezTo>
                    <a:pt x="3949942" y="0"/>
                    <a:pt x="4005822" y="55880"/>
                    <a:pt x="4005822" y="124460"/>
                  </a:cubicBezTo>
                  <a:lnTo>
                    <a:pt x="4005822" y="1060347"/>
                  </a:lnTo>
                  <a:cubicBezTo>
                    <a:pt x="4005822" y="1128927"/>
                    <a:pt x="3949942" y="1184807"/>
                    <a:pt x="3881362" y="1184807"/>
                  </a:cubicBezTo>
                  <a:close/>
                </a:path>
              </a:pathLst>
            </a:custGeom>
            <a:solidFill>
              <a:srgbClr val="F0CA8C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23" name="TextBox 23"/>
          <p:cNvSpPr txBox="1"/>
          <p:nvPr/>
        </p:nvSpPr>
        <p:spPr>
          <a:xfrm rot="-519207">
            <a:off x="1597825" y="5516614"/>
            <a:ext cx="4168540" cy="701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7"/>
              </a:lnSpc>
            </a:pPr>
            <a:r>
              <a:rPr lang="en-US" sz="4255" dirty="0" err="1">
                <a:solidFill>
                  <a:schemeClr val="tx2">
                    <a:lumMod val="75000"/>
                  </a:schemeClr>
                </a:solidFill>
                <a:latin typeface="Arimo"/>
              </a:rPr>
              <a:t>Montesori</a:t>
            </a:r>
            <a:endParaRPr lang="en-US" sz="4255" dirty="0">
              <a:solidFill>
                <a:schemeClr val="tx2">
                  <a:lumMod val="75000"/>
                </a:schemeClr>
              </a:solidFill>
              <a:latin typeface="Arimo"/>
            </a:endParaRPr>
          </a:p>
        </p:txBody>
      </p:sp>
      <p:sp>
        <p:nvSpPr>
          <p:cNvPr id="24" name="TextBox 24"/>
          <p:cNvSpPr txBox="1"/>
          <p:nvPr/>
        </p:nvSpPr>
        <p:spPr>
          <a:xfrm rot="-519207">
            <a:off x="6686542" y="5514798"/>
            <a:ext cx="4168540" cy="67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7"/>
              </a:lnSpc>
            </a:pPr>
            <a:r>
              <a:rPr lang="en-US" sz="4155" dirty="0" err="1">
                <a:solidFill>
                  <a:schemeClr val="tx2">
                    <a:lumMod val="75000"/>
                  </a:schemeClr>
                </a:solidFill>
                <a:latin typeface="Arimo"/>
              </a:rPr>
              <a:t>Barboleta</a:t>
            </a:r>
            <a:endParaRPr lang="en-US" sz="4155" dirty="0">
              <a:solidFill>
                <a:schemeClr val="tx2">
                  <a:lumMod val="75000"/>
                </a:schemeClr>
              </a:solidFill>
              <a:latin typeface="Arimo"/>
            </a:endParaRPr>
          </a:p>
        </p:txBody>
      </p:sp>
      <p:sp>
        <p:nvSpPr>
          <p:cNvPr id="25" name="TextBox 25"/>
          <p:cNvSpPr txBox="1"/>
          <p:nvPr/>
        </p:nvSpPr>
        <p:spPr>
          <a:xfrm rot="-519207">
            <a:off x="12352301" y="5406311"/>
            <a:ext cx="4197733" cy="1021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0"/>
              </a:lnSpc>
            </a:pPr>
            <a:r>
              <a:rPr lang="en-US" sz="2893" dirty="0" err="1">
                <a:solidFill>
                  <a:schemeClr val="tx2">
                    <a:lumMod val="75000"/>
                  </a:schemeClr>
                </a:solidFill>
                <a:latin typeface="Arimo"/>
              </a:rPr>
              <a:t>Sīkās</a:t>
            </a:r>
            <a:r>
              <a:rPr lang="en-US" sz="2893" dirty="0">
                <a:solidFill>
                  <a:schemeClr val="tx2">
                    <a:lumMod val="75000"/>
                  </a:schemeClr>
                </a:solidFill>
                <a:latin typeface="Arimo"/>
              </a:rPr>
              <a:t> </a:t>
            </a:r>
            <a:r>
              <a:rPr lang="en-US" sz="2893" dirty="0" err="1">
                <a:solidFill>
                  <a:schemeClr val="tx2">
                    <a:lumMod val="75000"/>
                  </a:schemeClr>
                </a:solidFill>
                <a:latin typeface="Arimo"/>
              </a:rPr>
              <a:t>pirkstu</a:t>
            </a:r>
            <a:r>
              <a:rPr lang="en-US" sz="2893" dirty="0">
                <a:solidFill>
                  <a:schemeClr val="tx2">
                    <a:lumMod val="75000"/>
                  </a:schemeClr>
                </a:solidFill>
                <a:latin typeface="Arimo"/>
              </a:rPr>
              <a:t> </a:t>
            </a:r>
            <a:r>
              <a:rPr lang="en-US" sz="2893" dirty="0" err="1">
                <a:solidFill>
                  <a:schemeClr val="tx2">
                    <a:lumMod val="75000"/>
                  </a:schemeClr>
                </a:solidFill>
                <a:latin typeface="Arimo"/>
              </a:rPr>
              <a:t>muskulatūras</a:t>
            </a:r>
            <a:r>
              <a:rPr lang="en-US" sz="2893" dirty="0">
                <a:solidFill>
                  <a:schemeClr val="tx2">
                    <a:lumMod val="75000"/>
                  </a:schemeClr>
                </a:solidFill>
                <a:latin typeface="Arimo"/>
              </a:rPr>
              <a:t> </a:t>
            </a:r>
            <a:r>
              <a:rPr lang="en-US" sz="2893" dirty="0" err="1">
                <a:solidFill>
                  <a:schemeClr val="tx2">
                    <a:lumMod val="75000"/>
                  </a:schemeClr>
                </a:solidFill>
                <a:latin typeface="Arimo"/>
              </a:rPr>
              <a:t>attīstīšana</a:t>
            </a:r>
            <a:endParaRPr lang="en-US" sz="2893" dirty="0">
              <a:solidFill>
                <a:schemeClr val="tx2">
                  <a:lumMod val="75000"/>
                </a:schemeClr>
              </a:solidFill>
              <a:latin typeface="Arimo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6973047" y="7004787"/>
            <a:ext cx="3879029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0"/>
              </a:lnSpc>
            </a:pPr>
            <a:r>
              <a:rPr lang="en-US" sz="1464" dirty="0">
                <a:solidFill>
                  <a:srgbClr val="3B3D50"/>
                </a:solidFill>
              </a:rPr>
              <a:t>·</a:t>
            </a:r>
            <a:r>
              <a:rPr lang="en-US" sz="1464" dirty="0" err="1">
                <a:solidFill>
                  <a:srgbClr val="3B3D50"/>
                </a:solidFill>
              </a:rPr>
              <a:t>Līdzsvara</a:t>
            </a:r>
            <a:r>
              <a:rPr lang="en-US" sz="1464" dirty="0">
                <a:solidFill>
                  <a:srgbClr val="3B3D50"/>
                </a:solidFill>
              </a:rPr>
              <a:t> </a:t>
            </a:r>
            <a:r>
              <a:rPr lang="en-US" sz="1464" dirty="0" err="1">
                <a:solidFill>
                  <a:srgbClr val="3B3D50"/>
                </a:solidFill>
              </a:rPr>
              <a:t>platforma</a:t>
            </a:r>
            <a:r>
              <a:rPr lang="en-US" sz="1464" dirty="0">
                <a:solidFill>
                  <a:srgbClr val="3B3D50"/>
                </a:solidFill>
              </a:rPr>
              <a:t>, </a:t>
            </a:r>
            <a:r>
              <a:rPr lang="en-US" sz="1464" dirty="0" err="1">
                <a:solidFill>
                  <a:srgbClr val="3B3D50"/>
                </a:solidFill>
              </a:rPr>
              <a:t>kuras</a:t>
            </a:r>
            <a:r>
              <a:rPr lang="en-US" sz="1464" dirty="0">
                <a:solidFill>
                  <a:srgbClr val="3B3D50"/>
                </a:solidFill>
              </a:rPr>
              <a:t> </a:t>
            </a:r>
            <a:r>
              <a:rPr lang="en-US" sz="1464" dirty="0" err="1">
                <a:solidFill>
                  <a:srgbClr val="3B3D50"/>
                </a:solidFill>
              </a:rPr>
              <a:t>pamatā</a:t>
            </a:r>
            <a:r>
              <a:rPr lang="en-US" sz="1464" dirty="0">
                <a:solidFill>
                  <a:srgbClr val="3B3D50"/>
                </a:solidFill>
              </a:rPr>
              <a:t> </a:t>
            </a:r>
            <a:r>
              <a:rPr lang="en-US" sz="1464" dirty="0" err="1">
                <a:solidFill>
                  <a:srgbClr val="3B3D50"/>
                </a:solidFill>
              </a:rPr>
              <a:t>ir</a:t>
            </a:r>
            <a:r>
              <a:rPr lang="en-US" sz="1464" dirty="0">
                <a:solidFill>
                  <a:srgbClr val="3B3D50"/>
                </a:solidFill>
              </a:rPr>
              <a:t> </a:t>
            </a:r>
            <a:r>
              <a:rPr lang="en-US" sz="1464" dirty="0" err="1">
                <a:solidFill>
                  <a:srgbClr val="3B3D50"/>
                </a:solidFill>
              </a:rPr>
              <a:t>līdzsvars</a:t>
            </a:r>
            <a:r>
              <a:rPr lang="en-US" sz="1464" dirty="0">
                <a:solidFill>
                  <a:srgbClr val="3B3D50"/>
                </a:solidFill>
              </a:rPr>
              <a:t>, </a:t>
            </a:r>
            <a:r>
              <a:rPr lang="en-US" sz="1464" dirty="0" err="1">
                <a:solidFill>
                  <a:srgbClr val="3B3D50"/>
                </a:solidFill>
              </a:rPr>
              <a:t>kustību</a:t>
            </a:r>
            <a:r>
              <a:rPr lang="en-US" sz="1464" dirty="0">
                <a:solidFill>
                  <a:srgbClr val="3B3D50"/>
                </a:solidFill>
              </a:rPr>
              <a:t> </a:t>
            </a:r>
            <a:r>
              <a:rPr lang="en-US" sz="1464" dirty="0" err="1">
                <a:solidFill>
                  <a:srgbClr val="3B3D50"/>
                </a:solidFill>
              </a:rPr>
              <a:t>koordinācija</a:t>
            </a:r>
            <a:r>
              <a:rPr lang="en-US" sz="1464" dirty="0">
                <a:solidFill>
                  <a:srgbClr val="3B3D50"/>
                </a:solidFill>
              </a:rPr>
              <a:t> un </a:t>
            </a:r>
            <a:r>
              <a:rPr lang="en-US" sz="1464" dirty="0" err="1">
                <a:solidFill>
                  <a:srgbClr val="3B3D50"/>
                </a:solidFill>
              </a:rPr>
              <a:t>sajūtas</a:t>
            </a:r>
            <a:r>
              <a:rPr lang="en-US" sz="1464" dirty="0">
                <a:solidFill>
                  <a:srgbClr val="3B3D50"/>
                </a:solidFill>
              </a:rPr>
              <a:t>. </a:t>
            </a:r>
            <a:r>
              <a:rPr lang="en-US" sz="1464" dirty="0" err="1">
                <a:solidFill>
                  <a:srgbClr val="3B3D50"/>
                </a:solidFill>
              </a:rPr>
              <a:t>Ar</a:t>
            </a:r>
            <a:r>
              <a:rPr lang="en-US" sz="1464" dirty="0">
                <a:solidFill>
                  <a:srgbClr val="3B3D50"/>
                </a:solidFill>
              </a:rPr>
              <a:t> </a:t>
            </a:r>
            <a:r>
              <a:rPr lang="en-US" sz="1464" dirty="0" err="1">
                <a:solidFill>
                  <a:srgbClr val="3B3D50"/>
                </a:solidFill>
              </a:rPr>
              <a:t>metodes</a:t>
            </a:r>
            <a:r>
              <a:rPr lang="en-US" sz="1464" dirty="0">
                <a:solidFill>
                  <a:srgbClr val="3B3D50"/>
                </a:solidFill>
              </a:rPr>
              <a:t> </a:t>
            </a:r>
            <a:r>
              <a:rPr lang="en-US" sz="1464" dirty="0" err="1">
                <a:solidFill>
                  <a:srgbClr val="3B3D50"/>
                </a:solidFill>
              </a:rPr>
              <a:t>palīdzību</a:t>
            </a:r>
            <a:r>
              <a:rPr lang="en-US" sz="1464" dirty="0">
                <a:solidFill>
                  <a:srgbClr val="3B3D50"/>
                </a:solidFill>
              </a:rPr>
              <a:t> </a:t>
            </a:r>
            <a:r>
              <a:rPr lang="en-US" sz="1464" dirty="0" err="1">
                <a:solidFill>
                  <a:srgbClr val="3B3D50"/>
                </a:solidFill>
              </a:rPr>
              <a:t>bērns</a:t>
            </a:r>
            <a:r>
              <a:rPr lang="en-US" sz="1464" dirty="0">
                <a:solidFill>
                  <a:srgbClr val="3B3D50"/>
                </a:solidFill>
              </a:rPr>
              <a:t> </a:t>
            </a:r>
            <a:r>
              <a:rPr lang="en-US" sz="1464" dirty="0" err="1">
                <a:solidFill>
                  <a:srgbClr val="3B3D50"/>
                </a:solidFill>
              </a:rPr>
              <a:t>ātrāk</a:t>
            </a:r>
            <a:r>
              <a:rPr lang="en-US" sz="1464" dirty="0">
                <a:solidFill>
                  <a:srgbClr val="3B3D50"/>
                </a:solidFill>
              </a:rPr>
              <a:t> un </a:t>
            </a:r>
            <a:r>
              <a:rPr lang="en-US" sz="1464" dirty="0" err="1">
                <a:solidFill>
                  <a:srgbClr val="3B3D50"/>
                </a:solidFill>
              </a:rPr>
              <a:t>produktīvāk</a:t>
            </a:r>
            <a:r>
              <a:rPr lang="en-US" sz="1464" dirty="0">
                <a:solidFill>
                  <a:srgbClr val="3B3D50"/>
                </a:solidFill>
              </a:rPr>
              <a:t> </a:t>
            </a:r>
            <a:r>
              <a:rPr lang="en-US" sz="1464" dirty="0" err="1">
                <a:solidFill>
                  <a:srgbClr val="3B3D50"/>
                </a:solidFill>
              </a:rPr>
              <a:t>apgūst</a:t>
            </a:r>
            <a:r>
              <a:rPr lang="en-US" sz="1464" dirty="0">
                <a:solidFill>
                  <a:srgbClr val="3B3D50"/>
                </a:solidFill>
              </a:rPr>
              <a:t> </a:t>
            </a:r>
            <a:r>
              <a:rPr lang="en-US" sz="1464" dirty="0" err="1">
                <a:solidFill>
                  <a:srgbClr val="3B3D50"/>
                </a:solidFill>
              </a:rPr>
              <a:t>mācību</a:t>
            </a:r>
            <a:r>
              <a:rPr lang="en-US" sz="1464" dirty="0">
                <a:solidFill>
                  <a:srgbClr val="3B3D50"/>
                </a:solidFill>
              </a:rPr>
              <a:t> </a:t>
            </a:r>
            <a:r>
              <a:rPr lang="en-US" sz="1464" dirty="0" err="1">
                <a:solidFill>
                  <a:srgbClr val="3B3D50"/>
                </a:solidFill>
              </a:rPr>
              <a:t>vielu</a:t>
            </a:r>
            <a:r>
              <a:rPr lang="en-US" sz="1464" dirty="0">
                <a:solidFill>
                  <a:srgbClr val="3B3D50"/>
                </a:solidFill>
              </a:rPr>
              <a:t>, jo </a:t>
            </a:r>
            <a:r>
              <a:rPr lang="en-US" sz="1464" dirty="0" err="1">
                <a:solidFill>
                  <a:srgbClr val="3B3D50"/>
                </a:solidFill>
              </a:rPr>
              <a:t>tiek</a:t>
            </a:r>
            <a:r>
              <a:rPr lang="en-US" sz="1464" dirty="0">
                <a:solidFill>
                  <a:srgbClr val="3B3D50"/>
                </a:solidFill>
              </a:rPr>
              <a:t> </a:t>
            </a:r>
            <a:r>
              <a:rPr lang="en-US" sz="1464" dirty="0" err="1">
                <a:solidFill>
                  <a:srgbClr val="3B3D50"/>
                </a:solidFill>
              </a:rPr>
              <a:t>maksimāli</a:t>
            </a:r>
            <a:r>
              <a:rPr lang="en-US" sz="1464" dirty="0">
                <a:solidFill>
                  <a:srgbClr val="3B3D50"/>
                </a:solidFill>
              </a:rPr>
              <a:t> </a:t>
            </a:r>
            <a:r>
              <a:rPr lang="en-US" sz="1464" dirty="0" err="1">
                <a:solidFill>
                  <a:srgbClr val="3B3D50"/>
                </a:solidFill>
              </a:rPr>
              <a:t>koncentrēta</a:t>
            </a:r>
            <a:r>
              <a:rPr lang="en-US" sz="1464" dirty="0">
                <a:solidFill>
                  <a:srgbClr val="3B3D50"/>
                </a:solidFill>
              </a:rPr>
              <a:t> </a:t>
            </a:r>
            <a:r>
              <a:rPr lang="en-US" sz="1464" dirty="0" err="1">
                <a:solidFill>
                  <a:srgbClr val="3B3D50"/>
                </a:solidFill>
              </a:rPr>
              <a:t>uzmanība</a:t>
            </a:r>
            <a:r>
              <a:rPr lang="en-US" sz="1464" dirty="0">
                <a:solidFill>
                  <a:srgbClr val="3B3D50"/>
                </a:solidFill>
              </a:rPr>
              <a:t> </a:t>
            </a:r>
            <a:r>
              <a:rPr lang="en-US" sz="1464" dirty="0" err="1">
                <a:solidFill>
                  <a:srgbClr val="3B3D50"/>
                </a:solidFill>
              </a:rPr>
              <a:t>uz</a:t>
            </a:r>
            <a:r>
              <a:rPr lang="en-US" sz="1464" dirty="0">
                <a:solidFill>
                  <a:srgbClr val="3B3D50"/>
                </a:solidFill>
              </a:rPr>
              <a:t> </a:t>
            </a:r>
            <a:r>
              <a:rPr lang="en-US" sz="1464" dirty="0" err="1">
                <a:solidFill>
                  <a:srgbClr val="3B3D50"/>
                </a:solidFill>
              </a:rPr>
              <a:t>notiekošo</a:t>
            </a:r>
            <a:r>
              <a:rPr lang="en-US" sz="1464" dirty="0">
                <a:solidFill>
                  <a:srgbClr val="3B3D50"/>
                </a:solidFill>
              </a:rPr>
              <a:t>. </a:t>
            </a:r>
            <a:r>
              <a:rPr lang="en-US" sz="1464" dirty="0" err="1">
                <a:solidFill>
                  <a:srgbClr val="3B3D50"/>
                </a:solidFill>
              </a:rPr>
              <a:t>Bērniem</a:t>
            </a:r>
            <a:r>
              <a:rPr lang="en-US" sz="1464" dirty="0">
                <a:solidFill>
                  <a:srgbClr val="3B3D50"/>
                </a:solidFill>
              </a:rPr>
              <a:t>, </a:t>
            </a:r>
            <a:r>
              <a:rPr lang="en-US" sz="1464" dirty="0" err="1">
                <a:solidFill>
                  <a:srgbClr val="3B3D50"/>
                </a:solidFill>
              </a:rPr>
              <a:t>kas</a:t>
            </a:r>
            <a:r>
              <a:rPr lang="en-US" sz="1464" dirty="0">
                <a:solidFill>
                  <a:srgbClr val="3B3D50"/>
                </a:solidFill>
              </a:rPr>
              <a:t> </a:t>
            </a:r>
            <a:r>
              <a:rPr lang="en-US" sz="1464" dirty="0" err="1">
                <a:solidFill>
                  <a:srgbClr val="3B3D50"/>
                </a:solidFill>
              </a:rPr>
              <a:t>darbojas</a:t>
            </a:r>
            <a:r>
              <a:rPr lang="en-US" sz="1464" dirty="0">
                <a:solidFill>
                  <a:srgbClr val="3B3D50"/>
                </a:solidFill>
              </a:rPr>
              <a:t> </a:t>
            </a:r>
            <a:r>
              <a:rPr lang="en-US" sz="1464" dirty="0" err="1">
                <a:solidFill>
                  <a:srgbClr val="3B3D50"/>
                </a:solidFill>
              </a:rPr>
              <a:t>ar</a:t>
            </a:r>
            <a:r>
              <a:rPr lang="en-US" sz="1464" dirty="0">
                <a:solidFill>
                  <a:srgbClr val="3B3D50"/>
                </a:solidFill>
              </a:rPr>
              <a:t> </a:t>
            </a:r>
            <a:r>
              <a:rPr lang="en-US" sz="1464" dirty="0" err="1">
                <a:solidFill>
                  <a:srgbClr val="3B3D50"/>
                </a:solidFill>
              </a:rPr>
              <a:t>līdzsvara</a:t>
            </a:r>
            <a:r>
              <a:rPr lang="en-US" sz="1464" dirty="0">
                <a:solidFill>
                  <a:srgbClr val="3B3D50"/>
                </a:solidFill>
              </a:rPr>
              <a:t> </a:t>
            </a:r>
            <a:r>
              <a:rPr lang="en-US" sz="1464" dirty="0" err="1">
                <a:solidFill>
                  <a:srgbClr val="3B3D50"/>
                </a:solidFill>
              </a:rPr>
              <a:t>platformu</a:t>
            </a:r>
            <a:r>
              <a:rPr lang="en-US" sz="1464" dirty="0">
                <a:solidFill>
                  <a:srgbClr val="3B3D50"/>
                </a:solidFill>
              </a:rPr>
              <a:t>, </a:t>
            </a:r>
            <a:r>
              <a:rPr lang="en-US" sz="1464" dirty="0" err="1">
                <a:solidFill>
                  <a:srgbClr val="3B3D50"/>
                </a:solidFill>
              </a:rPr>
              <a:t>apmācību</a:t>
            </a:r>
            <a:r>
              <a:rPr lang="en-US" sz="1464" dirty="0">
                <a:solidFill>
                  <a:srgbClr val="3B3D50"/>
                </a:solidFill>
              </a:rPr>
              <a:t> </a:t>
            </a:r>
            <a:r>
              <a:rPr lang="en-US" sz="1464" dirty="0" err="1">
                <a:solidFill>
                  <a:srgbClr val="3B3D50"/>
                </a:solidFill>
              </a:rPr>
              <a:t>laikā</a:t>
            </a:r>
            <a:r>
              <a:rPr lang="en-US" sz="1464" dirty="0">
                <a:solidFill>
                  <a:srgbClr val="3B3D50"/>
                </a:solidFill>
              </a:rPr>
              <a:t> </a:t>
            </a:r>
            <a:r>
              <a:rPr lang="en-US" sz="1464" dirty="0" err="1">
                <a:solidFill>
                  <a:srgbClr val="3B3D50"/>
                </a:solidFill>
              </a:rPr>
              <a:t>tiek</a:t>
            </a:r>
            <a:r>
              <a:rPr lang="en-US" sz="1464" dirty="0">
                <a:solidFill>
                  <a:srgbClr val="3B3D50"/>
                </a:solidFill>
              </a:rPr>
              <a:t> </a:t>
            </a:r>
            <a:r>
              <a:rPr lang="en-US" sz="1464" dirty="0" err="1">
                <a:solidFill>
                  <a:srgbClr val="3B3D50"/>
                </a:solidFill>
              </a:rPr>
              <a:t>paaugstināts</a:t>
            </a:r>
            <a:r>
              <a:rPr lang="en-US" sz="1464" dirty="0">
                <a:solidFill>
                  <a:srgbClr val="3B3D50"/>
                </a:solidFill>
              </a:rPr>
              <a:t> </a:t>
            </a:r>
            <a:r>
              <a:rPr lang="en-US" sz="1464" dirty="0" err="1">
                <a:solidFill>
                  <a:srgbClr val="3B3D50"/>
                </a:solidFill>
              </a:rPr>
              <a:t>uzmanības</a:t>
            </a:r>
            <a:r>
              <a:rPr lang="en-US" sz="1464" dirty="0">
                <a:solidFill>
                  <a:srgbClr val="3B3D50"/>
                </a:solidFill>
              </a:rPr>
              <a:t> </a:t>
            </a:r>
            <a:r>
              <a:rPr lang="en-US" sz="1464" dirty="0" err="1">
                <a:solidFill>
                  <a:srgbClr val="3B3D50"/>
                </a:solidFill>
              </a:rPr>
              <a:t>koncentrēšanas</a:t>
            </a:r>
            <a:r>
              <a:rPr lang="en-US" sz="1464" dirty="0">
                <a:solidFill>
                  <a:srgbClr val="3B3D50"/>
                </a:solidFill>
              </a:rPr>
              <a:t> </a:t>
            </a:r>
            <a:r>
              <a:rPr lang="en-US" sz="1464" dirty="0" err="1">
                <a:solidFill>
                  <a:srgbClr val="3B3D50"/>
                </a:solidFill>
              </a:rPr>
              <a:t>līmenis</a:t>
            </a:r>
            <a:r>
              <a:rPr lang="en-US" sz="1464" dirty="0">
                <a:solidFill>
                  <a:srgbClr val="3B3D50"/>
                </a:solidFill>
              </a:rPr>
              <a:t>, </a:t>
            </a:r>
            <a:r>
              <a:rPr lang="en-US" sz="1464" dirty="0" err="1">
                <a:solidFill>
                  <a:srgbClr val="3B3D50"/>
                </a:solidFill>
              </a:rPr>
              <a:t>emocionāla</a:t>
            </a:r>
            <a:r>
              <a:rPr lang="en-US" sz="1464" dirty="0">
                <a:solidFill>
                  <a:srgbClr val="3B3D50"/>
                </a:solidFill>
              </a:rPr>
              <a:t> </a:t>
            </a:r>
            <a:r>
              <a:rPr lang="en-US" sz="1464" dirty="0" err="1">
                <a:solidFill>
                  <a:srgbClr val="3B3D50"/>
                </a:solidFill>
              </a:rPr>
              <a:t>iesaiste</a:t>
            </a:r>
            <a:r>
              <a:rPr lang="en-US" sz="1464" dirty="0">
                <a:solidFill>
                  <a:srgbClr val="3B3D50"/>
                </a:solidFill>
              </a:rPr>
              <a:t> </a:t>
            </a:r>
            <a:r>
              <a:rPr lang="en-US" sz="1464" dirty="0" err="1">
                <a:solidFill>
                  <a:srgbClr val="3B3D50"/>
                </a:solidFill>
              </a:rPr>
              <a:t>mācību</a:t>
            </a:r>
            <a:r>
              <a:rPr lang="en-US" sz="1464" dirty="0">
                <a:solidFill>
                  <a:srgbClr val="3B3D50"/>
                </a:solidFill>
              </a:rPr>
              <a:t> </a:t>
            </a:r>
            <a:r>
              <a:rPr lang="en-US" sz="1464" dirty="0" err="1">
                <a:solidFill>
                  <a:srgbClr val="3B3D50"/>
                </a:solidFill>
              </a:rPr>
              <a:t>procesā</a:t>
            </a:r>
            <a:r>
              <a:rPr lang="en-US" sz="1464" dirty="0">
                <a:solidFill>
                  <a:srgbClr val="3B3D50"/>
                </a:solidFill>
              </a:rPr>
              <a:t>, </a:t>
            </a:r>
            <a:r>
              <a:rPr lang="en-US" sz="1464" dirty="0" err="1">
                <a:solidFill>
                  <a:srgbClr val="3B3D50"/>
                </a:solidFill>
              </a:rPr>
              <a:t>paaugstinās</a:t>
            </a:r>
            <a:r>
              <a:rPr lang="en-US" sz="1464" dirty="0">
                <a:solidFill>
                  <a:srgbClr val="3B3D50"/>
                </a:solidFill>
              </a:rPr>
              <a:t> </a:t>
            </a:r>
            <a:r>
              <a:rPr lang="en-US" sz="1464" dirty="0" err="1">
                <a:solidFill>
                  <a:srgbClr val="3B3D50"/>
                </a:solidFill>
              </a:rPr>
              <a:t>interese</a:t>
            </a:r>
            <a:r>
              <a:rPr lang="en-US" sz="1464" dirty="0">
                <a:solidFill>
                  <a:srgbClr val="3B3D50"/>
                </a:solidFill>
              </a:rPr>
              <a:t>. </a:t>
            </a:r>
          </a:p>
          <a:p>
            <a:pPr algn="ctr">
              <a:lnSpc>
                <a:spcPts val="2050"/>
              </a:lnSpc>
            </a:pPr>
            <a:endParaRPr lang="en-US" sz="1464" dirty="0">
              <a:solidFill>
                <a:srgbClr val="3B3D50"/>
              </a:solidFill>
              <a:latin typeface="Arimo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2509927" y="6845935"/>
            <a:ext cx="3928678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3B3D50"/>
                </a:solidFill>
                <a:latin typeface="Arimo Bold"/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Sīkas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motorikas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attīstīšanai</a:t>
            </a:r>
            <a:r>
              <a:rPr lang="en-US" sz="1400" dirty="0">
                <a:solidFill>
                  <a:srgbClr val="3B3D50"/>
                </a:solidFill>
              </a:rPr>
              <a:t>  </a:t>
            </a:r>
            <a:r>
              <a:rPr lang="en-US" sz="1400" dirty="0" err="1">
                <a:solidFill>
                  <a:srgbClr val="3B3D50"/>
                </a:solidFill>
              </a:rPr>
              <a:t>ir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svarīga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loma</a:t>
            </a:r>
            <a:r>
              <a:rPr lang="en-US" sz="1400" dirty="0">
                <a:solidFill>
                  <a:srgbClr val="3B3D50"/>
                </a:solidFill>
              </a:rPr>
              <a:t>  </a:t>
            </a:r>
            <a:r>
              <a:rPr lang="en-US" sz="1400" dirty="0" err="1">
                <a:solidFill>
                  <a:srgbClr val="3B3D50"/>
                </a:solidFill>
              </a:rPr>
              <a:t>bērna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valodas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attīstībā</a:t>
            </a:r>
            <a:r>
              <a:rPr lang="en-US" sz="1400" dirty="0">
                <a:solidFill>
                  <a:srgbClr val="3B3D50"/>
                </a:solidFill>
              </a:rPr>
              <a:t>, jo </a:t>
            </a:r>
            <a:r>
              <a:rPr lang="en-US" sz="1400" dirty="0" err="1">
                <a:solidFill>
                  <a:srgbClr val="3B3D50"/>
                </a:solidFill>
              </a:rPr>
              <a:t>smadzenēs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centri</a:t>
            </a:r>
            <a:r>
              <a:rPr lang="en-US" sz="1400" dirty="0">
                <a:solidFill>
                  <a:srgbClr val="3B3D50"/>
                </a:solidFill>
              </a:rPr>
              <a:t>, </a:t>
            </a:r>
            <a:r>
              <a:rPr lang="en-US" sz="1400" dirty="0" err="1">
                <a:solidFill>
                  <a:srgbClr val="3B3D50"/>
                </a:solidFill>
              </a:rPr>
              <a:t>kas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atbild</a:t>
            </a:r>
            <a:r>
              <a:rPr lang="en-US" sz="1400" dirty="0">
                <a:solidFill>
                  <a:srgbClr val="3B3D50"/>
                </a:solidFill>
              </a:rPr>
              <a:t> par </a:t>
            </a:r>
            <a:r>
              <a:rPr lang="en-US" sz="1400" dirty="0" err="1">
                <a:solidFill>
                  <a:srgbClr val="3B3D50"/>
                </a:solidFill>
              </a:rPr>
              <a:t>pirkstu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veiklību</a:t>
            </a:r>
            <a:r>
              <a:rPr lang="en-US" sz="1400" dirty="0">
                <a:solidFill>
                  <a:srgbClr val="3B3D50"/>
                </a:solidFill>
              </a:rPr>
              <a:t> un </a:t>
            </a:r>
            <a:r>
              <a:rPr lang="en-US" sz="1400" dirty="0" err="1">
                <a:solidFill>
                  <a:srgbClr val="3B3D50"/>
                </a:solidFill>
              </a:rPr>
              <a:t>valodas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spējām</a:t>
            </a:r>
            <a:r>
              <a:rPr lang="en-US" sz="1400" dirty="0">
                <a:solidFill>
                  <a:srgbClr val="3B3D50"/>
                </a:solidFill>
              </a:rPr>
              <a:t>, </a:t>
            </a:r>
            <a:r>
              <a:rPr lang="en-US" sz="1400" dirty="0" err="1">
                <a:solidFill>
                  <a:srgbClr val="3B3D50"/>
                </a:solidFill>
              </a:rPr>
              <a:t>atrodas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viens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otram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līdzās</a:t>
            </a:r>
            <a:r>
              <a:rPr lang="en-US" sz="1400" dirty="0">
                <a:solidFill>
                  <a:srgbClr val="3B3D50"/>
                </a:solidFill>
              </a:rPr>
              <a:t>. </a:t>
            </a:r>
          </a:p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3B3D50"/>
                </a:solidFill>
              </a:rPr>
              <a:t>Jomas</a:t>
            </a:r>
            <a:r>
              <a:rPr lang="en-US" sz="1400" dirty="0">
                <a:solidFill>
                  <a:srgbClr val="3B3D50"/>
                </a:solidFill>
              </a:rPr>
              <a:t>, </a:t>
            </a:r>
            <a:r>
              <a:rPr lang="en-US" sz="1400" dirty="0" err="1">
                <a:solidFill>
                  <a:srgbClr val="3B3D50"/>
                </a:solidFill>
              </a:rPr>
              <a:t>kuras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ietekmē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sīkā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motorika</a:t>
            </a:r>
            <a:r>
              <a:rPr lang="en-US" sz="1400" dirty="0">
                <a:solidFill>
                  <a:srgbClr val="3B3D50"/>
                </a:solidFill>
              </a:rPr>
              <a:t>, </a:t>
            </a:r>
            <a:r>
              <a:rPr lang="en-US" sz="1400" dirty="0" err="1">
                <a:solidFill>
                  <a:srgbClr val="3B3D50"/>
                </a:solidFill>
              </a:rPr>
              <a:t>ir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arī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redze</a:t>
            </a:r>
            <a:r>
              <a:rPr lang="en-US" sz="1400" dirty="0">
                <a:solidFill>
                  <a:srgbClr val="3B3D50"/>
                </a:solidFill>
              </a:rPr>
              <a:t>, </a:t>
            </a:r>
            <a:r>
              <a:rPr lang="en-US" sz="1400" dirty="0" err="1">
                <a:solidFill>
                  <a:srgbClr val="3B3D50"/>
                </a:solidFill>
              </a:rPr>
              <a:t>koordinācija</a:t>
            </a:r>
            <a:r>
              <a:rPr lang="en-US" sz="1400" dirty="0">
                <a:solidFill>
                  <a:srgbClr val="3B3D50"/>
                </a:solidFill>
              </a:rPr>
              <a:t>, </a:t>
            </a:r>
            <a:r>
              <a:rPr lang="en-US" sz="1400" dirty="0" err="1">
                <a:solidFill>
                  <a:srgbClr val="3B3D50"/>
                </a:solidFill>
              </a:rPr>
              <a:t>atmiņa</a:t>
            </a:r>
            <a:r>
              <a:rPr lang="en-US" sz="1400" dirty="0">
                <a:solidFill>
                  <a:srgbClr val="3B3D50"/>
                </a:solidFill>
              </a:rPr>
              <a:t>, </a:t>
            </a:r>
            <a:r>
              <a:rPr lang="en-US" sz="1400" dirty="0" err="1">
                <a:solidFill>
                  <a:srgbClr val="3B3D50"/>
                </a:solidFill>
              </a:rPr>
              <a:t>spēja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koncentrēties</a:t>
            </a:r>
            <a:r>
              <a:rPr lang="en-US" sz="1400" dirty="0">
                <a:solidFill>
                  <a:srgbClr val="3B3D50"/>
                </a:solidFill>
              </a:rPr>
              <a:t>, </a:t>
            </a:r>
            <a:r>
              <a:rPr lang="en-US" sz="1400" dirty="0" err="1">
                <a:solidFill>
                  <a:srgbClr val="3B3D50"/>
                </a:solidFill>
              </a:rPr>
              <a:t>reakcijas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ātrums</a:t>
            </a:r>
            <a:r>
              <a:rPr lang="en-US" sz="1400" dirty="0">
                <a:solidFill>
                  <a:srgbClr val="3B3D50"/>
                </a:solidFill>
              </a:rPr>
              <a:t>. </a:t>
            </a:r>
            <a:r>
              <a:rPr lang="en-US" sz="1400" dirty="0" err="1">
                <a:solidFill>
                  <a:srgbClr val="3B3D50"/>
                </a:solidFill>
              </a:rPr>
              <a:t>Pirmsskolas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vecumā</a:t>
            </a:r>
            <a:r>
              <a:rPr lang="en-US" sz="1400" dirty="0">
                <a:solidFill>
                  <a:srgbClr val="3B3D50"/>
                </a:solidFill>
              </a:rPr>
              <a:t>, </a:t>
            </a:r>
            <a:r>
              <a:rPr lang="en-US" sz="1400" dirty="0" err="1">
                <a:solidFill>
                  <a:srgbClr val="3B3D50"/>
                </a:solidFill>
              </a:rPr>
              <a:t>izvērtējot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bērna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gatavību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apmeklēt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skolu</a:t>
            </a:r>
            <a:r>
              <a:rPr lang="en-US" sz="1400" dirty="0">
                <a:solidFill>
                  <a:srgbClr val="3B3D50"/>
                </a:solidFill>
              </a:rPr>
              <a:t>, </a:t>
            </a:r>
            <a:r>
              <a:rPr lang="en-US" sz="1400" dirty="0" err="1">
                <a:solidFill>
                  <a:srgbClr val="3B3D50"/>
                </a:solidFill>
              </a:rPr>
              <a:t>noteikti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tiek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vērtēta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arī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motorikas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attīstība</a:t>
            </a:r>
            <a:r>
              <a:rPr lang="en-US" sz="1400" dirty="0">
                <a:solidFill>
                  <a:srgbClr val="3B3D50"/>
                </a:solidFill>
              </a:rPr>
              <a:t>, </a:t>
            </a:r>
            <a:r>
              <a:rPr lang="en-US" sz="1400" dirty="0" err="1">
                <a:solidFill>
                  <a:srgbClr val="3B3D50"/>
                </a:solidFill>
              </a:rPr>
              <a:t>kas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ietekmē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spēju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loģiski</a:t>
            </a:r>
            <a:r>
              <a:rPr lang="en-US" sz="1400" dirty="0">
                <a:solidFill>
                  <a:srgbClr val="3B3D50"/>
                </a:solidFill>
              </a:rPr>
              <a:t> spriest </a:t>
            </a:r>
            <a:r>
              <a:rPr lang="en-US" sz="1400" dirty="0" err="1">
                <a:solidFill>
                  <a:srgbClr val="3B3D50"/>
                </a:solidFill>
              </a:rPr>
              <a:t>atbilstoši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savam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vecumam</a:t>
            </a:r>
            <a:r>
              <a:rPr lang="en-US" sz="1400" dirty="0">
                <a:solidFill>
                  <a:srgbClr val="3B3D50"/>
                </a:solidFill>
              </a:rPr>
              <a:t>, </a:t>
            </a:r>
            <a:r>
              <a:rPr lang="en-US" sz="1400" dirty="0" err="1">
                <a:solidFill>
                  <a:srgbClr val="3B3D50"/>
                </a:solidFill>
              </a:rPr>
              <a:t>rakstītprasmes</a:t>
            </a:r>
            <a:r>
              <a:rPr lang="en-US" sz="1400" dirty="0">
                <a:solidFill>
                  <a:srgbClr val="3B3D50"/>
                </a:solidFill>
              </a:rPr>
              <a:t> </a:t>
            </a:r>
            <a:r>
              <a:rPr lang="en-US" sz="1400" dirty="0" err="1">
                <a:solidFill>
                  <a:srgbClr val="3B3D50"/>
                </a:solidFill>
              </a:rPr>
              <a:t>gatavību</a:t>
            </a:r>
            <a:r>
              <a:rPr lang="en-US" sz="1400" dirty="0">
                <a:solidFill>
                  <a:srgbClr val="3B3D50"/>
                </a:solidFill>
              </a:rPr>
              <a:t>, </a:t>
            </a:r>
            <a:r>
              <a:rPr lang="en-US" sz="1400" dirty="0" err="1">
                <a:solidFill>
                  <a:srgbClr val="3B3D50"/>
                </a:solidFill>
              </a:rPr>
              <a:t>iztēli</a:t>
            </a:r>
            <a:r>
              <a:rPr lang="en-US" sz="1400" dirty="0">
                <a:solidFill>
                  <a:srgbClr val="3B3D50"/>
                </a:solidFill>
              </a:rPr>
              <a:t>, </a:t>
            </a:r>
            <a:r>
              <a:rPr lang="en-US" sz="1400" dirty="0" err="1">
                <a:solidFill>
                  <a:srgbClr val="3B3D50"/>
                </a:solidFill>
              </a:rPr>
              <a:t>valodu</a:t>
            </a:r>
            <a:r>
              <a:rPr lang="en-US" sz="1400" dirty="0">
                <a:solidFill>
                  <a:srgbClr val="3B3D50"/>
                </a:solidFill>
              </a:rPr>
              <a:t>. </a:t>
            </a:r>
          </a:p>
          <a:p>
            <a:pPr algn="ctr">
              <a:lnSpc>
                <a:spcPts val="1960"/>
              </a:lnSpc>
            </a:pPr>
            <a:endParaRPr lang="en-US" sz="1400" dirty="0">
              <a:solidFill>
                <a:srgbClr val="3B3D50"/>
              </a:solidFill>
              <a:latin typeface="Arimo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6110590" y="272177"/>
            <a:ext cx="5603942" cy="549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6"/>
              </a:lnSpc>
            </a:pPr>
            <a:r>
              <a:rPr lang="en-US" sz="334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Speciālistu</a:t>
            </a:r>
            <a:r>
              <a:rPr lang="en-US" sz="334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4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iesaiste</a:t>
            </a:r>
            <a:r>
              <a:rPr lang="lv-LV" sz="334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34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aisnstūris 29"/>
          <p:cNvSpPr/>
          <p:nvPr/>
        </p:nvSpPr>
        <p:spPr>
          <a:xfrm>
            <a:off x="1431080" y="7616045"/>
            <a:ext cx="35502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dirty="0">
                <a:solidFill>
                  <a:srgbClr val="3B3D50"/>
                </a:solidFill>
              </a:rPr>
              <a:t>Kā korekcijas veids ar individuālo pieeju, diferencētiem uzdevumiem, kas viegli pielāgojas pēc sarežģītības līmeņa, brīvību un </a:t>
            </a:r>
            <a:r>
              <a:rPr lang="lv-LV" dirty="0" err="1">
                <a:solidFill>
                  <a:srgbClr val="3B3D50"/>
                </a:solidFill>
              </a:rPr>
              <a:t>pašvadīto</a:t>
            </a:r>
            <a:r>
              <a:rPr lang="lv-LV" dirty="0">
                <a:solidFill>
                  <a:srgbClr val="3B3D50"/>
                </a:solidFill>
              </a:rPr>
              <a:t> procesu sekmē bērna attīstību. </a:t>
            </a:r>
            <a:endParaRPr lang="lv-LV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62BC3B-B5DA-9DA7-D478-73CF0309B12B}"/>
              </a:ext>
            </a:extLst>
          </p:cNvPr>
          <p:cNvSpPr txBox="1"/>
          <p:nvPr/>
        </p:nvSpPr>
        <p:spPr>
          <a:xfrm>
            <a:off x="2095500" y="1638300"/>
            <a:ext cx="14097000" cy="4218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676"/>
              </a:lnSpc>
            </a:pPr>
            <a:r>
              <a:rPr lang="lv-LV" sz="3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Light" panose="020F0502020204030204" pitchFamily="34" charset="0"/>
              </a:rPr>
              <a:t>Atbalsta nodrošināšana, uzsākot mācības 1.klasē:</a:t>
            </a:r>
          </a:p>
          <a:p>
            <a:pPr algn="ctr">
              <a:lnSpc>
                <a:spcPts val="4676"/>
              </a:lnSpc>
            </a:pPr>
            <a:endParaRPr lang="lv-LV" dirty="0">
              <a:solidFill>
                <a:srgbClr val="3B3D50"/>
              </a:solidFill>
              <a:latin typeface="Hertical Smooth"/>
            </a:endParaRPr>
          </a:p>
          <a:p>
            <a:pPr>
              <a:lnSpc>
                <a:spcPts val="4676"/>
              </a:lnSpc>
            </a:pPr>
            <a:r>
              <a:rPr lang="lv-LV" sz="1800" dirty="0">
                <a:solidFill>
                  <a:srgbClr val="3B3D50"/>
                </a:solidFill>
                <a:latin typeface="Hertical Smooth"/>
              </a:rPr>
              <a:t> </a:t>
            </a:r>
            <a:r>
              <a:rPr lang="lv-LV" sz="3200" dirty="0">
                <a:solidFill>
                  <a:schemeClr val="accent2">
                    <a:lumMod val="75000"/>
                  </a:schemeClr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Atbalsta pasākumu izvērtēšana (ieteikumu veidā, ar skolas direktora rīkojumu, speciālās programmas nepieciešamība).</a:t>
            </a:r>
          </a:p>
          <a:p>
            <a:pPr>
              <a:lnSpc>
                <a:spcPts val="4676"/>
              </a:lnSpc>
            </a:pPr>
            <a:endParaRPr lang="lv-LV" sz="3200" dirty="0">
              <a:solidFill>
                <a:schemeClr val="accent2">
                  <a:lumMod val="75000"/>
                </a:schemeClr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>
              <a:lnSpc>
                <a:spcPts val="4676"/>
              </a:lnSpc>
            </a:pPr>
            <a:endParaRPr lang="lv-LV" sz="3200" dirty="0">
              <a:solidFill>
                <a:schemeClr val="accent2">
                  <a:lumMod val="75000"/>
                </a:schemeClr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>
              <a:lnSpc>
                <a:spcPts val="4676"/>
              </a:lnSpc>
            </a:pPr>
            <a:r>
              <a:rPr lang="lv-LV" sz="3200" dirty="0">
                <a:solidFill>
                  <a:schemeClr val="accent2">
                    <a:lumMod val="75000"/>
                  </a:schemeClr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Informācijas sniegšana skolai ar ieteikumiem.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16AD0781-D671-0F36-3DF9-24C49ACC11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85507" flipH="1">
            <a:off x="1518632" y="2967339"/>
            <a:ext cx="311154" cy="363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E407EE0-5FAE-C830-8504-DF8775AB3F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85507" flipH="1">
            <a:off x="1635491" y="5460165"/>
            <a:ext cx="311154" cy="36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69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AAF1F34-4C73-7284-A614-D80F3C7DAA17}"/>
              </a:ext>
            </a:extLst>
          </p:cNvPr>
          <p:cNvSpPr txBox="1"/>
          <p:nvPr/>
        </p:nvSpPr>
        <p:spPr>
          <a:xfrm>
            <a:off x="1981200" y="800100"/>
            <a:ext cx="6934200" cy="629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676"/>
              </a:lnSpc>
            </a:pPr>
            <a:r>
              <a:rPr lang="lv-LV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Apliecinājums, pirmsskolu beidzot: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xmlns="" id="{A6A28A40-3056-1624-CB6F-A24F9E752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095500"/>
            <a:ext cx="7114653" cy="7467600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xmlns="" id="{B800F1AC-0B42-2E0D-44BC-D500CA61F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0662" y="2095500"/>
            <a:ext cx="6745220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4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7200" y="3227540"/>
            <a:ext cx="2558368" cy="43622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0" y="4819707"/>
            <a:ext cx="4125036" cy="2770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340"/>
              </a:lnSpc>
              <a:spcBef>
                <a:spcPct val="0"/>
              </a:spcBef>
            </a:pPr>
            <a:r>
              <a:rPr lang="lv-LV" sz="2000" dirty="0">
                <a:solidFill>
                  <a:srgbClr val="000000"/>
                </a:solidFill>
                <a:latin typeface="Arimo"/>
              </a:rPr>
              <a:t>Marks p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iedalās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sarunās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Klausās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tekstu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atstāsta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notikumus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. Lasa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vārdus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un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īsus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tekstus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, bet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ļoti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lēni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Vēl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neizrunā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visas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skaņas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Pirmsskolā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strādājis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ar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logopēdu</a:t>
            </a:r>
            <a:endParaRPr lang="en-US" sz="200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63000" y="495300"/>
            <a:ext cx="7010400" cy="7960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34"/>
              </a:lnSpc>
              <a:spcBef>
                <a:spcPct val="0"/>
              </a:spcBef>
            </a:pPr>
            <a:r>
              <a:rPr lang="lv-LV" sz="2000" dirty="0">
                <a:solidFill>
                  <a:srgbClr val="000000"/>
                </a:solidFill>
                <a:latin typeface="Arimo"/>
              </a:rPr>
              <a:t>Marks p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azīst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visus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lielos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mazos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drukātos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burtus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Apgūst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arī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rakstītos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burtus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rakstot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tos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gan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neierobežotā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gan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ierobežotā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laukumā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. Roku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vingrinājumus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veic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ļoti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glīti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un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akurāti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Atšķir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un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nosauc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skaņas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prot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pierakstīt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vienkāršus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vārdus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pārjautājot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pedagogam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vai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būs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pareizi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Grūtības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sagādā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divskaņu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sadzirdēšana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vārdos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un to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pierakstīšana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diena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–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diana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puika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pujka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),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kā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arī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, ja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vārdā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ir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vairāki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līdzskaņi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blakus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. Lasa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vārdus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teikumus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, bet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ļoti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apzinīgi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un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lēni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vairākas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reizes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atkārtojot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katru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vārdu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lai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saprastu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, ko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izlasījis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. 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Labprāt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izvēlas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lasīšanu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ikdienā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lai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nebūtu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jādara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kāds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sarežģītāks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da</a:t>
            </a:r>
            <a:r>
              <a:rPr lang="lv-LV" sz="2000" dirty="0" err="1">
                <a:solidFill>
                  <a:srgbClr val="000000"/>
                </a:solidFill>
                <a:latin typeface="Arimo"/>
              </a:rPr>
              <a:t>rb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s. Var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savienot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attēlu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ar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vienkāršu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tekstu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Prot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atstāstīt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īsas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pasakas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stāstus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notikumus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Ar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lielu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atbildības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sajūtu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uzstājas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un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iejūtas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dažādās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lomās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.</a:t>
            </a:r>
          </a:p>
          <a:p>
            <a:pPr algn="ctr">
              <a:lnSpc>
                <a:spcPts val="2834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Arimo"/>
              </a:rPr>
              <a:t>      </a:t>
            </a:r>
            <a:r>
              <a:rPr lang="en-US" sz="20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 Bold"/>
              </a:rPr>
              <a:t>logopēdes</a:t>
            </a:r>
            <a:r>
              <a:rPr lang="en-US" sz="20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 Bold"/>
              </a:rPr>
              <a:t>atzinums</a:t>
            </a:r>
            <a:r>
              <a:rPr lang="en-US" sz="2000" dirty="0">
                <a:solidFill>
                  <a:srgbClr val="000000"/>
                </a:solidFill>
                <a:latin typeface="Arimo Bold"/>
              </a:rPr>
              <a:t>:</a:t>
            </a:r>
          </a:p>
          <a:p>
            <a:pPr algn="ctr">
              <a:lnSpc>
                <a:spcPts val="2834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Arimo"/>
              </a:rPr>
              <a:t>M</a:t>
            </a:r>
            <a:r>
              <a:rPr lang="lv-LV" sz="2000" dirty="0" err="1">
                <a:solidFill>
                  <a:srgbClr val="000000"/>
                </a:solidFill>
                <a:latin typeface="Arimo"/>
              </a:rPr>
              <a:t>arks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ir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ļoti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centīgs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precīzi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prot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izpildīt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visus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artikulācijas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aparāta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vingrinājumus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Apguvis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skaņu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V, D, B, S, Š, Z, DZ, K, L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pareizu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izrunu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Ir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mēles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vibrācija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, bet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skaņu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R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izrunājot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sākumā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pievieno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līdzskani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N. </a:t>
            </a:r>
            <a:r>
              <a:rPr lang="lv-LV" sz="2000" dirty="0">
                <a:solidFill>
                  <a:srgbClr val="000000"/>
                </a:solidFill>
                <a:latin typeface="Arimo"/>
              </a:rPr>
              <a:t>Apgūtās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s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skaņas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ikdienas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sarunvalodā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ļoti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bieži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neizrunā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vai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aizstāj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ar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citām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skaņām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. Pazīst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burtus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lēni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lasa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izprot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izlasīto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Veido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stāstījumu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pēc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attēla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, ja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tiek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uzdoti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jautājumi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kuri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norāda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par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lietām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un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darbībām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mo"/>
              </a:rPr>
              <a:t>attēlos</a:t>
            </a:r>
            <a:r>
              <a:rPr lang="en-US" sz="2000" dirty="0">
                <a:solidFill>
                  <a:srgbClr val="000000"/>
                </a:solidFill>
                <a:latin typeface="Arimo"/>
              </a:rPr>
              <a:t>.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3B0F1C0E-939B-F2E0-E0DC-33C24F0290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92400" y="4475588"/>
            <a:ext cx="3138985" cy="5410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4977E0B-B138-AAB8-9A4A-1E39444EED07}"/>
              </a:ext>
            </a:extLst>
          </p:cNvPr>
          <p:cNvSpPr txBox="1"/>
          <p:nvPr/>
        </p:nvSpPr>
        <p:spPr>
          <a:xfrm rot="20640141">
            <a:off x="2120054" y="1641948"/>
            <a:ext cx="52757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40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Pilnas informācijas sniegšanas nozīmīgums</a:t>
            </a:r>
            <a:endParaRPr lang="lv-LV" sz="4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026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5">
            <a:extLst>
              <a:ext uri="{FF2B5EF4-FFF2-40B4-BE49-F238E27FC236}">
                <a16:creationId xmlns:a16="http://schemas.microsoft.com/office/drawing/2014/main" xmlns="" id="{51695CC6-66DF-7D75-691E-23A893FDE95C}"/>
              </a:ext>
            </a:extLst>
          </p:cNvPr>
          <p:cNvGrpSpPr/>
          <p:nvPr/>
        </p:nvGrpSpPr>
        <p:grpSpPr>
          <a:xfrm>
            <a:off x="9972048" y="8146931"/>
            <a:ext cx="7203408" cy="1316855"/>
            <a:chOff x="0" y="0"/>
            <a:chExt cx="2283055" cy="1411583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FCD2BE47-729A-A80D-4134-FB7CEC92EC25}"/>
                </a:ext>
              </a:extLst>
            </p:cNvPr>
            <p:cNvSpPr/>
            <p:nvPr/>
          </p:nvSpPr>
          <p:spPr>
            <a:xfrm>
              <a:off x="31750" y="31750"/>
              <a:ext cx="2219555" cy="1348083"/>
            </a:xfrm>
            <a:custGeom>
              <a:avLst/>
              <a:gdLst/>
              <a:ahLst/>
              <a:cxnLst/>
              <a:rect l="l" t="t" r="r" b="b"/>
              <a:pathLst>
                <a:path w="2219555" h="1348083">
                  <a:moveTo>
                    <a:pt x="2126845" y="1348083"/>
                  </a:moveTo>
                  <a:lnTo>
                    <a:pt x="92710" y="1348083"/>
                  </a:lnTo>
                  <a:cubicBezTo>
                    <a:pt x="41910" y="1348083"/>
                    <a:pt x="0" y="1306173"/>
                    <a:pt x="0" y="125537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25575" y="0"/>
                  </a:lnTo>
                  <a:cubicBezTo>
                    <a:pt x="2176375" y="0"/>
                    <a:pt x="2218285" y="41910"/>
                    <a:pt x="2218285" y="92710"/>
                  </a:cubicBezTo>
                  <a:lnTo>
                    <a:pt x="2218285" y="1254103"/>
                  </a:lnTo>
                  <a:cubicBezTo>
                    <a:pt x="2219555" y="1306173"/>
                    <a:pt x="2177645" y="1348083"/>
                    <a:pt x="2126845" y="1348083"/>
                  </a:cubicBezTo>
                  <a:close/>
                </a:path>
              </a:pathLst>
            </a:custGeom>
            <a:solidFill>
              <a:srgbClr val="F5F2DF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2FA9C41B-331C-4EA8-CFC9-8AD53C2B57E5}"/>
                </a:ext>
              </a:extLst>
            </p:cNvPr>
            <p:cNvSpPr/>
            <p:nvPr/>
          </p:nvSpPr>
          <p:spPr>
            <a:xfrm>
              <a:off x="0" y="0"/>
              <a:ext cx="2283055" cy="1411583"/>
            </a:xfrm>
            <a:custGeom>
              <a:avLst/>
              <a:gdLst/>
              <a:ahLst/>
              <a:cxnLst/>
              <a:rect l="l" t="t" r="r" b="b"/>
              <a:pathLst>
                <a:path w="2283055" h="1411583">
                  <a:moveTo>
                    <a:pt x="2158595" y="59690"/>
                  </a:moveTo>
                  <a:cubicBezTo>
                    <a:pt x="2194155" y="59690"/>
                    <a:pt x="2223365" y="88900"/>
                    <a:pt x="2223365" y="124460"/>
                  </a:cubicBezTo>
                  <a:lnTo>
                    <a:pt x="2223365" y="1287123"/>
                  </a:lnTo>
                  <a:cubicBezTo>
                    <a:pt x="2223365" y="1322683"/>
                    <a:pt x="2194155" y="1351893"/>
                    <a:pt x="2158595" y="1351893"/>
                  </a:cubicBezTo>
                  <a:lnTo>
                    <a:pt x="124460" y="1351893"/>
                  </a:lnTo>
                  <a:cubicBezTo>
                    <a:pt x="88900" y="1351893"/>
                    <a:pt x="59690" y="1322683"/>
                    <a:pt x="59690" y="128712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58595" y="59690"/>
                  </a:lnTo>
                  <a:moveTo>
                    <a:pt x="215859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87123"/>
                  </a:lnTo>
                  <a:cubicBezTo>
                    <a:pt x="0" y="1355703"/>
                    <a:pt x="55880" y="1411583"/>
                    <a:pt x="124460" y="1411583"/>
                  </a:cubicBezTo>
                  <a:lnTo>
                    <a:pt x="2158595" y="1411583"/>
                  </a:lnTo>
                  <a:cubicBezTo>
                    <a:pt x="2227175" y="1411583"/>
                    <a:pt x="2283055" y="1355703"/>
                    <a:pt x="2283055" y="1287123"/>
                  </a:cubicBezTo>
                  <a:lnTo>
                    <a:pt x="2283055" y="124460"/>
                  </a:lnTo>
                  <a:cubicBezTo>
                    <a:pt x="2283055" y="55880"/>
                    <a:pt x="2227175" y="0"/>
                    <a:pt x="2158595" y="0"/>
                  </a:cubicBezTo>
                  <a:close/>
                </a:path>
              </a:pathLst>
            </a:custGeom>
            <a:solidFill>
              <a:srgbClr val="D27E1C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2D72841-14F2-1873-9A94-ADFD09D5E34A}"/>
              </a:ext>
            </a:extLst>
          </p:cNvPr>
          <p:cNvSpPr txBox="1"/>
          <p:nvPr/>
        </p:nvSpPr>
        <p:spPr>
          <a:xfrm>
            <a:off x="10515600" y="8496300"/>
            <a:ext cx="6116304" cy="618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5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4000" i="1" dirty="0">
                <a:solidFill>
                  <a:schemeClr val="accent2">
                    <a:lumMod val="75000"/>
                  </a:schemeClr>
                </a:solidFill>
                <a:latin typeface="Arimo"/>
              </a:rPr>
              <a:t>Paldies par uzmanību!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pic>
        <p:nvPicPr>
          <p:cNvPr id="1028" name="Picture 4" descr="Ventspils pilsēta ir uzņemta UNESCO Izglītības pilsētu tīklā | UNESCO  Latvijas Nacionālā komisija">
            <a:extLst>
              <a:ext uri="{FF2B5EF4-FFF2-40B4-BE49-F238E27FC236}">
                <a16:creationId xmlns:a16="http://schemas.microsoft.com/office/drawing/2014/main" xmlns="" id="{41005F07-4FFE-A4E6-ED1C-A46B20968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78645"/>
            <a:ext cx="10865145" cy="62293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F6BC7B4E-5F0D-6697-D780-9EAB5F5EA4DB}"/>
              </a:ext>
            </a:extLst>
          </p:cNvPr>
          <p:cNvGrpSpPr/>
          <p:nvPr/>
        </p:nvGrpSpPr>
        <p:grpSpPr>
          <a:xfrm>
            <a:off x="12219503" y="952500"/>
            <a:ext cx="4855775" cy="5867400"/>
            <a:chOff x="0" y="0"/>
            <a:chExt cx="2297476" cy="1411583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CF104F8C-0921-CEC3-843B-58EB1F0295A3}"/>
                </a:ext>
              </a:extLst>
            </p:cNvPr>
            <p:cNvSpPr/>
            <p:nvPr/>
          </p:nvSpPr>
          <p:spPr>
            <a:xfrm>
              <a:off x="77921" y="52947"/>
              <a:ext cx="2219555" cy="1348083"/>
            </a:xfrm>
            <a:custGeom>
              <a:avLst/>
              <a:gdLst/>
              <a:ahLst/>
              <a:cxnLst/>
              <a:rect l="l" t="t" r="r" b="b"/>
              <a:pathLst>
                <a:path w="2219555" h="1348083">
                  <a:moveTo>
                    <a:pt x="2126845" y="1348083"/>
                  </a:moveTo>
                  <a:lnTo>
                    <a:pt x="92710" y="1348083"/>
                  </a:lnTo>
                  <a:cubicBezTo>
                    <a:pt x="41910" y="1348083"/>
                    <a:pt x="0" y="1306173"/>
                    <a:pt x="0" y="125537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25575" y="0"/>
                  </a:lnTo>
                  <a:cubicBezTo>
                    <a:pt x="2176375" y="0"/>
                    <a:pt x="2218285" y="41910"/>
                    <a:pt x="2218285" y="92710"/>
                  </a:cubicBezTo>
                  <a:lnTo>
                    <a:pt x="2218285" y="1254103"/>
                  </a:lnTo>
                  <a:cubicBezTo>
                    <a:pt x="2219555" y="1306173"/>
                    <a:pt x="2177645" y="1348083"/>
                    <a:pt x="2126845" y="1348083"/>
                  </a:cubicBezTo>
                  <a:close/>
                </a:path>
              </a:pathLst>
            </a:custGeom>
            <a:solidFill>
              <a:srgbClr val="F5F2DF"/>
            </a:solidFill>
          </p:spPr>
          <p:txBody>
            <a:bodyPr/>
            <a:lstStyle/>
            <a:p>
              <a:endParaRPr lang="lv-LV" dirty="0"/>
            </a:p>
            <a:p>
              <a:r>
                <a:rPr lang="lv-LV" sz="2800" dirty="0">
                  <a:solidFill>
                    <a:schemeClr val="accent6">
                      <a:lumMod val="50000"/>
                    </a:schemeClr>
                  </a:solidFill>
                </a:rPr>
                <a:t>Ventspils PII «Varavīksne»</a:t>
              </a:r>
            </a:p>
            <a:p>
              <a:r>
                <a:rPr lang="lv-LV" sz="2800" dirty="0">
                  <a:solidFill>
                    <a:schemeClr val="accent6">
                      <a:lumMod val="50000"/>
                    </a:schemeClr>
                  </a:solidFill>
                </a:rPr>
                <a:t>Lidotāju iela 11a, Ventspilī</a:t>
              </a:r>
            </a:p>
            <a:p>
              <a:r>
                <a:rPr lang="lv-LV" sz="2800" dirty="0">
                  <a:solidFill>
                    <a:schemeClr val="accent6">
                      <a:lumMod val="50000"/>
                    </a:schemeClr>
                  </a:solidFill>
                </a:rPr>
                <a:t>636 62028</a:t>
              </a:r>
            </a:p>
            <a:p>
              <a:r>
                <a:rPr lang="lv-LV" sz="2800" dirty="0">
                  <a:solidFill>
                    <a:schemeClr val="accent6">
                      <a:lumMod val="50000"/>
                    </a:schemeClr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varaviksne@ventspils.lv</a:t>
              </a:r>
              <a:endParaRPr lang="lv-LV" sz="2800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endParaRPr lang="lv-LV" sz="2800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lv-LV" sz="2800" dirty="0">
                  <a:solidFill>
                    <a:schemeClr val="accent6">
                      <a:lumMod val="50000"/>
                    </a:schemeClr>
                  </a:solidFill>
                  <a:hlinkClick r:id="rId5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www.varaviksne.ventspils.lv</a:t>
              </a:r>
              <a:endParaRPr lang="lv-LV" sz="2800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endParaRPr lang="lv-LV" sz="2800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lv-LV" sz="2800" dirty="0">
                  <a:solidFill>
                    <a:schemeClr val="accent6">
                      <a:lumMod val="50000"/>
                    </a:schemeClr>
                  </a:solidFill>
                </a:rPr>
                <a:t>Facebook.com./Ventspils PII «</a:t>
              </a:r>
              <a:r>
                <a:rPr lang="lv-LV" sz="2800" dirty="0" err="1">
                  <a:solidFill>
                    <a:schemeClr val="accent6">
                      <a:lumMod val="50000"/>
                    </a:schemeClr>
                  </a:solidFill>
                </a:rPr>
                <a:t>Varaviksne</a:t>
              </a:r>
              <a:r>
                <a:rPr lang="lv-LV" sz="2800" dirty="0">
                  <a:solidFill>
                    <a:schemeClr val="accent6">
                      <a:lumMod val="50000"/>
                    </a:schemeClr>
                  </a:solidFill>
                </a:rPr>
                <a:t>»</a:t>
              </a:r>
            </a:p>
            <a:p>
              <a:endParaRPr lang="lv-LV" sz="2800" dirty="0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D2DC572A-39F3-681A-516F-0965CCEDDBD2}"/>
                </a:ext>
              </a:extLst>
            </p:cNvPr>
            <p:cNvSpPr/>
            <p:nvPr/>
          </p:nvSpPr>
          <p:spPr>
            <a:xfrm>
              <a:off x="0" y="0"/>
              <a:ext cx="2283055" cy="1411583"/>
            </a:xfrm>
            <a:custGeom>
              <a:avLst/>
              <a:gdLst/>
              <a:ahLst/>
              <a:cxnLst/>
              <a:rect l="l" t="t" r="r" b="b"/>
              <a:pathLst>
                <a:path w="2283055" h="1411583">
                  <a:moveTo>
                    <a:pt x="2158595" y="59690"/>
                  </a:moveTo>
                  <a:cubicBezTo>
                    <a:pt x="2194155" y="59690"/>
                    <a:pt x="2223365" y="88900"/>
                    <a:pt x="2223365" y="124460"/>
                  </a:cubicBezTo>
                  <a:lnTo>
                    <a:pt x="2223365" y="1287123"/>
                  </a:lnTo>
                  <a:cubicBezTo>
                    <a:pt x="2223365" y="1322683"/>
                    <a:pt x="2194155" y="1351893"/>
                    <a:pt x="2158595" y="1351893"/>
                  </a:cubicBezTo>
                  <a:lnTo>
                    <a:pt x="124460" y="1351893"/>
                  </a:lnTo>
                  <a:cubicBezTo>
                    <a:pt x="88900" y="1351893"/>
                    <a:pt x="59690" y="1322683"/>
                    <a:pt x="59690" y="128712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58595" y="59690"/>
                  </a:lnTo>
                  <a:moveTo>
                    <a:pt x="215859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87123"/>
                  </a:lnTo>
                  <a:cubicBezTo>
                    <a:pt x="0" y="1355703"/>
                    <a:pt x="55880" y="1411583"/>
                    <a:pt x="124460" y="1411583"/>
                  </a:cubicBezTo>
                  <a:lnTo>
                    <a:pt x="2158595" y="1411583"/>
                  </a:lnTo>
                  <a:cubicBezTo>
                    <a:pt x="2227175" y="1411583"/>
                    <a:pt x="2283055" y="1355703"/>
                    <a:pt x="2283055" y="1287123"/>
                  </a:cubicBezTo>
                  <a:lnTo>
                    <a:pt x="2283055" y="124460"/>
                  </a:lnTo>
                  <a:cubicBezTo>
                    <a:pt x="2283055" y="55880"/>
                    <a:pt x="2227175" y="0"/>
                    <a:pt x="2158595" y="0"/>
                  </a:cubicBezTo>
                  <a:close/>
                </a:path>
              </a:pathLst>
            </a:custGeom>
            <a:solidFill>
              <a:srgbClr val="D27E1C"/>
            </a:solidFill>
          </p:spPr>
          <p:txBody>
            <a:bodyPr/>
            <a:lstStyle/>
            <a:p>
              <a:endParaRPr lang="lv-LV"/>
            </a:p>
          </p:txBody>
        </p:sp>
      </p:grpSp>
    </p:spTree>
    <p:extLst>
      <p:ext uri="{BB962C8B-B14F-4D97-AF65-F5344CB8AC3E}">
        <p14:creationId xmlns:p14="http://schemas.microsoft.com/office/powerpoint/2010/main" val="3877181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3DB7CDE-7212-4AF2-953F-90BBE21C54A0}"/>
              </a:ext>
            </a:extLst>
          </p:cNvPr>
          <p:cNvSpPr txBox="1"/>
          <p:nvPr/>
        </p:nvSpPr>
        <p:spPr>
          <a:xfrm>
            <a:off x="7391400" y="2247900"/>
            <a:ext cx="9144000" cy="5940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6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33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Ventspils pirmsskolas izglītības iestāde «Varavīksne», ekoskola, iekļaujošās izglītības, Brīvdabas pedagoģijas realizētāja. </a:t>
            </a:r>
          </a:p>
          <a:p>
            <a:pPr marL="0" marR="0" lvl="0" indent="0" algn="l" defTabSz="914400" rtl="0" eaLnBrk="1" fontAlgn="auto" latinLnBrk="0" hangingPunct="1">
              <a:lnSpc>
                <a:spcPts val="46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33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46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33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Mūsu iestādē</a:t>
            </a:r>
            <a:r>
              <a:rPr kumimoji="0" lang="lv-LV" sz="33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realizējamās</a:t>
            </a:r>
            <a:r>
              <a:rPr kumimoji="0" lang="lv-LV" sz="33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 programmas:</a:t>
            </a:r>
          </a:p>
          <a:p>
            <a:pPr marL="0" marR="0" lvl="0" indent="0" algn="l" defTabSz="914400" rtl="0" eaLnBrk="1" fontAlgn="auto" latinLnBrk="0" hangingPunct="1">
              <a:lnSpc>
                <a:spcPts val="46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300" b="0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alpha val="80000"/>
                  </a:srgbClr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-pirmsskolas izglītības programma 01 01 11 11</a:t>
            </a:r>
          </a:p>
          <a:p>
            <a:pPr marL="0" marR="0" lvl="0" indent="0" algn="l" defTabSz="914400" rtl="0" eaLnBrk="1" fontAlgn="auto" latinLnBrk="0" hangingPunct="1">
              <a:lnSpc>
                <a:spcPts val="46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300" b="0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alpha val="80000"/>
                  </a:srgbClr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-speciālās izglītības programma izglītojamiem ar valodas attīstības traucējumiem 01 01 55 11;</a:t>
            </a:r>
          </a:p>
          <a:p>
            <a:pPr marL="0" marR="0" lvl="0" indent="0" algn="l" defTabSz="914400" rtl="0" eaLnBrk="1" fontAlgn="auto" latinLnBrk="0" hangingPunct="1">
              <a:lnSpc>
                <a:spcPts val="46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300" b="0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alpha val="80000"/>
                  </a:srgbClr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- speciālās izglītības programma izglītojamiem ar jauktiem attīstības traucējumiem 01 01 56 11;</a:t>
            </a:r>
          </a:p>
        </p:txBody>
      </p:sp>
      <p:pic>
        <p:nvPicPr>
          <p:cNvPr id="4" name="Attēls 7" descr="Attēls, kurā ir teksts, ārtelpa, koks, debesis&#10;&#10;Apraksts ģenerēts automātiski">
            <a:extLst>
              <a:ext uri="{FF2B5EF4-FFF2-40B4-BE49-F238E27FC236}">
                <a16:creationId xmlns:a16="http://schemas.microsoft.com/office/drawing/2014/main" xmlns="" id="{429D16B9-7A86-3F14-5BBC-97DB2518A7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54" r="17082" b="-1"/>
          <a:stretch/>
        </p:blipFill>
        <p:spPr>
          <a:xfrm>
            <a:off x="1113201" y="1122807"/>
            <a:ext cx="5925312" cy="42976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273739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C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7844" y="2338959"/>
            <a:ext cx="11243957" cy="7813908"/>
            <a:chOff x="0" y="0"/>
            <a:chExt cx="5302514" cy="3426925"/>
          </a:xfrm>
        </p:grpSpPr>
        <p:sp>
          <p:nvSpPr>
            <p:cNvPr id="3" name="Freeform 3"/>
            <p:cNvSpPr/>
            <p:nvPr/>
          </p:nvSpPr>
          <p:spPr>
            <a:xfrm>
              <a:off x="38955" y="12375"/>
              <a:ext cx="5239014" cy="3363425"/>
            </a:xfrm>
            <a:custGeom>
              <a:avLst/>
              <a:gdLst/>
              <a:ahLst/>
              <a:cxnLst/>
              <a:rect l="l" t="t" r="r" b="b"/>
              <a:pathLst>
                <a:path w="5239014" h="3363425">
                  <a:moveTo>
                    <a:pt x="5146304" y="3363425"/>
                  </a:moveTo>
                  <a:lnTo>
                    <a:pt x="92710" y="3363425"/>
                  </a:lnTo>
                  <a:cubicBezTo>
                    <a:pt x="41910" y="3363425"/>
                    <a:pt x="0" y="3321515"/>
                    <a:pt x="0" y="327071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145034" y="0"/>
                  </a:lnTo>
                  <a:cubicBezTo>
                    <a:pt x="5195834" y="0"/>
                    <a:pt x="5237744" y="41910"/>
                    <a:pt x="5237744" y="92710"/>
                  </a:cubicBezTo>
                  <a:lnTo>
                    <a:pt x="5237744" y="3269445"/>
                  </a:lnTo>
                  <a:cubicBezTo>
                    <a:pt x="5239014" y="3321515"/>
                    <a:pt x="5197104" y="3363425"/>
                    <a:pt x="5146304" y="3363425"/>
                  </a:cubicBezTo>
                  <a:close/>
                </a:path>
              </a:pathLst>
            </a:custGeom>
            <a:solidFill>
              <a:srgbClr val="F5F2DF"/>
            </a:solidFill>
          </p:spPr>
          <p:txBody>
            <a:bodyPr/>
            <a:lstStyle/>
            <a:p>
              <a:endParaRPr lang="lv-LV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302514" cy="3426925"/>
            </a:xfrm>
            <a:custGeom>
              <a:avLst/>
              <a:gdLst/>
              <a:ahLst/>
              <a:cxnLst/>
              <a:rect l="l" t="t" r="r" b="b"/>
              <a:pathLst>
                <a:path w="5302514" h="3426925">
                  <a:moveTo>
                    <a:pt x="5178054" y="59690"/>
                  </a:moveTo>
                  <a:cubicBezTo>
                    <a:pt x="5213614" y="59690"/>
                    <a:pt x="5242824" y="88900"/>
                    <a:pt x="5242824" y="124460"/>
                  </a:cubicBezTo>
                  <a:lnTo>
                    <a:pt x="5242824" y="3302465"/>
                  </a:lnTo>
                  <a:cubicBezTo>
                    <a:pt x="5242824" y="3338025"/>
                    <a:pt x="5213614" y="3367235"/>
                    <a:pt x="5178054" y="3367235"/>
                  </a:cubicBezTo>
                  <a:lnTo>
                    <a:pt x="124460" y="3367235"/>
                  </a:lnTo>
                  <a:cubicBezTo>
                    <a:pt x="88900" y="3367235"/>
                    <a:pt x="59690" y="3338025"/>
                    <a:pt x="59690" y="330246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178054" y="59690"/>
                  </a:lnTo>
                  <a:moveTo>
                    <a:pt x="517805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302465"/>
                  </a:lnTo>
                  <a:cubicBezTo>
                    <a:pt x="0" y="3371045"/>
                    <a:pt x="55880" y="3426925"/>
                    <a:pt x="124460" y="3426925"/>
                  </a:cubicBezTo>
                  <a:lnTo>
                    <a:pt x="5178054" y="3426925"/>
                  </a:lnTo>
                  <a:cubicBezTo>
                    <a:pt x="5246634" y="3426925"/>
                    <a:pt x="5302514" y="3371045"/>
                    <a:pt x="5302514" y="3302465"/>
                  </a:cubicBezTo>
                  <a:lnTo>
                    <a:pt x="5302514" y="124460"/>
                  </a:lnTo>
                  <a:cubicBezTo>
                    <a:pt x="5302514" y="55880"/>
                    <a:pt x="5246634" y="0"/>
                    <a:pt x="5178054" y="0"/>
                  </a:cubicBezTo>
                  <a:close/>
                </a:path>
              </a:pathLst>
            </a:custGeom>
            <a:solidFill>
              <a:srgbClr val="F0CA8C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5" name="Group 5"/>
          <p:cNvGrpSpPr/>
          <p:nvPr/>
        </p:nvGrpSpPr>
        <p:grpSpPr>
          <a:xfrm rot="-394569">
            <a:off x="12031828" y="3153561"/>
            <a:ext cx="4841208" cy="2993255"/>
            <a:chOff x="0" y="0"/>
            <a:chExt cx="2283055" cy="1411583"/>
          </a:xfrm>
        </p:grpSpPr>
        <p:sp>
          <p:nvSpPr>
            <p:cNvPr id="6" name="Freeform 6"/>
            <p:cNvSpPr/>
            <p:nvPr/>
          </p:nvSpPr>
          <p:spPr>
            <a:xfrm>
              <a:off x="35115" y="32138"/>
              <a:ext cx="2219555" cy="1348083"/>
            </a:xfrm>
            <a:custGeom>
              <a:avLst/>
              <a:gdLst/>
              <a:ahLst/>
              <a:cxnLst/>
              <a:rect l="l" t="t" r="r" b="b"/>
              <a:pathLst>
                <a:path w="2219555" h="1348083">
                  <a:moveTo>
                    <a:pt x="2126845" y="1348083"/>
                  </a:moveTo>
                  <a:lnTo>
                    <a:pt x="92710" y="1348083"/>
                  </a:lnTo>
                  <a:cubicBezTo>
                    <a:pt x="41910" y="1348083"/>
                    <a:pt x="0" y="1306173"/>
                    <a:pt x="0" y="125537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25575" y="0"/>
                  </a:lnTo>
                  <a:cubicBezTo>
                    <a:pt x="2176375" y="0"/>
                    <a:pt x="2218285" y="41910"/>
                    <a:pt x="2218285" y="92710"/>
                  </a:cubicBezTo>
                  <a:lnTo>
                    <a:pt x="2218285" y="1254103"/>
                  </a:lnTo>
                  <a:cubicBezTo>
                    <a:pt x="2219555" y="1306173"/>
                    <a:pt x="2177645" y="1348083"/>
                    <a:pt x="2126845" y="1348083"/>
                  </a:cubicBezTo>
                  <a:close/>
                </a:path>
              </a:pathLst>
            </a:custGeom>
            <a:solidFill>
              <a:srgbClr val="F5F2DF"/>
            </a:solidFill>
          </p:spPr>
          <p:txBody>
            <a:bodyPr/>
            <a:lstStyle/>
            <a:p>
              <a:endParaRPr lang="lv-LV" dirty="0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2283055" cy="1411583"/>
            </a:xfrm>
            <a:custGeom>
              <a:avLst/>
              <a:gdLst/>
              <a:ahLst/>
              <a:cxnLst/>
              <a:rect l="l" t="t" r="r" b="b"/>
              <a:pathLst>
                <a:path w="2283055" h="1411583">
                  <a:moveTo>
                    <a:pt x="2158595" y="59690"/>
                  </a:moveTo>
                  <a:cubicBezTo>
                    <a:pt x="2194155" y="59690"/>
                    <a:pt x="2223365" y="88900"/>
                    <a:pt x="2223365" y="124460"/>
                  </a:cubicBezTo>
                  <a:lnTo>
                    <a:pt x="2223365" y="1287123"/>
                  </a:lnTo>
                  <a:cubicBezTo>
                    <a:pt x="2223365" y="1322683"/>
                    <a:pt x="2194155" y="1351893"/>
                    <a:pt x="2158595" y="1351893"/>
                  </a:cubicBezTo>
                  <a:lnTo>
                    <a:pt x="124460" y="1351893"/>
                  </a:lnTo>
                  <a:cubicBezTo>
                    <a:pt x="88900" y="1351893"/>
                    <a:pt x="59690" y="1322683"/>
                    <a:pt x="59690" y="128712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58595" y="59690"/>
                  </a:lnTo>
                  <a:moveTo>
                    <a:pt x="215859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87123"/>
                  </a:lnTo>
                  <a:cubicBezTo>
                    <a:pt x="0" y="1355703"/>
                    <a:pt x="55880" y="1411583"/>
                    <a:pt x="124460" y="1411583"/>
                  </a:cubicBezTo>
                  <a:lnTo>
                    <a:pt x="2158595" y="1411583"/>
                  </a:lnTo>
                  <a:cubicBezTo>
                    <a:pt x="2227175" y="1411583"/>
                    <a:pt x="2283055" y="1355703"/>
                    <a:pt x="2283055" y="1287123"/>
                  </a:cubicBezTo>
                  <a:lnTo>
                    <a:pt x="2283055" y="124460"/>
                  </a:lnTo>
                  <a:cubicBezTo>
                    <a:pt x="2283055" y="55880"/>
                    <a:pt x="2227175" y="0"/>
                    <a:pt x="2158595" y="0"/>
                  </a:cubicBezTo>
                  <a:close/>
                </a:path>
              </a:pathLst>
            </a:custGeom>
            <a:solidFill>
              <a:srgbClr val="D27E1C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8" name="Group 8"/>
          <p:cNvGrpSpPr/>
          <p:nvPr/>
        </p:nvGrpSpPr>
        <p:grpSpPr>
          <a:xfrm rot="461978">
            <a:off x="12050102" y="6087914"/>
            <a:ext cx="5428688" cy="3671304"/>
            <a:chOff x="0" y="0"/>
            <a:chExt cx="2560104" cy="1518832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2496604" cy="1455332"/>
            </a:xfrm>
            <a:custGeom>
              <a:avLst/>
              <a:gdLst/>
              <a:ahLst/>
              <a:cxnLst/>
              <a:rect l="l" t="t" r="r" b="b"/>
              <a:pathLst>
                <a:path w="2496604" h="1455332">
                  <a:moveTo>
                    <a:pt x="2403894" y="1455332"/>
                  </a:moveTo>
                  <a:lnTo>
                    <a:pt x="92710" y="1455332"/>
                  </a:lnTo>
                  <a:cubicBezTo>
                    <a:pt x="41910" y="1455332"/>
                    <a:pt x="0" y="1413422"/>
                    <a:pt x="0" y="136262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402624" y="0"/>
                  </a:lnTo>
                  <a:cubicBezTo>
                    <a:pt x="2453424" y="0"/>
                    <a:pt x="2495334" y="41910"/>
                    <a:pt x="2495334" y="92710"/>
                  </a:cubicBezTo>
                  <a:lnTo>
                    <a:pt x="2495334" y="1361352"/>
                  </a:lnTo>
                  <a:cubicBezTo>
                    <a:pt x="2496604" y="1413422"/>
                    <a:pt x="2454694" y="1455332"/>
                    <a:pt x="2403894" y="1455332"/>
                  </a:cubicBezTo>
                  <a:close/>
                </a:path>
              </a:pathLst>
            </a:custGeom>
            <a:solidFill>
              <a:srgbClr val="F5F2DF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2560104" cy="1518832"/>
            </a:xfrm>
            <a:custGeom>
              <a:avLst/>
              <a:gdLst/>
              <a:ahLst/>
              <a:cxnLst/>
              <a:rect l="l" t="t" r="r" b="b"/>
              <a:pathLst>
                <a:path w="2560104" h="1518832">
                  <a:moveTo>
                    <a:pt x="2435644" y="59690"/>
                  </a:moveTo>
                  <a:cubicBezTo>
                    <a:pt x="2471204" y="59690"/>
                    <a:pt x="2500414" y="88900"/>
                    <a:pt x="2500414" y="124460"/>
                  </a:cubicBezTo>
                  <a:lnTo>
                    <a:pt x="2500414" y="1394373"/>
                  </a:lnTo>
                  <a:cubicBezTo>
                    <a:pt x="2500414" y="1429932"/>
                    <a:pt x="2471204" y="1459143"/>
                    <a:pt x="2435644" y="1459143"/>
                  </a:cubicBezTo>
                  <a:lnTo>
                    <a:pt x="124460" y="1459143"/>
                  </a:lnTo>
                  <a:cubicBezTo>
                    <a:pt x="88900" y="1459143"/>
                    <a:pt x="59690" y="1429932"/>
                    <a:pt x="59690" y="139437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435644" y="59690"/>
                  </a:lnTo>
                  <a:moveTo>
                    <a:pt x="243564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94373"/>
                  </a:lnTo>
                  <a:cubicBezTo>
                    <a:pt x="0" y="1462953"/>
                    <a:pt x="55880" y="1518832"/>
                    <a:pt x="124460" y="1518832"/>
                  </a:cubicBezTo>
                  <a:lnTo>
                    <a:pt x="2435644" y="1518832"/>
                  </a:lnTo>
                  <a:cubicBezTo>
                    <a:pt x="2504224" y="1518832"/>
                    <a:pt x="2560104" y="1462953"/>
                    <a:pt x="2560104" y="1394373"/>
                  </a:cubicBezTo>
                  <a:lnTo>
                    <a:pt x="2560104" y="124460"/>
                  </a:lnTo>
                  <a:cubicBezTo>
                    <a:pt x="2560104" y="55880"/>
                    <a:pt x="2504224" y="0"/>
                    <a:pt x="2435644" y="0"/>
                  </a:cubicBezTo>
                  <a:close/>
                </a:path>
              </a:pathLst>
            </a:custGeom>
            <a:solidFill>
              <a:srgbClr val="D27E1C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15" name="TextBox 15"/>
          <p:cNvSpPr txBox="1"/>
          <p:nvPr/>
        </p:nvSpPr>
        <p:spPr>
          <a:xfrm rot="449920">
            <a:off x="12426015" y="6208445"/>
            <a:ext cx="4376120" cy="3224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"/>
              </a:lnSpc>
            </a:pPr>
            <a:r>
              <a:rPr lang="en-US" sz="227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Atbalsta </a:t>
            </a:r>
            <a:r>
              <a:rPr lang="en-US" sz="227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pasākumu</a:t>
            </a:r>
            <a:r>
              <a:rPr lang="en-US" sz="227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7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rezultātā</a:t>
            </a:r>
            <a:r>
              <a:rPr lang="en-US" sz="227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7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bērns</a:t>
            </a:r>
            <a:endParaRPr lang="en-US" sz="227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3179"/>
              </a:lnSpc>
            </a:pPr>
            <a:r>
              <a:rPr lang="en-US" sz="227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saņems</a:t>
            </a:r>
            <a:r>
              <a:rPr lang="en-US" sz="227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7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vairāk</a:t>
            </a:r>
            <a:r>
              <a:rPr lang="en-US" sz="227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7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uzmanības</a:t>
            </a:r>
            <a:r>
              <a:rPr lang="en-US" sz="227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</a:t>
            </a:r>
          </a:p>
          <a:p>
            <a:pPr algn="ctr">
              <a:lnSpc>
                <a:spcPts val="3179"/>
              </a:lnSpc>
            </a:pPr>
            <a:r>
              <a:rPr lang="en-US" sz="227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skolotāju</a:t>
            </a:r>
            <a:r>
              <a:rPr lang="en-US" sz="227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227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atbalsta personāla </a:t>
            </a:r>
            <a:r>
              <a:rPr lang="en-US" sz="227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puses</a:t>
            </a:r>
            <a:r>
              <a:rPr lang="en-US" sz="227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7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mācību</a:t>
            </a:r>
            <a:r>
              <a:rPr lang="en-US" sz="227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7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viela</a:t>
            </a:r>
            <a:r>
              <a:rPr lang="en-US" sz="227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7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tiks</a:t>
            </a:r>
            <a:endParaRPr lang="en-US" sz="227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3179"/>
              </a:lnSpc>
            </a:pPr>
            <a:r>
              <a:rPr lang="en-US" sz="227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vairākkārt</a:t>
            </a:r>
            <a:r>
              <a:rPr lang="en-US" sz="227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7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atkārtota</a:t>
            </a:r>
            <a:r>
              <a:rPr lang="en-US" sz="227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vide un</a:t>
            </a:r>
          </a:p>
          <a:p>
            <a:pPr algn="ctr">
              <a:lnSpc>
                <a:spcPts val="3179"/>
              </a:lnSpc>
            </a:pPr>
            <a:r>
              <a:rPr lang="en-US" sz="227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materiāli</a:t>
            </a:r>
            <a:r>
              <a:rPr lang="en-US" sz="227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7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pielāgoti</a:t>
            </a:r>
            <a:r>
              <a:rPr lang="en-US" sz="227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7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tā</a:t>
            </a:r>
            <a:r>
              <a:rPr lang="en-US" sz="227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7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227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7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bērns</a:t>
            </a:r>
            <a:endParaRPr lang="en-US" sz="227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3031"/>
              </a:lnSpc>
            </a:pPr>
            <a:r>
              <a:rPr lang="en-US" sz="216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spētu</a:t>
            </a:r>
            <a:r>
              <a:rPr lang="en-US" sz="216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6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uztvert</a:t>
            </a:r>
            <a:r>
              <a:rPr lang="en-US" sz="216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6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saprast</a:t>
            </a:r>
            <a:r>
              <a:rPr lang="en-US" sz="216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sz="216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apgūt</a:t>
            </a:r>
            <a:r>
              <a:rPr lang="en-US" sz="216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133673" y="2906922"/>
            <a:ext cx="8659353" cy="7051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4"/>
              </a:lnSpc>
              <a:spcBef>
                <a:spcPct val="0"/>
              </a:spcBef>
            </a:pPr>
            <a:r>
              <a:rPr lang="en-US" sz="1895" dirty="0" err="1">
                <a:solidFill>
                  <a:srgbClr val="D27E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Bērni</a:t>
            </a:r>
            <a:r>
              <a:rPr lang="en-US" sz="1895" dirty="0">
                <a:solidFill>
                  <a:srgbClr val="D27E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95" dirty="0" err="1">
                <a:solidFill>
                  <a:srgbClr val="D27E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kuriem</a:t>
            </a:r>
            <a:r>
              <a:rPr lang="en-US" sz="1895" dirty="0">
                <a:solidFill>
                  <a:srgbClr val="D27E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lv-LV" sz="1895" dirty="0">
                <a:solidFill>
                  <a:srgbClr val="D27E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jāpalīdz</a:t>
            </a:r>
            <a:r>
              <a:rPr lang="en-US" sz="1895" dirty="0">
                <a:solidFill>
                  <a:srgbClr val="D27E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IEKĻAUTIES:</a:t>
            </a:r>
          </a:p>
          <a:p>
            <a:pPr algn="ctr">
              <a:lnSpc>
                <a:spcPts val="2094"/>
              </a:lnSpc>
              <a:spcBef>
                <a:spcPct val="0"/>
              </a:spcBef>
            </a:pPr>
            <a:endParaRPr lang="en-US" sz="1895" dirty="0">
              <a:solidFill>
                <a:srgbClr val="D27E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374"/>
              </a:lnSpc>
              <a:spcBef>
                <a:spcPct val="0"/>
              </a:spcBef>
            </a:pP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Emocionāli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jūtīgie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bērni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nedrošība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grūtības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iekļauties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kolektīvā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bailes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sarežģījumi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adaptācijas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periodā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algn="ctr">
              <a:lnSpc>
                <a:spcPts val="2374"/>
              </a:lnSpc>
              <a:spcBef>
                <a:spcPct val="0"/>
              </a:spcBef>
            </a:pPr>
            <a:endParaRPr lang="en-US" sz="1695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374"/>
              </a:lnSpc>
              <a:spcBef>
                <a:spcPct val="0"/>
              </a:spcBef>
            </a:pP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Bērni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mācīšanās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grūtībām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nepieciešams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ilgāks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laiks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vielas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apguvei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grūtības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pašapkalpoties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dažreiz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pāraprūpes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dēļ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ģimenē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tiek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darīts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bērna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vietā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koncentrēšanās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grūtības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nevar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koncentrēties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vienai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darbībai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uzmanības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noturības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trūkums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nespēj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darboties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grupā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bet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labprāt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strādā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individuāli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u.c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.);</a:t>
            </a:r>
          </a:p>
          <a:p>
            <a:pPr algn="ctr">
              <a:lnSpc>
                <a:spcPts val="2374"/>
              </a:lnSpc>
              <a:spcBef>
                <a:spcPct val="0"/>
              </a:spcBef>
            </a:pPr>
            <a:endParaRPr lang="en-US" sz="1695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374"/>
              </a:lnSpc>
              <a:spcBef>
                <a:spcPct val="0"/>
              </a:spcBef>
            </a:pP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Bērni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uzvedības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traucējumiem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grūti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tikt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galā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savām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emocijām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mēdz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risināt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domstarpības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spēka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pielietošanu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grūtības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palikt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miera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stāvoklī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piemēram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klausoties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pasaku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zīmējot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ēdot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atrodas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nepārtrauktā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kustībā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algn="ctr">
              <a:lnSpc>
                <a:spcPts val="2374"/>
              </a:lnSpc>
              <a:spcBef>
                <a:spcPct val="0"/>
              </a:spcBef>
            </a:pPr>
            <a:endParaRPr lang="en-US" sz="1695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374"/>
              </a:lnSpc>
              <a:spcBef>
                <a:spcPct val="0"/>
              </a:spcBef>
            </a:pP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Bērni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mazākumtautību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ģimenēm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valodas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nepietiekamība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algn="ctr">
              <a:lnSpc>
                <a:spcPts val="2374"/>
              </a:lnSpc>
              <a:spcBef>
                <a:spcPct val="0"/>
              </a:spcBef>
            </a:pPr>
            <a:endParaRPr lang="en-US" sz="1695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374"/>
              </a:lnSpc>
              <a:spcBef>
                <a:spcPct val="0"/>
              </a:spcBef>
            </a:pP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Digitālie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bērni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ilgstošās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digitālo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ierīču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lietošanas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sekas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algn="ctr">
              <a:lnSpc>
                <a:spcPts val="2374"/>
              </a:lnSpc>
              <a:spcBef>
                <a:spcPct val="0"/>
              </a:spcBef>
            </a:pPr>
            <a:endParaRPr lang="en-US" sz="1695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374"/>
              </a:lnSpc>
              <a:spcBef>
                <a:spcPct val="0"/>
              </a:spcBef>
            </a:pP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Bērni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valodas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attīstības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traucējumiem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valoda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attīstījusies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nepietiekams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vārdu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krājums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skaņu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izrunas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traucējumi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gramatiskie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traucējumi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u.c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algn="ctr">
              <a:lnSpc>
                <a:spcPts val="2374"/>
              </a:lnSpc>
              <a:spcBef>
                <a:spcPct val="0"/>
              </a:spcBef>
            </a:pPr>
            <a:endParaRPr lang="en-US" sz="1695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374"/>
              </a:lnSpc>
              <a:spcBef>
                <a:spcPct val="0"/>
              </a:spcBef>
            </a:pP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Bērni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autiska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spektra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traucējumiem</a:t>
            </a:r>
            <a:r>
              <a:rPr lang="en-US" sz="1695" dirty="0">
                <a:solidFill>
                  <a:schemeClr val="tx2">
                    <a:lumMod val="75000"/>
                  </a:schemeClr>
                </a:solidFill>
                <a:latin typeface="Arimo Bold"/>
              </a:rPr>
              <a:t>;</a:t>
            </a:r>
            <a:endParaRPr lang="lv-LV" sz="1695" dirty="0">
              <a:solidFill>
                <a:schemeClr val="tx2">
                  <a:lumMod val="75000"/>
                </a:schemeClr>
              </a:solidFill>
              <a:latin typeface="Arimo Bold"/>
            </a:endParaRPr>
          </a:p>
          <a:p>
            <a:pPr algn="ctr">
              <a:lnSpc>
                <a:spcPts val="2374"/>
              </a:lnSpc>
              <a:spcBef>
                <a:spcPct val="0"/>
              </a:spcBef>
            </a:pPr>
            <a:endParaRPr lang="en-US" sz="1695" dirty="0">
              <a:solidFill>
                <a:srgbClr val="3B3D50"/>
              </a:solidFill>
              <a:latin typeface="Arimo Bold"/>
            </a:endParaRPr>
          </a:p>
        </p:txBody>
      </p:sp>
      <p:sp>
        <p:nvSpPr>
          <p:cNvPr id="31" name="TextBox 31"/>
          <p:cNvSpPr txBox="1"/>
          <p:nvPr/>
        </p:nvSpPr>
        <p:spPr>
          <a:xfrm rot="-432438">
            <a:off x="12226695" y="3683233"/>
            <a:ext cx="4484591" cy="153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3"/>
              </a:lnSpc>
              <a:spcBef>
                <a:spcPct val="0"/>
              </a:spcBef>
            </a:pPr>
            <a:r>
              <a:rPr lang="en-US" sz="28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Atbalsta </a:t>
            </a:r>
            <a:r>
              <a:rPr lang="en-US" sz="28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pasākumi</a:t>
            </a:r>
            <a:r>
              <a:rPr lang="en-US" sz="28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lang="en-US" sz="28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domāti</a:t>
            </a:r>
          </a:p>
          <a:p>
            <a:pPr algn="ctr">
              <a:lnSpc>
                <a:spcPts val="4053"/>
              </a:lnSpc>
              <a:spcBef>
                <a:spcPct val="0"/>
              </a:spcBef>
            </a:pPr>
            <a:r>
              <a:rPr lang="en-US" sz="2895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bērna</a:t>
            </a:r>
            <a:r>
              <a:rPr lang="en-US" sz="28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ATBALSTAM.</a:t>
            </a:r>
          </a:p>
        </p:txBody>
      </p:sp>
      <p:sp>
        <p:nvSpPr>
          <p:cNvPr id="34" name="Taisnstūris 33"/>
          <p:cNvSpPr/>
          <p:nvPr/>
        </p:nvSpPr>
        <p:spPr>
          <a:xfrm>
            <a:off x="2672071" y="1523210"/>
            <a:ext cx="12098184" cy="599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4340"/>
              </a:lnSpc>
            </a:pPr>
            <a:r>
              <a:rPr lang="lv-LV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 nepieciešams atbalsts? Kad? Pirmie signāli. K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ādā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vecumā</a:t>
            </a:r>
            <a:r>
              <a:rPr lang="lv-LV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8" name="Picture 5">
            <a:extLst>
              <a:ext uri="{FF2B5EF4-FFF2-40B4-BE49-F238E27FC236}">
                <a16:creationId xmlns:a16="http://schemas.microsoft.com/office/drawing/2014/main" xmlns="" id="{0D092C12-400C-14A2-9D99-18A974ACC9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443156" flipH="1">
            <a:off x="1304725" y="1748771"/>
            <a:ext cx="1010831" cy="1180376"/>
          </a:xfrm>
          <a:prstGeom prst="rect">
            <a:avLst/>
          </a:prstGeom>
        </p:spPr>
      </p:pic>
      <p:pic>
        <p:nvPicPr>
          <p:cNvPr id="49" name="Picture 5">
            <a:extLst>
              <a:ext uri="{FF2B5EF4-FFF2-40B4-BE49-F238E27FC236}">
                <a16:creationId xmlns:a16="http://schemas.microsoft.com/office/drawing/2014/main" xmlns="" id="{7EBF3B1F-06AB-D577-0629-64AFAD2A67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6534507" flipH="1">
            <a:off x="16115993" y="2578931"/>
            <a:ext cx="906725" cy="1058808"/>
          </a:xfrm>
          <a:prstGeom prst="rect">
            <a:avLst/>
          </a:prstGeom>
        </p:spPr>
      </p:pic>
      <p:pic>
        <p:nvPicPr>
          <p:cNvPr id="50" name="Picture 5">
            <a:extLst>
              <a:ext uri="{FF2B5EF4-FFF2-40B4-BE49-F238E27FC236}">
                <a16:creationId xmlns:a16="http://schemas.microsoft.com/office/drawing/2014/main" xmlns="" id="{C2CC4535-4BB0-B6DC-9D33-3B64C4C55D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7477733" flipH="1">
            <a:off x="17055348" y="6161329"/>
            <a:ext cx="966400" cy="1128492"/>
          </a:xfrm>
          <a:prstGeom prst="rect">
            <a:avLst/>
          </a:prstGeom>
        </p:spPr>
      </p:pic>
      <p:pic>
        <p:nvPicPr>
          <p:cNvPr id="52" name="Picture 5">
            <a:extLst>
              <a:ext uri="{FF2B5EF4-FFF2-40B4-BE49-F238E27FC236}">
                <a16:creationId xmlns:a16="http://schemas.microsoft.com/office/drawing/2014/main" xmlns="" id="{50B4031E-3B1C-1B94-2658-6BCC90E2A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885507" flipH="1">
            <a:off x="1527783" y="3522334"/>
            <a:ext cx="311154" cy="363343"/>
          </a:xfrm>
          <a:prstGeom prst="rect">
            <a:avLst/>
          </a:prstGeom>
        </p:spPr>
      </p:pic>
      <p:pic>
        <p:nvPicPr>
          <p:cNvPr id="53" name="Picture 5">
            <a:extLst>
              <a:ext uri="{FF2B5EF4-FFF2-40B4-BE49-F238E27FC236}">
                <a16:creationId xmlns:a16="http://schemas.microsoft.com/office/drawing/2014/main" xmlns="" id="{9060F3B2-9929-779B-B83A-F4219319A5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885507" flipH="1">
            <a:off x="1739946" y="6035617"/>
            <a:ext cx="311154" cy="363343"/>
          </a:xfrm>
          <a:prstGeom prst="rect">
            <a:avLst/>
          </a:prstGeom>
        </p:spPr>
      </p:pic>
      <p:pic>
        <p:nvPicPr>
          <p:cNvPr id="54" name="Picture 5">
            <a:extLst>
              <a:ext uri="{FF2B5EF4-FFF2-40B4-BE49-F238E27FC236}">
                <a16:creationId xmlns:a16="http://schemas.microsoft.com/office/drawing/2014/main" xmlns="" id="{0ACE9D94-5130-9662-15AA-4AAEBD51E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885507" flipH="1">
            <a:off x="1755124" y="4497532"/>
            <a:ext cx="311154" cy="363343"/>
          </a:xfrm>
          <a:prstGeom prst="rect">
            <a:avLst/>
          </a:prstGeom>
        </p:spPr>
      </p:pic>
      <p:pic>
        <p:nvPicPr>
          <p:cNvPr id="55" name="Picture 5">
            <a:extLst>
              <a:ext uri="{FF2B5EF4-FFF2-40B4-BE49-F238E27FC236}">
                <a16:creationId xmlns:a16="http://schemas.microsoft.com/office/drawing/2014/main" xmlns="" id="{E356AE50-617B-0669-7C2B-AE87DCC4DB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885507" flipH="1">
            <a:off x="2861845" y="7178326"/>
            <a:ext cx="311154" cy="363343"/>
          </a:xfrm>
          <a:prstGeom prst="rect">
            <a:avLst/>
          </a:prstGeom>
        </p:spPr>
      </p:pic>
      <p:pic>
        <p:nvPicPr>
          <p:cNvPr id="56" name="Picture 5">
            <a:extLst>
              <a:ext uri="{FF2B5EF4-FFF2-40B4-BE49-F238E27FC236}">
                <a16:creationId xmlns:a16="http://schemas.microsoft.com/office/drawing/2014/main" xmlns="" id="{4CA4F4B8-F21D-7F5A-6CBF-CBF6247797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885507" flipH="1">
            <a:off x="2860547" y="7754242"/>
            <a:ext cx="311154" cy="363343"/>
          </a:xfrm>
          <a:prstGeom prst="rect">
            <a:avLst/>
          </a:prstGeom>
        </p:spPr>
      </p:pic>
      <p:pic>
        <p:nvPicPr>
          <p:cNvPr id="57" name="Picture 5">
            <a:extLst>
              <a:ext uri="{FF2B5EF4-FFF2-40B4-BE49-F238E27FC236}">
                <a16:creationId xmlns:a16="http://schemas.microsoft.com/office/drawing/2014/main" xmlns="" id="{FFFD1EB7-38AF-16BE-3A9E-DD0C70B0EE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885507" flipH="1">
            <a:off x="1945056" y="8416634"/>
            <a:ext cx="311154" cy="363343"/>
          </a:xfrm>
          <a:prstGeom prst="rect">
            <a:avLst/>
          </a:prstGeom>
        </p:spPr>
      </p:pic>
      <p:pic>
        <p:nvPicPr>
          <p:cNvPr id="58" name="Picture 5">
            <a:extLst>
              <a:ext uri="{FF2B5EF4-FFF2-40B4-BE49-F238E27FC236}">
                <a16:creationId xmlns:a16="http://schemas.microsoft.com/office/drawing/2014/main" xmlns="" id="{DF13BA47-684B-8A9B-CCE3-AB666007D7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885507" flipH="1">
            <a:off x="3927348" y="9225129"/>
            <a:ext cx="311154" cy="36334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C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2818263" y="3848536"/>
            <a:ext cx="11603056" cy="1083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39"/>
              </a:lnSpc>
            </a:pPr>
            <a:r>
              <a:rPr lang="lv-LV" sz="3099" dirty="0">
                <a:solidFill>
                  <a:srgbClr val="3B3D50"/>
                </a:solidFill>
                <a:latin typeface="Arimo"/>
              </a:rPr>
              <a:t> </a:t>
            </a:r>
            <a:r>
              <a:rPr lang="en-US" sz="3099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Individuālais </a:t>
            </a:r>
            <a:r>
              <a:rPr lang="en-US" sz="3099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izglītības</a:t>
            </a:r>
            <a:r>
              <a:rPr lang="en-US" sz="3099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99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plāns</a:t>
            </a:r>
            <a:endParaRPr lang="en-US" sz="3099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339"/>
              </a:lnSpc>
            </a:pPr>
            <a:endParaRPr lang="en-US" sz="3099" dirty="0">
              <a:solidFill>
                <a:srgbClr val="3B3D50"/>
              </a:solidFill>
              <a:latin typeface="Arim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818263" y="2006830"/>
            <a:ext cx="12355075" cy="504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40"/>
              </a:lnSpc>
            </a:pPr>
            <a:r>
              <a:rPr lang="lv-LV" sz="3100" dirty="0">
                <a:solidFill>
                  <a:srgbClr val="3B3D50"/>
                </a:solidFill>
                <a:latin typeface="Arimo"/>
              </a:rPr>
              <a:t> </a:t>
            </a:r>
            <a:r>
              <a:rPr lang="en-US" sz="3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Individuālais </a:t>
            </a:r>
            <a:r>
              <a:rPr lang="en-US" sz="3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darb</a:t>
            </a:r>
            <a:r>
              <a:rPr lang="lv-LV" sz="3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1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048000" y="8492670"/>
            <a:ext cx="12947608" cy="514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73"/>
              </a:lnSpc>
            </a:pPr>
            <a:r>
              <a:rPr lang="en-US" sz="3124" dirty="0">
                <a:solidFill>
                  <a:schemeClr val="tx2">
                    <a:lumMod val="75000"/>
                  </a:schemeClr>
                </a:solidFill>
                <a:latin typeface="Arimo"/>
              </a:rPr>
              <a:t>Sadarbības </a:t>
            </a:r>
            <a:r>
              <a:rPr lang="en-US" sz="3124" dirty="0" err="1">
                <a:solidFill>
                  <a:schemeClr val="tx2">
                    <a:lumMod val="75000"/>
                  </a:schemeClr>
                </a:solidFill>
                <a:latin typeface="Arimo"/>
              </a:rPr>
              <a:t>iespējas</a:t>
            </a:r>
            <a:r>
              <a:rPr lang="en-US" sz="3124" dirty="0">
                <a:solidFill>
                  <a:schemeClr val="tx2">
                    <a:lumMod val="75000"/>
                  </a:schemeClr>
                </a:solidFill>
                <a:latin typeface="Arimo"/>
              </a:rPr>
              <a:t> </a:t>
            </a:r>
            <a:r>
              <a:rPr lang="en-US" sz="3124" dirty="0" err="1">
                <a:solidFill>
                  <a:schemeClr val="tx2">
                    <a:lumMod val="75000"/>
                  </a:schemeClr>
                </a:solidFill>
                <a:latin typeface="Arimo"/>
              </a:rPr>
              <a:t>ar</a:t>
            </a:r>
            <a:r>
              <a:rPr lang="en-US" sz="3124" dirty="0">
                <a:solidFill>
                  <a:schemeClr val="tx2">
                    <a:lumMod val="75000"/>
                  </a:schemeClr>
                </a:solidFill>
                <a:latin typeface="Arimo"/>
              </a:rPr>
              <a:t> </a:t>
            </a:r>
            <a:r>
              <a:rPr lang="en-US" sz="3124" dirty="0" err="1">
                <a:solidFill>
                  <a:schemeClr val="tx2">
                    <a:lumMod val="75000"/>
                  </a:schemeClr>
                </a:solidFill>
                <a:latin typeface="Arimo"/>
              </a:rPr>
              <a:t>vecākiem</a:t>
            </a:r>
            <a:endParaRPr lang="en-US" sz="3124" dirty="0">
              <a:solidFill>
                <a:schemeClr val="tx2">
                  <a:lumMod val="75000"/>
                </a:schemeClr>
              </a:solidFill>
              <a:latin typeface="Arim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513009" y="1012182"/>
            <a:ext cx="2768203" cy="49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3"/>
              </a:lnSpc>
              <a:spcBef>
                <a:spcPct val="0"/>
              </a:spcBef>
            </a:pPr>
            <a:r>
              <a:rPr lang="en-US" sz="3002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Atbalsta </a:t>
            </a:r>
            <a:r>
              <a:rPr lang="en-US" sz="3002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veidi</a:t>
            </a:r>
            <a:r>
              <a:rPr lang="en-US" sz="3002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5706370-87B7-C928-F19A-FAD4AE6EB0B1}"/>
              </a:ext>
            </a:extLst>
          </p:cNvPr>
          <p:cNvSpPr txBox="1"/>
          <p:nvPr/>
        </p:nvSpPr>
        <p:spPr>
          <a:xfrm>
            <a:off x="2801203" y="5728579"/>
            <a:ext cx="9144000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3100" dirty="0">
                <a:solidFill>
                  <a:srgbClr val="3B3D50"/>
                </a:solidFill>
                <a:latin typeface="Arimo"/>
              </a:rPr>
              <a:t> </a:t>
            </a:r>
            <a:r>
              <a:rPr lang="lv-LV" sz="3100" dirty="0">
                <a:solidFill>
                  <a:schemeClr val="tx2">
                    <a:lumMod val="75000"/>
                  </a:schemeClr>
                </a:solidFill>
                <a:latin typeface="Arimo"/>
              </a:rPr>
              <a:t>Diferencēšana</a:t>
            </a:r>
            <a:endParaRPr lang="lv-LV" sz="3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A9A5A0-D3F9-E9BB-2C49-9D61DBFA7E3B}"/>
              </a:ext>
            </a:extLst>
          </p:cNvPr>
          <p:cNvSpPr txBox="1"/>
          <p:nvPr/>
        </p:nvSpPr>
        <p:spPr>
          <a:xfrm>
            <a:off x="2818263" y="7094699"/>
            <a:ext cx="9144000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100" b="0" i="0" u="none" strike="noStrike" kern="1200" cap="none" spc="0" normalizeH="0" baseline="0" noProof="0" dirty="0">
                <a:ln>
                  <a:noFill/>
                </a:ln>
                <a:solidFill>
                  <a:srgbClr val="3B3D5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 </a:t>
            </a:r>
            <a:r>
              <a:rPr kumimoji="0" lang="lv-LV" sz="31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Vides pielāgojumi</a:t>
            </a:r>
            <a:endParaRPr kumimoji="0" lang="lv-LV" sz="31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xmlns="" id="{E360AADE-FEA6-D329-6987-0895708009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85507" flipH="1">
            <a:off x="2073633" y="2065150"/>
            <a:ext cx="311154" cy="363343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xmlns="" id="{AB5063F9-A0BC-34B4-C9F7-29FCF3DA28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85507" flipH="1">
            <a:off x="2050121" y="4083045"/>
            <a:ext cx="311154" cy="363343"/>
          </a:xfrm>
          <a:prstGeom prst="rect">
            <a:avLst/>
          </a:prstGeom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xmlns="" id="{8F008FEA-C496-0BE5-09C5-AE6C0ACEFF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85507" flipH="1">
            <a:off x="2073632" y="5831599"/>
            <a:ext cx="311154" cy="363343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xmlns="" id="{766B3EDF-EEF5-D978-1815-8784A572DA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85507" flipH="1">
            <a:off x="2106927" y="7199892"/>
            <a:ext cx="311154" cy="363343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xmlns="" id="{7310B9C8-A7B5-F971-6FFF-38A6A2E044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85507" flipH="1">
            <a:off x="2050122" y="8568185"/>
            <a:ext cx="311154" cy="36334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C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889074" y="567669"/>
            <a:ext cx="8600583" cy="1101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6"/>
              </a:lnSpc>
            </a:pPr>
            <a:r>
              <a:rPr lang="en-US" sz="3340" dirty="0">
                <a:solidFill>
                  <a:srgbClr val="3B3D50"/>
                </a:solidFill>
                <a:latin typeface="Arimo"/>
              </a:rPr>
              <a:t> </a:t>
            </a:r>
            <a:r>
              <a:rPr lang="en-US" sz="3340" dirty="0" err="1">
                <a:solidFill>
                  <a:schemeClr val="tx2">
                    <a:lumMod val="75000"/>
                  </a:schemeClr>
                </a:solidFill>
                <a:latin typeface="Arimo"/>
              </a:rPr>
              <a:t>Individuālā</a:t>
            </a:r>
            <a:r>
              <a:rPr lang="en-US" sz="3340" dirty="0">
                <a:solidFill>
                  <a:schemeClr val="tx2">
                    <a:lumMod val="75000"/>
                  </a:schemeClr>
                </a:solidFill>
                <a:latin typeface="Arimo"/>
              </a:rPr>
              <a:t> </a:t>
            </a:r>
            <a:r>
              <a:rPr lang="en-US" sz="3340" dirty="0" err="1">
                <a:solidFill>
                  <a:schemeClr val="tx2">
                    <a:lumMod val="75000"/>
                  </a:schemeClr>
                </a:solidFill>
                <a:latin typeface="Arimo"/>
              </a:rPr>
              <a:t>plāna</a:t>
            </a:r>
            <a:r>
              <a:rPr lang="en-US" sz="3340" dirty="0">
                <a:solidFill>
                  <a:schemeClr val="tx2">
                    <a:lumMod val="75000"/>
                  </a:schemeClr>
                </a:solidFill>
                <a:latin typeface="Arimo"/>
              </a:rPr>
              <a:t> </a:t>
            </a:r>
            <a:r>
              <a:rPr lang="en-US" sz="3340" dirty="0" err="1">
                <a:solidFill>
                  <a:schemeClr val="tx2">
                    <a:lumMod val="75000"/>
                  </a:schemeClr>
                </a:solidFill>
                <a:latin typeface="Arimo"/>
              </a:rPr>
              <a:t>paraugs</a:t>
            </a:r>
            <a:endParaRPr lang="en-US" sz="3340" dirty="0">
              <a:solidFill>
                <a:schemeClr val="tx2">
                  <a:lumMod val="75000"/>
                </a:schemeClr>
              </a:solidFill>
              <a:latin typeface="Arimo"/>
            </a:endParaRPr>
          </a:p>
          <a:p>
            <a:pPr algn="ctr">
              <a:lnSpc>
                <a:spcPts val="4116"/>
              </a:lnSpc>
            </a:pPr>
            <a:endParaRPr lang="en-US" sz="3340" dirty="0">
              <a:solidFill>
                <a:srgbClr val="3B3D50"/>
              </a:solidFill>
              <a:latin typeface="Arimo"/>
            </a:endParaRPr>
          </a:p>
        </p:txBody>
      </p:sp>
      <p:sp>
        <p:nvSpPr>
          <p:cNvPr id="7" name="TextBox 6">
            <a:hlinkClick r:id="rId2" action="ppaction://hlinkfile"/>
          </p:cNvPr>
          <p:cNvSpPr txBox="1"/>
          <p:nvPr/>
        </p:nvSpPr>
        <p:spPr>
          <a:xfrm>
            <a:off x="5105400" y="56769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lv-LV" dirty="0"/>
          </a:p>
        </p:txBody>
      </p:sp>
      <p:pic>
        <p:nvPicPr>
          <p:cNvPr id="8" name="Attēls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856" y="1698842"/>
            <a:ext cx="6179343" cy="8486950"/>
          </a:xfrm>
          <a:prstGeom prst="rect">
            <a:avLst/>
          </a:prstGeom>
        </p:spPr>
      </p:pic>
      <p:pic>
        <p:nvPicPr>
          <p:cNvPr id="9" name="Attēls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764392"/>
            <a:ext cx="6572061" cy="83509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7E387A6-FEEC-0847-A579-F90A8C8B42F4}"/>
              </a:ext>
            </a:extLst>
          </p:cNvPr>
          <p:cNvSpPr txBox="1"/>
          <p:nvPr/>
        </p:nvSpPr>
        <p:spPr>
          <a:xfrm>
            <a:off x="5181600" y="745720"/>
            <a:ext cx="7467600" cy="1170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3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4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Sadarbība</a:t>
            </a:r>
            <a:r>
              <a:rPr kumimoji="0" lang="en-US" sz="3124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24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kumimoji="0" lang="en-US" sz="3124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24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vecākiem</a:t>
            </a:r>
            <a:r>
              <a:rPr kumimoji="0" lang="lv-LV" sz="3124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Izaicinājumi. Veiksmes stāsti .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xmlns="" id="{3F11CC40-E4AD-3CBE-2DF4-1950725343EE}"/>
              </a:ext>
            </a:extLst>
          </p:cNvPr>
          <p:cNvGrpSpPr/>
          <p:nvPr/>
        </p:nvGrpSpPr>
        <p:grpSpPr>
          <a:xfrm rot="21225229">
            <a:off x="1586328" y="2811126"/>
            <a:ext cx="4343175" cy="2433724"/>
            <a:chOff x="0" y="0"/>
            <a:chExt cx="2283055" cy="1411583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xmlns="" id="{E92A49CB-C32C-7B49-3786-3C58129AF3A1}"/>
                </a:ext>
              </a:extLst>
            </p:cNvPr>
            <p:cNvSpPr/>
            <p:nvPr/>
          </p:nvSpPr>
          <p:spPr>
            <a:xfrm>
              <a:off x="31750" y="31750"/>
              <a:ext cx="2219555" cy="1348083"/>
            </a:xfrm>
            <a:custGeom>
              <a:avLst/>
              <a:gdLst/>
              <a:ahLst/>
              <a:cxnLst/>
              <a:rect l="l" t="t" r="r" b="b"/>
              <a:pathLst>
                <a:path w="2219555" h="1348083">
                  <a:moveTo>
                    <a:pt x="2126845" y="1348083"/>
                  </a:moveTo>
                  <a:lnTo>
                    <a:pt x="92710" y="1348083"/>
                  </a:lnTo>
                  <a:cubicBezTo>
                    <a:pt x="41910" y="1348083"/>
                    <a:pt x="0" y="1306173"/>
                    <a:pt x="0" y="125537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25575" y="0"/>
                  </a:lnTo>
                  <a:cubicBezTo>
                    <a:pt x="2176375" y="0"/>
                    <a:pt x="2218285" y="41910"/>
                    <a:pt x="2218285" y="92710"/>
                  </a:cubicBezTo>
                  <a:lnTo>
                    <a:pt x="2218285" y="1254103"/>
                  </a:lnTo>
                  <a:cubicBezTo>
                    <a:pt x="2219555" y="1306173"/>
                    <a:pt x="2177645" y="1348083"/>
                    <a:pt x="2126845" y="1348083"/>
                  </a:cubicBezTo>
                  <a:close/>
                </a:path>
              </a:pathLst>
            </a:custGeom>
            <a:solidFill>
              <a:srgbClr val="F5F2DF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xmlns="" id="{EAF69279-6F8F-5BF9-4D87-FFF6CA710224}"/>
                </a:ext>
              </a:extLst>
            </p:cNvPr>
            <p:cNvSpPr/>
            <p:nvPr/>
          </p:nvSpPr>
          <p:spPr>
            <a:xfrm>
              <a:off x="0" y="0"/>
              <a:ext cx="2283055" cy="1411583"/>
            </a:xfrm>
            <a:custGeom>
              <a:avLst/>
              <a:gdLst/>
              <a:ahLst/>
              <a:cxnLst/>
              <a:rect l="l" t="t" r="r" b="b"/>
              <a:pathLst>
                <a:path w="2283055" h="1411583">
                  <a:moveTo>
                    <a:pt x="2158595" y="59690"/>
                  </a:moveTo>
                  <a:cubicBezTo>
                    <a:pt x="2194155" y="59690"/>
                    <a:pt x="2223365" y="88900"/>
                    <a:pt x="2223365" y="124460"/>
                  </a:cubicBezTo>
                  <a:lnTo>
                    <a:pt x="2223365" y="1287123"/>
                  </a:lnTo>
                  <a:cubicBezTo>
                    <a:pt x="2223365" y="1322683"/>
                    <a:pt x="2194155" y="1351893"/>
                    <a:pt x="2158595" y="1351893"/>
                  </a:cubicBezTo>
                  <a:lnTo>
                    <a:pt x="124460" y="1351893"/>
                  </a:lnTo>
                  <a:cubicBezTo>
                    <a:pt x="88900" y="1351893"/>
                    <a:pt x="59690" y="1322683"/>
                    <a:pt x="59690" y="128712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58595" y="59690"/>
                  </a:lnTo>
                  <a:moveTo>
                    <a:pt x="215859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87123"/>
                  </a:lnTo>
                  <a:cubicBezTo>
                    <a:pt x="0" y="1355703"/>
                    <a:pt x="55880" y="1411583"/>
                    <a:pt x="124460" y="1411583"/>
                  </a:cubicBezTo>
                  <a:lnTo>
                    <a:pt x="2158595" y="1411583"/>
                  </a:lnTo>
                  <a:cubicBezTo>
                    <a:pt x="2227175" y="1411583"/>
                    <a:pt x="2283055" y="1355703"/>
                    <a:pt x="2283055" y="1287123"/>
                  </a:cubicBezTo>
                  <a:lnTo>
                    <a:pt x="2283055" y="124460"/>
                  </a:lnTo>
                  <a:cubicBezTo>
                    <a:pt x="2283055" y="55880"/>
                    <a:pt x="2227175" y="0"/>
                    <a:pt x="2158595" y="0"/>
                  </a:cubicBezTo>
                  <a:close/>
                </a:path>
              </a:pathLst>
            </a:custGeom>
            <a:solidFill>
              <a:srgbClr val="D27E1C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xmlns="" id="{0EDCC558-273A-C363-60EF-CB1BB05B50F1}"/>
              </a:ext>
            </a:extLst>
          </p:cNvPr>
          <p:cNvGrpSpPr/>
          <p:nvPr/>
        </p:nvGrpSpPr>
        <p:grpSpPr>
          <a:xfrm rot="530876">
            <a:off x="11992895" y="2521822"/>
            <a:ext cx="4771601" cy="2830827"/>
            <a:chOff x="0" y="0"/>
            <a:chExt cx="2283055" cy="1411583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xmlns="" id="{25468752-72AB-4C32-DBC9-A33F20177038}"/>
                </a:ext>
              </a:extLst>
            </p:cNvPr>
            <p:cNvSpPr/>
            <p:nvPr/>
          </p:nvSpPr>
          <p:spPr>
            <a:xfrm>
              <a:off x="31750" y="31750"/>
              <a:ext cx="2219555" cy="1348083"/>
            </a:xfrm>
            <a:custGeom>
              <a:avLst/>
              <a:gdLst/>
              <a:ahLst/>
              <a:cxnLst/>
              <a:rect l="l" t="t" r="r" b="b"/>
              <a:pathLst>
                <a:path w="2219555" h="1348083">
                  <a:moveTo>
                    <a:pt x="2126845" y="1348083"/>
                  </a:moveTo>
                  <a:lnTo>
                    <a:pt x="92710" y="1348083"/>
                  </a:lnTo>
                  <a:cubicBezTo>
                    <a:pt x="41910" y="1348083"/>
                    <a:pt x="0" y="1306173"/>
                    <a:pt x="0" y="125537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25575" y="0"/>
                  </a:lnTo>
                  <a:cubicBezTo>
                    <a:pt x="2176375" y="0"/>
                    <a:pt x="2218285" y="41910"/>
                    <a:pt x="2218285" y="92710"/>
                  </a:cubicBezTo>
                  <a:lnTo>
                    <a:pt x="2218285" y="1254103"/>
                  </a:lnTo>
                  <a:cubicBezTo>
                    <a:pt x="2219555" y="1306173"/>
                    <a:pt x="2177645" y="1348083"/>
                    <a:pt x="2126845" y="1348083"/>
                  </a:cubicBezTo>
                  <a:close/>
                </a:path>
              </a:pathLst>
            </a:custGeom>
            <a:solidFill>
              <a:srgbClr val="F5F2DF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xmlns="" id="{EED173A2-A481-FA8E-DBE3-1E70DE62F3E9}"/>
                </a:ext>
              </a:extLst>
            </p:cNvPr>
            <p:cNvSpPr/>
            <p:nvPr/>
          </p:nvSpPr>
          <p:spPr>
            <a:xfrm>
              <a:off x="0" y="0"/>
              <a:ext cx="2283055" cy="1411583"/>
            </a:xfrm>
            <a:custGeom>
              <a:avLst/>
              <a:gdLst/>
              <a:ahLst/>
              <a:cxnLst/>
              <a:rect l="l" t="t" r="r" b="b"/>
              <a:pathLst>
                <a:path w="2283055" h="1411583">
                  <a:moveTo>
                    <a:pt x="2158595" y="59690"/>
                  </a:moveTo>
                  <a:cubicBezTo>
                    <a:pt x="2194155" y="59690"/>
                    <a:pt x="2223365" y="88900"/>
                    <a:pt x="2223365" y="124460"/>
                  </a:cubicBezTo>
                  <a:lnTo>
                    <a:pt x="2223365" y="1287123"/>
                  </a:lnTo>
                  <a:cubicBezTo>
                    <a:pt x="2223365" y="1322683"/>
                    <a:pt x="2194155" y="1351893"/>
                    <a:pt x="2158595" y="1351893"/>
                  </a:cubicBezTo>
                  <a:lnTo>
                    <a:pt x="124460" y="1351893"/>
                  </a:lnTo>
                  <a:cubicBezTo>
                    <a:pt x="88900" y="1351893"/>
                    <a:pt x="59690" y="1322683"/>
                    <a:pt x="59690" y="128712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58595" y="59690"/>
                  </a:lnTo>
                  <a:moveTo>
                    <a:pt x="215859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87123"/>
                  </a:lnTo>
                  <a:cubicBezTo>
                    <a:pt x="0" y="1355703"/>
                    <a:pt x="55880" y="1411583"/>
                    <a:pt x="124460" y="1411583"/>
                  </a:cubicBezTo>
                  <a:lnTo>
                    <a:pt x="2158595" y="1411583"/>
                  </a:lnTo>
                  <a:cubicBezTo>
                    <a:pt x="2227175" y="1411583"/>
                    <a:pt x="2283055" y="1355703"/>
                    <a:pt x="2283055" y="1287123"/>
                  </a:cubicBezTo>
                  <a:lnTo>
                    <a:pt x="2283055" y="124460"/>
                  </a:lnTo>
                  <a:cubicBezTo>
                    <a:pt x="2283055" y="55880"/>
                    <a:pt x="2227175" y="0"/>
                    <a:pt x="2158595" y="0"/>
                  </a:cubicBezTo>
                  <a:close/>
                </a:path>
              </a:pathLst>
            </a:custGeom>
            <a:solidFill>
              <a:srgbClr val="D27E1C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10" name="Group 5">
            <a:extLst>
              <a:ext uri="{FF2B5EF4-FFF2-40B4-BE49-F238E27FC236}">
                <a16:creationId xmlns:a16="http://schemas.microsoft.com/office/drawing/2014/main" xmlns="" id="{51695CC6-66DF-7D75-691E-23A893FDE95C}"/>
              </a:ext>
            </a:extLst>
          </p:cNvPr>
          <p:cNvGrpSpPr/>
          <p:nvPr/>
        </p:nvGrpSpPr>
        <p:grpSpPr>
          <a:xfrm>
            <a:off x="6723396" y="5905500"/>
            <a:ext cx="4841208" cy="2993255"/>
            <a:chOff x="0" y="0"/>
            <a:chExt cx="2283055" cy="1411583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FCD2BE47-729A-A80D-4134-FB7CEC92EC25}"/>
                </a:ext>
              </a:extLst>
            </p:cNvPr>
            <p:cNvSpPr/>
            <p:nvPr/>
          </p:nvSpPr>
          <p:spPr>
            <a:xfrm>
              <a:off x="31750" y="31750"/>
              <a:ext cx="2219555" cy="1348083"/>
            </a:xfrm>
            <a:custGeom>
              <a:avLst/>
              <a:gdLst/>
              <a:ahLst/>
              <a:cxnLst/>
              <a:rect l="l" t="t" r="r" b="b"/>
              <a:pathLst>
                <a:path w="2219555" h="1348083">
                  <a:moveTo>
                    <a:pt x="2126845" y="1348083"/>
                  </a:moveTo>
                  <a:lnTo>
                    <a:pt x="92710" y="1348083"/>
                  </a:lnTo>
                  <a:cubicBezTo>
                    <a:pt x="41910" y="1348083"/>
                    <a:pt x="0" y="1306173"/>
                    <a:pt x="0" y="125537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25575" y="0"/>
                  </a:lnTo>
                  <a:cubicBezTo>
                    <a:pt x="2176375" y="0"/>
                    <a:pt x="2218285" y="41910"/>
                    <a:pt x="2218285" y="92710"/>
                  </a:cubicBezTo>
                  <a:lnTo>
                    <a:pt x="2218285" y="1254103"/>
                  </a:lnTo>
                  <a:cubicBezTo>
                    <a:pt x="2219555" y="1306173"/>
                    <a:pt x="2177645" y="1348083"/>
                    <a:pt x="2126845" y="1348083"/>
                  </a:cubicBezTo>
                  <a:close/>
                </a:path>
              </a:pathLst>
            </a:custGeom>
            <a:solidFill>
              <a:srgbClr val="F5F2DF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2FA9C41B-331C-4EA8-CFC9-8AD53C2B57E5}"/>
                </a:ext>
              </a:extLst>
            </p:cNvPr>
            <p:cNvSpPr/>
            <p:nvPr/>
          </p:nvSpPr>
          <p:spPr>
            <a:xfrm>
              <a:off x="0" y="0"/>
              <a:ext cx="2283055" cy="1411583"/>
            </a:xfrm>
            <a:custGeom>
              <a:avLst/>
              <a:gdLst/>
              <a:ahLst/>
              <a:cxnLst/>
              <a:rect l="l" t="t" r="r" b="b"/>
              <a:pathLst>
                <a:path w="2283055" h="1411583">
                  <a:moveTo>
                    <a:pt x="2158595" y="59690"/>
                  </a:moveTo>
                  <a:cubicBezTo>
                    <a:pt x="2194155" y="59690"/>
                    <a:pt x="2223365" y="88900"/>
                    <a:pt x="2223365" y="124460"/>
                  </a:cubicBezTo>
                  <a:lnTo>
                    <a:pt x="2223365" y="1287123"/>
                  </a:lnTo>
                  <a:cubicBezTo>
                    <a:pt x="2223365" y="1322683"/>
                    <a:pt x="2194155" y="1351893"/>
                    <a:pt x="2158595" y="1351893"/>
                  </a:cubicBezTo>
                  <a:lnTo>
                    <a:pt x="124460" y="1351893"/>
                  </a:lnTo>
                  <a:cubicBezTo>
                    <a:pt x="88900" y="1351893"/>
                    <a:pt x="59690" y="1322683"/>
                    <a:pt x="59690" y="128712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58595" y="59690"/>
                  </a:lnTo>
                  <a:moveTo>
                    <a:pt x="215859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87123"/>
                  </a:lnTo>
                  <a:cubicBezTo>
                    <a:pt x="0" y="1355703"/>
                    <a:pt x="55880" y="1411583"/>
                    <a:pt x="124460" y="1411583"/>
                  </a:cubicBezTo>
                  <a:lnTo>
                    <a:pt x="2158595" y="1411583"/>
                  </a:lnTo>
                  <a:cubicBezTo>
                    <a:pt x="2227175" y="1411583"/>
                    <a:pt x="2283055" y="1355703"/>
                    <a:pt x="2283055" y="1287123"/>
                  </a:cubicBezTo>
                  <a:lnTo>
                    <a:pt x="2283055" y="124460"/>
                  </a:lnTo>
                  <a:cubicBezTo>
                    <a:pt x="2283055" y="55880"/>
                    <a:pt x="2227175" y="0"/>
                    <a:pt x="2158595" y="0"/>
                  </a:cubicBezTo>
                  <a:close/>
                </a:path>
              </a:pathLst>
            </a:custGeom>
            <a:solidFill>
              <a:srgbClr val="D27E1C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6EB259-CD54-142A-5625-362A329B74BF}"/>
              </a:ext>
            </a:extLst>
          </p:cNvPr>
          <p:cNvSpPr txBox="1"/>
          <p:nvPr/>
        </p:nvSpPr>
        <p:spPr>
          <a:xfrm rot="21232825">
            <a:off x="1688645" y="3388752"/>
            <a:ext cx="4224524" cy="1096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5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895" dirty="0">
                <a:solidFill>
                  <a:schemeClr val="accent2">
                    <a:lumMod val="75000"/>
                  </a:schemeClr>
                </a:solidFill>
                <a:latin typeface="Arimo"/>
              </a:rPr>
              <a:t>N</a:t>
            </a:r>
            <a:r>
              <a:rPr kumimoji="0" lang="lv-LV" sz="2895" b="0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esared</a:t>
            </a:r>
            <a:r>
              <a:rPr lang="lv-LV" sz="2895" dirty="0" smtClean="0">
                <a:solidFill>
                  <a:schemeClr val="accent2">
                    <a:lumMod val="75000"/>
                  </a:schemeClr>
                </a:solidFill>
                <a:latin typeface="Arimo"/>
              </a:rPr>
              <a:t>z/nevēlās </a:t>
            </a:r>
            <a:r>
              <a:rPr lang="lv-LV" sz="2895" dirty="0">
                <a:solidFill>
                  <a:schemeClr val="accent2">
                    <a:lumMod val="75000"/>
                  </a:schemeClr>
                </a:solidFill>
                <a:latin typeface="Arimo"/>
              </a:rPr>
              <a:t>saredzēt problēmu</a:t>
            </a:r>
            <a:endParaRPr kumimoji="0" lang="en-US" sz="2895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B3AB23C-70D1-3B76-9AFF-AAF6F2E29D37}"/>
              </a:ext>
            </a:extLst>
          </p:cNvPr>
          <p:cNvSpPr txBox="1"/>
          <p:nvPr/>
        </p:nvSpPr>
        <p:spPr>
          <a:xfrm rot="498261">
            <a:off x="12630821" y="2551673"/>
            <a:ext cx="3664911" cy="2671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5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800" dirty="0">
                <a:solidFill>
                  <a:schemeClr val="accent2">
                    <a:lumMod val="75000"/>
                  </a:schemeClr>
                </a:solidFill>
                <a:latin typeface="Arimo"/>
              </a:rPr>
              <a:t>Apzinās problēmu, bet nav gatavs pieņemt, rīkoties (atrunas: raksturs, vēl par mazu…)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2D72841-14F2-1873-9A94-ADFD09D5E34A}"/>
              </a:ext>
            </a:extLst>
          </p:cNvPr>
          <p:cNvSpPr txBox="1"/>
          <p:nvPr/>
        </p:nvSpPr>
        <p:spPr>
          <a:xfrm>
            <a:off x="7277100" y="6388126"/>
            <a:ext cx="3733800" cy="1619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5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800" dirty="0">
                <a:solidFill>
                  <a:schemeClr val="accent2">
                    <a:lumMod val="75000"/>
                  </a:schemeClr>
                </a:solidFill>
                <a:latin typeface="Arimo"/>
              </a:rPr>
              <a:t>Apzinās problēmu, pamanot to, ir vērsts uz sadarbību.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851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7E387A6-FEEC-0847-A579-F90A8C8B42F4}"/>
              </a:ext>
            </a:extLst>
          </p:cNvPr>
          <p:cNvSpPr txBox="1"/>
          <p:nvPr/>
        </p:nvSpPr>
        <p:spPr>
          <a:xfrm>
            <a:off x="5181600" y="745720"/>
            <a:ext cx="7467600" cy="6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3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124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SKOLOTĀJS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xmlns="" id="{3F11CC40-E4AD-3CBE-2DF4-1950725343EE}"/>
              </a:ext>
            </a:extLst>
          </p:cNvPr>
          <p:cNvGrpSpPr/>
          <p:nvPr/>
        </p:nvGrpSpPr>
        <p:grpSpPr>
          <a:xfrm rot="21225229">
            <a:off x="1586328" y="2811126"/>
            <a:ext cx="4343175" cy="2433724"/>
            <a:chOff x="0" y="0"/>
            <a:chExt cx="2283055" cy="1411583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xmlns="" id="{E92A49CB-C32C-7B49-3786-3C58129AF3A1}"/>
                </a:ext>
              </a:extLst>
            </p:cNvPr>
            <p:cNvSpPr/>
            <p:nvPr/>
          </p:nvSpPr>
          <p:spPr>
            <a:xfrm>
              <a:off x="31750" y="31750"/>
              <a:ext cx="2219555" cy="1348083"/>
            </a:xfrm>
            <a:custGeom>
              <a:avLst/>
              <a:gdLst/>
              <a:ahLst/>
              <a:cxnLst/>
              <a:rect l="l" t="t" r="r" b="b"/>
              <a:pathLst>
                <a:path w="2219555" h="1348083">
                  <a:moveTo>
                    <a:pt x="2126845" y="1348083"/>
                  </a:moveTo>
                  <a:lnTo>
                    <a:pt x="92710" y="1348083"/>
                  </a:lnTo>
                  <a:cubicBezTo>
                    <a:pt x="41910" y="1348083"/>
                    <a:pt x="0" y="1306173"/>
                    <a:pt x="0" y="125537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25575" y="0"/>
                  </a:lnTo>
                  <a:cubicBezTo>
                    <a:pt x="2176375" y="0"/>
                    <a:pt x="2218285" y="41910"/>
                    <a:pt x="2218285" y="92710"/>
                  </a:cubicBezTo>
                  <a:lnTo>
                    <a:pt x="2218285" y="1254103"/>
                  </a:lnTo>
                  <a:cubicBezTo>
                    <a:pt x="2219555" y="1306173"/>
                    <a:pt x="2177645" y="1348083"/>
                    <a:pt x="2126845" y="1348083"/>
                  </a:cubicBezTo>
                  <a:close/>
                </a:path>
              </a:pathLst>
            </a:custGeom>
            <a:solidFill>
              <a:srgbClr val="F5F2DF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xmlns="" id="{EAF69279-6F8F-5BF9-4D87-FFF6CA710224}"/>
                </a:ext>
              </a:extLst>
            </p:cNvPr>
            <p:cNvSpPr/>
            <p:nvPr/>
          </p:nvSpPr>
          <p:spPr>
            <a:xfrm>
              <a:off x="0" y="0"/>
              <a:ext cx="2283055" cy="1411583"/>
            </a:xfrm>
            <a:custGeom>
              <a:avLst/>
              <a:gdLst/>
              <a:ahLst/>
              <a:cxnLst/>
              <a:rect l="l" t="t" r="r" b="b"/>
              <a:pathLst>
                <a:path w="2283055" h="1411583">
                  <a:moveTo>
                    <a:pt x="2158595" y="59690"/>
                  </a:moveTo>
                  <a:cubicBezTo>
                    <a:pt x="2194155" y="59690"/>
                    <a:pt x="2223365" y="88900"/>
                    <a:pt x="2223365" y="124460"/>
                  </a:cubicBezTo>
                  <a:lnTo>
                    <a:pt x="2223365" y="1287123"/>
                  </a:lnTo>
                  <a:cubicBezTo>
                    <a:pt x="2223365" y="1322683"/>
                    <a:pt x="2194155" y="1351893"/>
                    <a:pt x="2158595" y="1351893"/>
                  </a:cubicBezTo>
                  <a:lnTo>
                    <a:pt x="124460" y="1351893"/>
                  </a:lnTo>
                  <a:cubicBezTo>
                    <a:pt x="88900" y="1351893"/>
                    <a:pt x="59690" y="1322683"/>
                    <a:pt x="59690" y="128712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58595" y="59690"/>
                  </a:lnTo>
                  <a:moveTo>
                    <a:pt x="215859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87123"/>
                  </a:lnTo>
                  <a:cubicBezTo>
                    <a:pt x="0" y="1355703"/>
                    <a:pt x="55880" y="1411583"/>
                    <a:pt x="124460" y="1411583"/>
                  </a:cubicBezTo>
                  <a:lnTo>
                    <a:pt x="2158595" y="1411583"/>
                  </a:lnTo>
                  <a:cubicBezTo>
                    <a:pt x="2227175" y="1411583"/>
                    <a:pt x="2283055" y="1355703"/>
                    <a:pt x="2283055" y="1287123"/>
                  </a:cubicBezTo>
                  <a:lnTo>
                    <a:pt x="2283055" y="124460"/>
                  </a:lnTo>
                  <a:cubicBezTo>
                    <a:pt x="2283055" y="55880"/>
                    <a:pt x="2227175" y="0"/>
                    <a:pt x="2158595" y="0"/>
                  </a:cubicBezTo>
                  <a:close/>
                </a:path>
              </a:pathLst>
            </a:custGeom>
            <a:solidFill>
              <a:srgbClr val="D27E1C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xmlns="" id="{0EDCC558-273A-C363-60EF-CB1BB05B50F1}"/>
              </a:ext>
            </a:extLst>
          </p:cNvPr>
          <p:cNvGrpSpPr/>
          <p:nvPr/>
        </p:nvGrpSpPr>
        <p:grpSpPr>
          <a:xfrm rot="530876">
            <a:off x="11992895" y="2521822"/>
            <a:ext cx="4771601" cy="2830827"/>
            <a:chOff x="0" y="0"/>
            <a:chExt cx="2283055" cy="1411583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xmlns="" id="{25468752-72AB-4C32-DBC9-A33F20177038}"/>
                </a:ext>
              </a:extLst>
            </p:cNvPr>
            <p:cNvSpPr/>
            <p:nvPr/>
          </p:nvSpPr>
          <p:spPr>
            <a:xfrm>
              <a:off x="31750" y="31750"/>
              <a:ext cx="2219555" cy="1348083"/>
            </a:xfrm>
            <a:custGeom>
              <a:avLst/>
              <a:gdLst/>
              <a:ahLst/>
              <a:cxnLst/>
              <a:rect l="l" t="t" r="r" b="b"/>
              <a:pathLst>
                <a:path w="2219555" h="1348083">
                  <a:moveTo>
                    <a:pt x="2126845" y="1348083"/>
                  </a:moveTo>
                  <a:lnTo>
                    <a:pt x="92710" y="1348083"/>
                  </a:lnTo>
                  <a:cubicBezTo>
                    <a:pt x="41910" y="1348083"/>
                    <a:pt x="0" y="1306173"/>
                    <a:pt x="0" y="125537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25575" y="0"/>
                  </a:lnTo>
                  <a:cubicBezTo>
                    <a:pt x="2176375" y="0"/>
                    <a:pt x="2218285" y="41910"/>
                    <a:pt x="2218285" y="92710"/>
                  </a:cubicBezTo>
                  <a:lnTo>
                    <a:pt x="2218285" y="1254103"/>
                  </a:lnTo>
                  <a:cubicBezTo>
                    <a:pt x="2219555" y="1306173"/>
                    <a:pt x="2177645" y="1348083"/>
                    <a:pt x="2126845" y="1348083"/>
                  </a:cubicBezTo>
                  <a:close/>
                </a:path>
              </a:pathLst>
            </a:custGeom>
            <a:solidFill>
              <a:srgbClr val="F5F2DF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xmlns="" id="{EED173A2-A481-FA8E-DBE3-1E70DE62F3E9}"/>
                </a:ext>
              </a:extLst>
            </p:cNvPr>
            <p:cNvSpPr/>
            <p:nvPr/>
          </p:nvSpPr>
          <p:spPr>
            <a:xfrm>
              <a:off x="0" y="0"/>
              <a:ext cx="2283055" cy="1411583"/>
            </a:xfrm>
            <a:custGeom>
              <a:avLst/>
              <a:gdLst/>
              <a:ahLst/>
              <a:cxnLst/>
              <a:rect l="l" t="t" r="r" b="b"/>
              <a:pathLst>
                <a:path w="2283055" h="1411583">
                  <a:moveTo>
                    <a:pt x="2158595" y="59690"/>
                  </a:moveTo>
                  <a:cubicBezTo>
                    <a:pt x="2194155" y="59690"/>
                    <a:pt x="2223365" y="88900"/>
                    <a:pt x="2223365" y="124460"/>
                  </a:cubicBezTo>
                  <a:lnTo>
                    <a:pt x="2223365" y="1287123"/>
                  </a:lnTo>
                  <a:cubicBezTo>
                    <a:pt x="2223365" y="1322683"/>
                    <a:pt x="2194155" y="1351893"/>
                    <a:pt x="2158595" y="1351893"/>
                  </a:cubicBezTo>
                  <a:lnTo>
                    <a:pt x="124460" y="1351893"/>
                  </a:lnTo>
                  <a:cubicBezTo>
                    <a:pt x="88900" y="1351893"/>
                    <a:pt x="59690" y="1322683"/>
                    <a:pt x="59690" y="128712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58595" y="59690"/>
                  </a:lnTo>
                  <a:moveTo>
                    <a:pt x="215859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87123"/>
                  </a:lnTo>
                  <a:cubicBezTo>
                    <a:pt x="0" y="1355703"/>
                    <a:pt x="55880" y="1411583"/>
                    <a:pt x="124460" y="1411583"/>
                  </a:cubicBezTo>
                  <a:lnTo>
                    <a:pt x="2158595" y="1411583"/>
                  </a:lnTo>
                  <a:cubicBezTo>
                    <a:pt x="2227175" y="1411583"/>
                    <a:pt x="2283055" y="1355703"/>
                    <a:pt x="2283055" y="1287123"/>
                  </a:cubicBezTo>
                  <a:lnTo>
                    <a:pt x="2283055" y="124460"/>
                  </a:lnTo>
                  <a:cubicBezTo>
                    <a:pt x="2283055" y="55880"/>
                    <a:pt x="2227175" y="0"/>
                    <a:pt x="2158595" y="0"/>
                  </a:cubicBezTo>
                  <a:close/>
                </a:path>
              </a:pathLst>
            </a:custGeom>
            <a:solidFill>
              <a:srgbClr val="D27E1C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10" name="Group 5">
            <a:extLst>
              <a:ext uri="{FF2B5EF4-FFF2-40B4-BE49-F238E27FC236}">
                <a16:creationId xmlns:a16="http://schemas.microsoft.com/office/drawing/2014/main" xmlns="" id="{51695CC6-66DF-7D75-691E-23A893FDE95C}"/>
              </a:ext>
            </a:extLst>
          </p:cNvPr>
          <p:cNvGrpSpPr/>
          <p:nvPr/>
        </p:nvGrpSpPr>
        <p:grpSpPr>
          <a:xfrm>
            <a:off x="6723396" y="5905500"/>
            <a:ext cx="4841208" cy="2993255"/>
            <a:chOff x="0" y="0"/>
            <a:chExt cx="2283055" cy="1411583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FCD2BE47-729A-A80D-4134-FB7CEC92EC25}"/>
                </a:ext>
              </a:extLst>
            </p:cNvPr>
            <p:cNvSpPr/>
            <p:nvPr/>
          </p:nvSpPr>
          <p:spPr>
            <a:xfrm>
              <a:off x="31750" y="31750"/>
              <a:ext cx="2219555" cy="1348083"/>
            </a:xfrm>
            <a:custGeom>
              <a:avLst/>
              <a:gdLst/>
              <a:ahLst/>
              <a:cxnLst/>
              <a:rect l="l" t="t" r="r" b="b"/>
              <a:pathLst>
                <a:path w="2219555" h="1348083">
                  <a:moveTo>
                    <a:pt x="2126845" y="1348083"/>
                  </a:moveTo>
                  <a:lnTo>
                    <a:pt x="92710" y="1348083"/>
                  </a:lnTo>
                  <a:cubicBezTo>
                    <a:pt x="41910" y="1348083"/>
                    <a:pt x="0" y="1306173"/>
                    <a:pt x="0" y="125537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25575" y="0"/>
                  </a:lnTo>
                  <a:cubicBezTo>
                    <a:pt x="2176375" y="0"/>
                    <a:pt x="2218285" y="41910"/>
                    <a:pt x="2218285" y="92710"/>
                  </a:cubicBezTo>
                  <a:lnTo>
                    <a:pt x="2218285" y="1254103"/>
                  </a:lnTo>
                  <a:cubicBezTo>
                    <a:pt x="2219555" y="1306173"/>
                    <a:pt x="2177645" y="1348083"/>
                    <a:pt x="2126845" y="1348083"/>
                  </a:cubicBezTo>
                  <a:close/>
                </a:path>
              </a:pathLst>
            </a:custGeom>
            <a:solidFill>
              <a:srgbClr val="F5F2DF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2FA9C41B-331C-4EA8-CFC9-8AD53C2B57E5}"/>
                </a:ext>
              </a:extLst>
            </p:cNvPr>
            <p:cNvSpPr/>
            <p:nvPr/>
          </p:nvSpPr>
          <p:spPr>
            <a:xfrm>
              <a:off x="0" y="0"/>
              <a:ext cx="2283055" cy="1411583"/>
            </a:xfrm>
            <a:custGeom>
              <a:avLst/>
              <a:gdLst/>
              <a:ahLst/>
              <a:cxnLst/>
              <a:rect l="l" t="t" r="r" b="b"/>
              <a:pathLst>
                <a:path w="2283055" h="1411583">
                  <a:moveTo>
                    <a:pt x="2158595" y="59690"/>
                  </a:moveTo>
                  <a:cubicBezTo>
                    <a:pt x="2194155" y="59690"/>
                    <a:pt x="2223365" y="88900"/>
                    <a:pt x="2223365" y="124460"/>
                  </a:cubicBezTo>
                  <a:lnTo>
                    <a:pt x="2223365" y="1287123"/>
                  </a:lnTo>
                  <a:cubicBezTo>
                    <a:pt x="2223365" y="1322683"/>
                    <a:pt x="2194155" y="1351893"/>
                    <a:pt x="2158595" y="1351893"/>
                  </a:cubicBezTo>
                  <a:lnTo>
                    <a:pt x="124460" y="1351893"/>
                  </a:lnTo>
                  <a:cubicBezTo>
                    <a:pt x="88900" y="1351893"/>
                    <a:pt x="59690" y="1322683"/>
                    <a:pt x="59690" y="128712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58595" y="59690"/>
                  </a:lnTo>
                  <a:moveTo>
                    <a:pt x="215859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87123"/>
                  </a:lnTo>
                  <a:cubicBezTo>
                    <a:pt x="0" y="1355703"/>
                    <a:pt x="55880" y="1411583"/>
                    <a:pt x="124460" y="1411583"/>
                  </a:cubicBezTo>
                  <a:lnTo>
                    <a:pt x="2158595" y="1411583"/>
                  </a:lnTo>
                  <a:cubicBezTo>
                    <a:pt x="2227175" y="1411583"/>
                    <a:pt x="2283055" y="1355703"/>
                    <a:pt x="2283055" y="1287123"/>
                  </a:cubicBezTo>
                  <a:lnTo>
                    <a:pt x="2283055" y="124460"/>
                  </a:lnTo>
                  <a:cubicBezTo>
                    <a:pt x="2283055" y="55880"/>
                    <a:pt x="2227175" y="0"/>
                    <a:pt x="2158595" y="0"/>
                  </a:cubicBezTo>
                  <a:close/>
                </a:path>
              </a:pathLst>
            </a:custGeom>
            <a:solidFill>
              <a:srgbClr val="D27E1C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6EB259-CD54-142A-5625-362A329B74BF}"/>
              </a:ext>
            </a:extLst>
          </p:cNvPr>
          <p:cNvSpPr txBox="1"/>
          <p:nvPr/>
        </p:nvSpPr>
        <p:spPr>
          <a:xfrm rot="21232825">
            <a:off x="1579256" y="3566365"/>
            <a:ext cx="4224524" cy="571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5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95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Kā ir un kā gribētos…</a:t>
            </a:r>
            <a:endParaRPr kumimoji="0" lang="en-US" sz="2895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B3AB23C-70D1-3B76-9AFF-AAF6F2E29D37}"/>
              </a:ext>
            </a:extLst>
          </p:cNvPr>
          <p:cNvSpPr txBox="1"/>
          <p:nvPr/>
        </p:nvSpPr>
        <p:spPr>
          <a:xfrm rot="498261">
            <a:off x="12630821" y="3340351"/>
            <a:ext cx="3664911" cy="1094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5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800" dirty="0">
                <a:solidFill>
                  <a:schemeClr val="accent2">
                    <a:lumMod val="75000"/>
                  </a:schemeClr>
                </a:solidFill>
                <a:latin typeface="Arimo"/>
              </a:rPr>
              <a:t>Sadarbība iestādē un ārpus tās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2D72841-14F2-1873-9A94-ADFD09D5E34A}"/>
              </a:ext>
            </a:extLst>
          </p:cNvPr>
          <p:cNvSpPr txBox="1"/>
          <p:nvPr/>
        </p:nvSpPr>
        <p:spPr>
          <a:xfrm>
            <a:off x="7277100" y="6972300"/>
            <a:ext cx="3733800" cy="568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5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800" dirty="0">
                <a:solidFill>
                  <a:schemeClr val="accent2">
                    <a:lumMod val="75000"/>
                  </a:schemeClr>
                </a:solidFill>
                <a:latin typeface="Arimo"/>
              </a:rPr>
              <a:t>Atbalsts skolotājām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66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C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9998" y="2465109"/>
            <a:ext cx="4351474" cy="5356782"/>
            <a:chOff x="0" y="0"/>
            <a:chExt cx="1906646" cy="2347133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1843146" cy="2283633"/>
            </a:xfrm>
            <a:custGeom>
              <a:avLst/>
              <a:gdLst/>
              <a:ahLst/>
              <a:cxnLst/>
              <a:rect l="l" t="t" r="r" b="b"/>
              <a:pathLst>
                <a:path w="1843146" h="2283633">
                  <a:moveTo>
                    <a:pt x="1750436" y="2283633"/>
                  </a:moveTo>
                  <a:lnTo>
                    <a:pt x="92710" y="2283633"/>
                  </a:lnTo>
                  <a:cubicBezTo>
                    <a:pt x="41910" y="2283633"/>
                    <a:pt x="0" y="2241723"/>
                    <a:pt x="0" y="219092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749166" y="0"/>
                  </a:lnTo>
                  <a:cubicBezTo>
                    <a:pt x="1799966" y="0"/>
                    <a:pt x="1841876" y="41910"/>
                    <a:pt x="1841876" y="92710"/>
                  </a:cubicBezTo>
                  <a:lnTo>
                    <a:pt x="1841876" y="2189653"/>
                  </a:lnTo>
                  <a:cubicBezTo>
                    <a:pt x="1843146" y="2241723"/>
                    <a:pt x="1801236" y="2283633"/>
                    <a:pt x="1750436" y="2283633"/>
                  </a:cubicBezTo>
                  <a:close/>
                </a:path>
              </a:pathLst>
            </a:custGeom>
            <a:solidFill>
              <a:srgbClr val="F5F2DF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906646" cy="2347133"/>
            </a:xfrm>
            <a:custGeom>
              <a:avLst/>
              <a:gdLst/>
              <a:ahLst/>
              <a:cxnLst/>
              <a:rect l="l" t="t" r="r" b="b"/>
              <a:pathLst>
                <a:path w="1906646" h="2347133">
                  <a:moveTo>
                    <a:pt x="1782186" y="59690"/>
                  </a:moveTo>
                  <a:cubicBezTo>
                    <a:pt x="1817746" y="59690"/>
                    <a:pt x="1846956" y="88900"/>
                    <a:pt x="1846956" y="124460"/>
                  </a:cubicBezTo>
                  <a:lnTo>
                    <a:pt x="1846956" y="2222673"/>
                  </a:lnTo>
                  <a:cubicBezTo>
                    <a:pt x="1846956" y="2258233"/>
                    <a:pt x="1817746" y="2287443"/>
                    <a:pt x="1782186" y="2287443"/>
                  </a:cubicBezTo>
                  <a:lnTo>
                    <a:pt x="124460" y="2287443"/>
                  </a:lnTo>
                  <a:cubicBezTo>
                    <a:pt x="88900" y="2287443"/>
                    <a:pt x="59690" y="2258233"/>
                    <a:pt x="59690" y="222267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782186" y="59690"/>
                  </a:lnTo>
                  <a:moveTo>
                    <a:pt x="178218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22673"/>
                  </a:lnTo>
                  <a:cubicBezTo>
                    <a:pt x="0" y="2291253"/>
                    <a:pt x="55880" y="2347133"/>
                    <a:pt x="124460" y="2347133"/>
                  </a:cubicBezTo>
                  <a:lnTo>
                    <a:pt x="1782186" y="2347133"/>
                  </a:lnTo>
                  <a:cubicBezTo>
                    <a:pt x="1850766" y="2347133"/>
                    <a:pt x="1906646" y="2291253"/>
                    <a:pt x="1906646" y="2222673"/>
                  </a:cubicBezTo>
                  <a:lnTo>
                    <a:pt x="1906646" y="124460"/>
                  </a:lnTo>
                  <a:cubicBezTo>
                    <a:pt x="1906646" y="55880"/>
                    <a:pt x="1850766" y="0"/>
                    <a:pt x="1782186" y="0"/>
                  </a:cubicBezTo>
                  <a:close/>
                </a:path>
              </a:pathLst>
            </a:custGeom>
            <a:solidFill>
              <a:srgbClr val="F0CA8C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772743" y="2465109"/>
            <a:ext cx="4376422" cy="5387494"/>
            <a:chOff x="0" y="0"/>
            <a:chExt cx="1906646" cy="2347133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1843146" cy="2283633"/>
            </a:xfrm>
            <a:custGeom>
              <a:avLst/>
              <a:gdLst/>
              <a:ahLst/>
              <a:cxnLst/>
              <a:rect l="l" t="t" r="r" b="b"/>
              <a:pathLst>
                <a:path w="1843146" h="2283633">
                  <a:moveTo>
                    <a:pt x="1750436" y="2283633"/>
                  </a:moveTo>
                  <a:lnTo>
                    <a:pt x="92710" y="2283633"/>
                  </a:lnTo>
                  <a:cubicBezTo>
                    <a:pt x="41910" y="2283633"/>
                    <a:pt x="0" y="2241723"/>
                    <a:pt x="0" y="219092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749166" y="0"/>
                  </a:lnTo>
                  <a:cubicBezTo>
                    <a:pt x="1799966" y="0"/>
                    <a:pt x="1841876" y="41910"/>
                    <a:pt x="1841876" y="92710"/>
                  </a:cubicBezTo>
                  <a:lnTo>
                    <a:pt x="1841876" y="2189653"/>
                  </a:lnTo>
                  <a:cubicBezTo>
                    <a:pt x="1843146" y="2241723"/>
                    <a:pt x="1801236" y="2283633"/>
                    <a:pt x="1750436" y="2283633"/>
                  </a:cubicBezTo>
                  <a:close/>
                </a:path>
              </a:pathLst>
            </a:custGeom>
            <a:solidFill>
              <a:srgbClr val="F5F2DF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906646" cy="2347133"/>
            </a:xfrm>
            <a:custGeom>
              <a:avLst/>
              <a:gdLst/>
              <a:ahLst/>
              <a:cxnLst/>
              <a:rect l="l" t="t" r="r" b="b"/>
              <a:pathLst>
                <a:path w="1906646" h="2347133">
                  <a:moveTo>
                    <a:pt x="1782186" y="59690"/>
                  </a:moveTo>
                  <a:cubicBezTo>
                    <a:pt x="1817746" y="59690"/>
                    <a:pt x="1846956" y="88900"/>
                    <a:pt x="1846956" y="124460"/>
                  </a:cubicBezTo>
                  <a:lnTo>
                    <a:pt x="1846956" y="2222673"/>
                  </a:lnTo>
                  <a:cubicBezTo>
                    <a:pt x="1846956" y="2258233"/>
                    <a:pt x="1817746" y="2287443"/>
                    <a:pt x="1782186" y="2287443"/>
                  </a:cubicBezTo>
                  <a:lnTo>
                    <a:pt x="124460" y="2287443"/>
                  </a:lnTo>
                  <a:cubicBezTo>
                    <a:pt x="88900" y="2287443"/>
                    <a:pt x="59690" y="2258233"/>
                    <a:pt x="59690" y="222267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782186" y="59690"/>
                  </a:lnTo>
                  <a:moveTo>
                    <a:pt x="178218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22673"/>
                  </a:lnTo>
                  <a:cubicBezTo>
                    <a:pt x="0" y="2291253"/>
                    <a:pt x="55880" y="2347133"/>
                    <a:pt x="124460" y="2347133"/>
                  </a:cubicBezTo>
                  <a:lnTo>
                    <a:pt x="1782186" y="2347133"/>
                  </a:lnTo>
                  <a:cubicBezTo>
                    <a:pt x="1850766" y="2347133"/>
                    <a:pt x="1906646" y="2291253"/>
                    <a:pt x="1906646" y="2222673"/>
                  </a:cubicBezTo>
                  <a:lnTo>
                    <a:pt x="1906646" y="124460"/>
                  </a:lnTo>
                  <a:cubicBezTo>
                    <a:pt x="1906646" y="55880"/>
                    <a:pt x="1850766" y="0"/>
                    <a:pt x="1782186" y="0"/>
                  </a:cubicBezTo>
                  <a:close/>
                </a:path>
              </a:pathLst>
            </a:custGeom>
            <a:solidFill>
              <a:srgbClr val="F0CA8C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54369" y="2465109"/>
            <a:ext cx="4500465" cy="5540194"/>
            <a:chOff x="0" y="0"/>
            <a:chExt cx="1906646" cy="2347133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1843146" cy="2283633"/>
            </a:xfrm>
            <a:custGeom>
              <a:avLst/>
              <a:gdLst/>
              <a:ahLst/>
              <a:cxnLst/>
              <a:rect l="l" t="t" r="r" b="b"/>
              <a:pathLst>
                <a:path w="1843146" h="2283633">
                  <a:moveTo>
                    <a:pt x="1750436" y="2283633"/>
                  </a:moveTo>
                  <a:lnTo>
                    <a:pt x="92710" y="2283633"/>
                  </a:lnTo>
                  <a:cubicBezTo>
                    <a:pt x="41910" y="2283633"/>
                    <a:pt x="0" y="2241723"/>
                    <a:pt x="0" y="219092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749166" y="0"/>
                  </a:lnTo>
                  <a:cubicBezTo>
                    <a:pt x="1799966" y="0"/>
                    <a:pt x="1841876" y="41910"/>
                    <a:pt x="1841876" y="92710"/>
                  </a:cubicBezTo>
                  <a:lnTo>
                    <a:pt x="1841876" y="2189653"/>
                  </a:lnTo>
                  <a:cubicBezTo>
                    <a:pt x="1843146" y="2241723"/>
                    <a:pt x="1801236" y="2283633"/>
                    <a:pt x="1750436" y="2283633"/>
                  </a:cubicBezTo>
                  <a:close/>
                </a:path>
              </a:pathLst>
            </a:custGeom>
            <a:solidFill>
              <a:srgbClr val="F5F2DF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906646" cy="2347133"/>
            </a:xfrm>
            <a:custGeom>
              <a:avLst/>
              <a:gdLst/>
              <a:ahLst/>
              <a:cxnLst/>
              <a:rect l="l" t="t" r="r" b="b"/>
              <a:pathLst>
                <a:path w="1906646" h="2347133">
                  <a:moveTo>
                    <a:pt x="1782186" y="59690"/>
                  </a:moveTo>
                  <a:cubicBezTo>
                    <a:pt x="1817746" y="59690"/>
                    <a:pt x="1846956" y="88900"/>
                    <a:pt x="1846956" y="124460"/>
                  </a:cubicBezTo>
                  <a:lnTo>
                    <a:pt x="1846956" y="2222673"/>
                  </a:lnTo>
                  <a:cubicBezTo>
                    <a:pt x="1846956" y="2258233"/>
                    <a:pt x="1817746" y="2287443"/>
                    <a:pt x="1782186" y="2287443"/>
                  </a:cubicBezTo>
                  <a:lnTo>
                    <a:pt x="124460" y="2287443"/>
                  </a:lnTo>
                  <a:cubicBezTo>
                    <a:pt x="88900" y="2287443"/>
                    <a:pt x="59690" y="2258233"/>
                    <a:pt x="59690" y="222267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782186" y="59690"/>
                  </a:lnTo>
                  <a:moveTo>
                    <a:pt x="178218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22673"/>
                  </a:lnTo>
                  <a:cubicBezTo>
                    <a:pt x="0" y="2291253"/>
                    <a:pt x="55880" y="2347133"/>
                    <a:pt x="124460" y="2347133"/>
                  </a:cubicBezTo>
                  <a:lnTo>
                    <a:pt x="1782186" y="2347133"/>
                  </a:lnTo>
                  <a:cubicBezTo>
                    <a:pt x="1850766" y="2347133"/>
                    <a:pt x="1906646" y="2291253"/>
                    <a:pt x="1906646" y="2222673"/>
                  </a:cubicBezTo>
                  <a:lnTo>
                    <a:pt x="1906646" y="124460"/>
                  </a:lnTo>
                  <a:cubicBezTo>
                    <a:pt x="1906646" y="55880"/>
                    <a:pt x="1850766" y="0"/>
                    <a:pt x="1782186" y="0"/>
                  </a:cubicBezTo>
                  <a:close/>
                </a:path>
              </a:pathLst>
            </a:custGeom>
            <a:solidFill>
              <a:srgbClr val="F0CA8C"/>
            </a:solidFill>
          </p:spPr>
          <p:txBody>
            <a:bodyPr/>
            <a:lstStyle/>
            <a:p>
              <a:endParaRPr lang="lv-LV"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3425786" flipH="1">
            <a:off x="3655328" y="2203969"/>
            <a:ext cx="873028" cy="10194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3425786" flipH="1">
            <a:off x="8545503" y="2323480"/>
            <a:ext cx="711505" cy="83084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3425786" flipH="1">
            <a:off x="13395578" y="2320030"/>
            <a:ext cx="688973" cy="8045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78710" y="3357088"/>
            <a:ext cx="3274049" cy="409179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161816" y="3277547"/>
            <a:ext cx="3598276" cy="43345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908848" y="3263255"/>
            <a:ext cx="3661405" cy="4363174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14035809" y="2465109"/>
            <a:ext cx="4131290" cy="5540194"/>
            <a:chOff x="0" y="0"/>
            <a:chExt cx="2134396" cy="2862294"/>
          </a:xfrm>
        </p:grpSpPr>
        <p:sp>
          <p:nvSpPr>
            <p:cNvPr id="18" name="Freeform 18"/>
            <p:cNvSpPr/>
            <p:nvPr/>
          </p:nvSpPr>
          <p:spPr>
            <a:xfrm>
              <a:off x="31750" y="31750"/>
              <a:ext cx="2070896" cy="2798794"/>
            </a:xfrm>
            <a:custGeom>
              <a:avLst/>
              <a:gdLst/>
              <a:ahLst/>
              <a:cxnLst/>
              <a:rect l="l" t="t" r="r" b="b"/>
              <a:pathLst>
                <a:path w="2070896" h="2798794">
                  <a:moveTo>
                    <a:pt x="1978186" y="2798794"/>
                  </a:moveTo>
                  <a:lnTo>
                    <a:pt x="92710" y="2798794"/>
                  </a:lnTo>
                  <a:cubicBezTo>
                    <a:pt x="41910" y="2798794"/>
                    <a:pt x="0" y="2756884"/>
                    <a:pt x="0" y="270608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976916" y="0"/>
                  </a:lnTo>
                  <a:cubicBezTo>
                    <a:pt x="2027716" y="0"/>
                    <a:pt x="2069626" y="41910"/>
                    <a:pt x="2069626" y="92710"/>
                  </a:cubicBezTo>
                  <a:lnTo>
                    <a:pt x="2069626" y="2704814"/>
                  </a:lnTo>
                  <a:cubicBezTo>
                    <a:pt x="2070896" y="2756884"/>
                    <a:pt x="2028986" y="2798794"/>
                    <a:pt x="1978186" y="2798794"/>
                  </a:cubicBezTo>
                  <a:close/>
                </a:path>
              </a:pathLst>
            </a:custGeom>
            <a:solidFill>
              <a:srgbClr val="F5F2DF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2134396" cy="2862294"/>
            </a:xfrm>
            <a:custGeom>
              <a:avLst/>
              <a:gdLst/>
              <a:ahLst/>
              <a:cxnLst/>
              <a:rect l="l" t="t" r="r" b="b"/>
              <a:pathLst>
                <a:path w="2134396" h="2862294">
                  <a:moveTo>
                    <a:pt x="2009936" y="59690"/>
                  </a:moveTo>
                  <a:cubicBezTo>
                    <a:pt x="2045496" y="59690"/>
                    <a:pt x="2074706" y="88900"/>
                    <a:pt x="2074706" y="124460"/>
                  </a:cubicBezTo>
                  <a:lnTo>
                    <a:pt x="2074706" y="2737834"/>
                  </a:lnTo>
                  <a:cubicBezTo>
                    <a:pt x="2074706" y="2773394"/>
                    <a:pt x="2045496" y="2802604"/>
                    <a:pt x="2009936" y="2802604"/>
                  </a:cubicBezTo>
                  <a:lnTo>
                    <a:pt x="124460" y="2802604"/>
                  </a:lnTo>
                  <a:cubicBezTo>
                    <a:pt x="88900" y="2802604"/>
                    <a:pt x="59690" y="2773394"/>
                    <a:pt x="59690" y="273783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009936" y="59690"/>
                  </a:lnTo>
                  <a:moveTo>
                    <a:pt x="200993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737834"/>
                  </a:lnTo>
                  <a:cubicBezTo>
                    <a:pt x="0" y="2806414"/>
                    <a:pt x="55880" y="2862294"/>
                    <a:pt x="124460" y="2862294"/>
                  </a:cubicBezTo>
                  <a:lnTo>
                    <a:pt x="2009936" y="2862294"/>
                  </a:lnTo>
                  <a:cubicBezTo>
                    <a:pt x="2078516" y="2862294"/>
                    <a:pt x="2134396" y="2806414"/>
                    <a:pt x="2134396" y="2737834"/>
                  </a:cubicBezTo>
                  <a:lnTo>
                    <a:pt x="2134396" y="124460"/>
                  </a:lnTo>
                  <a:cubicBezTo>
                    <a:pt x="2134396" y="55880"/>
                    <a:pt x="2078516" y="0"/>
                    <a:pt x="2009936" y="0"/>
                  </a:cubicBezTo>
                  <a:close/>
                </a:path>
              </a:pathLst>
            </a:custGeom>
            <a:solidFill>
              <a:srgbClr val="F0CA8C"/>
            </a:solidFill>
          </p:spPr>
          <p:txBody>
            <a:bodyPr/>
            <a:lstStyle/>
            <a:p>
              <a:endParaRPr lang="lv-LV"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3425786" flipH="1">
            <a:off x="17418642" y="2175790"/>
            <a:ext cx="688973" cy="80453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/>
          <a:srcRect r="13348"/>
          <a:stretch>
            <a:fillRect/>
          </a:stretch>
        </p:blipFill>
        <p:spPr>
          <a:xfrm>
            <a:off x="14445911" y="3402483"/>
            <a:ext cx="3407680" cy="4223947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486181" y="2712025"/>
            <a:ext cx="3859108" cy="525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0"/>
              </a:lnSpc>
            </a:pPr>
            <a:r>
              <a:rPr lang="en-US" sz="2950">
                <a:solidFill>
                  <a:srgbClr val="3B3D50"/>
                </a:solidFill>
                <a:latin typeface="Arimo"/>
              </a:rPr>
              <a:t>Sāk apgūt.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166779" y="2721550"/>
            <a:ext cx="4168540" cy="498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7"/>
              </a:lnSpc>
            </a:pPr>
            <a:r>
              <a:rPr lang="en-US" sz="2855">
                <a:solidFill>
                  <a:srgbClr val="3B3D50"/>
                </a:solidFill>
                <a:latin typeface="Arimo"/>
              </a:rPr>
              <a:t>Turpina apgūt.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437327" y="2637498"/>
            <a:ext cx="3220192" cy="76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5"/>
              </a:lnSpc>
            </a:pPr>
            <a:r>
              <a:rPr lang="en-US" sz="2932">
                <a:solidFill>
                  <a:srgbClr val="3B3D50"/>
                </a:solidFill>
                <a:latin typeface="Arimo"/>
              </a:rPr>
              <a:t>Apguvis</a:t>
            </a:r>
          </a:p>
          <a:p>
            <a:pPr algn="ctr">
              <a:lnSpc>
                <a:spcPts val="1865"/>
              </a:lnSpc>
            </a:pPr>
            <a:endParaRPr lang="en-US" sz="2932">
              <a:solidFill>
                <a:srgbClr val="3B3D50"/>
              </a:solidFill>
              <a:latin typeface="Arimo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3426754" y="313679"/>
            <a:ext cx="11861393" cy="2591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53"/>
              </a:lnSpc>
              <a:spcBef>
                <a:spcPct val="0"/>
              </a:spcBef>
            </a:pPr>
            <a:r>
              <a:rPr lang="lv-LV" sz="2895" dirty="0">
                <a:solidFill>
                  <a:schemeClr val="tx2">
                    <a:lumMod val="75000"/>
                  </a:schemeClr>
                </a:solidFill>
                <a:latin typeface="Arimo"/>
              </a:rPr>
              <a:t>Diferenciācija. </a:t>
            </a:r>
          </a:p>
          <a:p>
            <a:pPr>
              <a:lnSpc>
                <a:spcPts val="4053"/>
              </a:lnSpc>
              <a:spcBef>
                <a:spcPct val="0"/>
              </a:spcBef>
            </a:pPr>
            <a:r>
              <a:rPr lang="lv-LV" sz="2895" dirty="0">
                <a:solidFill>
                  <a:schemeClr val="tx2">
                    <a:lumMod val="75000"/>
                  </a:schemeClr>
                </a:solidFill>
                <a:latin typeface="Arimo"/>
              </a:rPr>
              <a:t>Piemēram,</a:t>
            </a:r>
            <a:endParaRPr lang="en-US" sz="2895" dirty="0">
              <a:solidFill>
                <a:schemeClr val="tx2">
                  <a:lumMod val="75000"/>
                </a:schemeClr>
              </a:solidFill>
              <a:latin typeface="Arimo"/>
            </a:endParaRPr>
          </a:p>
          <a:p>
            <a:pPr marL="625179" lvl="1" indent="-312590" algn="ctr">
              <a:lnSpc>
                <a:spcPts val="4053"/>
              </a:lnSpc>
              <a:spcBef>
                <a:spcPct val="0"/>
              </a:spcBef>
              <a:buFont typeface="Arial"/>
              <a:buChar char="•"/>
            </a:pPr>
            <a:r>
              <a:rPr lang="en-US" sz="2895" dirty="0" err="1">
                <a:solidFill>
                  <a:schemeClr val="tx2">
                    <a:lumMod val="75000"/>
                  </a:schemeClr>
                </a:solidFill>
                <a:latin typeface="Arimo"/>
              </a:rPr>
              <a:t>Sasniedzamais</a:t>
            </a:r>
            <a:r>
              <a:rPr lang="en-US" sz="2895" dirty="0">
                <a:solidFill>
                  <a:schemeClr val="tx2">
                    <a:lumMod val="75000"/>
                  </a:schemeClr>
                </a:solidFill>
                <a:latin typeface="Arimo"/>
              </a:rPr>
              <a:t> </a:t>
            </a:r>
            <a:r>
              <a:rPr lang="en-US" sz="2895" dirty="0" err="1">
                <a:solidFill>
                  <a:schemeClr val="tx2">
                    <a:lumMod val="75000"/>
                  </a:schemeClr>
                </a:solidFill>
                <a:latin typeface="Arimo"/>
              </a:rPr>
              <a:t>rezultāts</a:t>
            </a:r>
            <a:r>
              <a:rPr lang="en-US" sz="2895" dirty="0">
                <a:solidFill>
                  <a:schemeClr val="tx2">
                    <a:lumMod val="75000"/>
                  </a:schemeClr>
                </a:solidFill>
                <a:latin typeface="Arimo"/>
              </a:rPr>
              <a:t>: </a:t>
            </a:r>
            <a:r>
              <a:rPr lang="en-US" sz="2895" dirty="0" err="1">
                <a:solidFill>
                  <a:schemeClr val="tx2">
                    <a:lumMod val="75000"/>
                  </a:schemeClr>
                </a:solidFill>
                <a:latin typeface="Arimo"/>
              </a:rPr>
              <a:t>Raksta</a:t>
            </a:r>
            <a:r>
              <a:rPr lang="en-US" sz="2895" dirty="0">
                <a:solidFill>
                  <a:schemeClr val="tx2">
                    <a:lumMod val="75000"/>
                  </a:schemeClr>
                </a:solidFill>
                <a:latin typeface="Arimo"/>
              </a:rPr>
              <a:t> </a:t>
            </a:r>
            <a:r>
              <a:rPr lang="en-US" sz="2895" dirty="0" err="1">
                <a:solidFill>
                  <a:schemeClr val="tx2">
                    <a:lumMod val="75000"/>
                  </a:schemeClr>
                </a:solidFill>
                <a:latin typeface="Arimo"/>
              </a:rPr>
              <a:t>burtus</a:t>
            </a:r>
            <a:r>
              <a:rPr lang="en-US" sz="2895" dirty="0">
                <a:solidFill>
                  <a:schemeClr val="tx2">
                    <a:lumMod val="75000"/>
                  </a:schemeClr>
                </a:solidFill>
                <a:latin typeface="Arimo"/>
              </a:rPr>
              <a:t>, </a:t>
            </a:r>
            <a:r>
              <a:rPr lang="en-US" sz="2895" dirty="0" err="1">
                <a:solidFill>
                  <a:schemeClr val="tx2">
                    <a:lumMod val="75000"/>
                  </a:schemeClr>
                </a:solidFill>
                <a:latin typeface="Arimo"/>
              </a:rPr>
              <a:t>vārdus</a:t>
            </a:r>
            <a:r>
              <a:rPr lang="en-US" sz="2895" dirty="0">
                <a:solidFill>
                  <a:schemeClr val="tx2">
                    <a:lumMod val="75000"/>
                  </a:schemeClr>
                </a:solidFill>
                <a:latin typeface="Arimo"/>
              </a:rPr>
              <a:t> </a:t>
            </a:r>
            <a:r>
              <a:rPr lang="en-US" sz="2895" dirty="0" err="1">
                <a:solidFill>
                  <a:schemeClr val="tx2">
                    <a:lumMod val="75000"/>
                  </a:schemeClr>
                </a:solidFill>
                <a:latin typeface="Arimo"/>
              </a:rPr>
              <a:t>ierobežotā</a:t>
            </a:r>
            <a:r>
              <a:rPr lang="en-US" sz="2895" dirty="0">
                <a:solidFill>
                  <a:schemeClr val="tx2">
                    <a:lumMod val="75000"/>
                  </a:schemeClr>
                </a:solidFill>
                <a:latin typeface="Arimo"/>
              </a:rPr>
              <a:t> </a:t>
            </a:r>
            <a:r>
              <a:rPr lang="en-US" sz="2895" dirty="0" err="1">
                <a:solidFill>
                  <a:schemeClr val="tx2">
                    <a:lumMod val="75000"/>
                  </a:schemeClr>
                </a:solidFill>
                <a:latin typeface="Arimo"/>
              </a:rPr>
              <a:t>laukumā</a:t>
            </a:r>
            <a:r>
              <a:rPr lang="en-US" sz="2895" dirty="0">
                <a:solidFill>
                  <a:schemeClr val="tx2">
                    <a:lumMod val="75000"/>
                  </a:schemeClr>
                </a:solidFill>
                <a:latin typeface="Arimo"/>
              </a:rPr>
              <a:t>..</a:t>
            </a:r>
          </a:p>
          <a:p>
            <a:pPr algn="ctr">
              <a:lnSpc>
                <a:spcPts val="4053"/>
              </a:lnSpc>
              <a:spcBef>
                <a:spcPct val="0"/>
              </a:spcBef>
            </a:pPr>
            <a:r>
              <a:rPr lang="en-US" sz="2895" dirty="0">
                <a:solidFill>
                  <a:srgbClr val="3B3D50"/>
                </a:solidFill>
                <a:latin typeface="Antic"/>
              </a:rPr>
              <a:t> 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445911" y="2764853"/>
            <a:ext cx="3220192" cy="693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5"/>
              </a:lnSpc>
            </a:pPr>
            <a:r>
              <a:rPr lang="en-US" sz="2532">
                <a:solidFill>
                  <a:srgbClr val="3B3D50"/>
                </a:solidFill>
                <a:latin typeface="Arimo"/>
              </a:rPr>
              <a:t>Apguvis padziļināti</a:t>
            </a:r>
          </a:p>
          <a:p>
            <a:pPr algn="ctr">
              <a:lnSpc>
                <a:spcPts val="1865"/>
              </a:lnSpc>
            </a:pPr>
            <a:endParaRPr lang="en-US" sz="2532">
              <a:solidFill>
                <a:srgbClr val="3B3D50"/>
              </a:solidFill>
              <a:latin typeface="Arim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5" descr="Attēls, kurā ir teksts, baltā tāfele&#10;&#10;Apraksts ģenerēts automātiski">
            <a:extLst>
              <a:ext uri="{FF2B5EF4-FFF2-40B4-BE49-F238E27FC236}">
                <a16:creationId xmlns:a16="http://schemas.microsoft.com/office/drawing/2014/main" xmlns="" id="{98D91EBA-0A1C-845E-DFB3-9546059ECA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29" b="-2"/>
          <a:stretch/>
        </p:blipFill>
        <p:spPr>
          <a:xfrm>
            <a:off x="1825896" y="2247900"/>
            <a:ext cx="5486400" cy="7620000"/>
          </a:xfrm>
          <a:prstGeom prst="rect">
            <a:avLst/>
          </a:prstGeom>
        </p:spPr>
      </p:pic>
      <p:sp>
        <p:nvSpPr>
          <p:cNvPr id="3" name="Taisnstūris 2">
            <a:extLst>
              <a:ext uri="{FF2B5EF4-FFF2-40B4-BE49-F238E27FC236}">
                <a16:creationId xmlns:a16="http://schemas.microsoft.com/office/drawing/2014/main" xmlns="" id="{44AC2AD9-41D1-C479-F9E4-DE40D0AF5A42}"/>
              </a:ext>
            </a:extLst>
          </p:cNvPr>
          <p:cNvSpPr/>
          <p:nvPr/>
        </p:nvSpPr>
        <p:spPr>
          <a:xfrm>
            <a:off x="1441992" y="1930438"/>
            <a:ext cx="6254208" cy="8254923"/>
          </a:xfrm>
          <a:custGeom>
            <a:avLst/>
            <a:gdLst>
              <a:gd name="connsiteX0" fmla="*/ 0 w 6254208"/>
              <a:gd name="connsiteY0" fmla="*/ 0 h 8254923"/>
              <a:gd name="connsiteX1" fmla="*/ 506022 w 6254208"/>
              <a:gd name="connsiteY1" fmla="*/ 0 h 8254923"/>
              <a:gd name="connsiteX2" fmla="*/ 886960 w 6254208"/>
              <a:gd name="connsiteY2" fmla="*/ 0 h 8254923"/>
              <a:gd name="connsiteX3" fmla="*/ 1580609 w 6254208"/>
              <a:gd name="connsiteY3" fmla="*/ 0 h 8254923"/>
              <a:gd name="connsiteX4" fmla="*/ 2086631 w 6254208"/>
              <a:gd name="connsiteY4" fmla="*/ 0 h 8254923"/>
              <a:gd name="connsiteX5" fmla="*/ 2592653 w 6254208"/>
              <a:gd name="connsiteY5" fmla="*/ 0 h 8254923"/>
              <a:gd name="connsiteX6" fmla="*/ 3286302 w 6254208"/>
              <a:gd name="connsiteY6" fmla="*/ 0 h 8254923"/>
              <a:gd name="connsiteX7" fmla="*/ 3729782 w 6254208"/>
              <a:gd name="connsiteY7" fmla="*/ 0 h 8254923"/>
              <a:gd name="connsiteX8" fmla="*/ 4423431 w 6254208"/>
              <a:gd name="connsiteY8" fmla="*/ 0 h 8254923"/>
              <a:gd name="connsiteX9" fmla="*/ 5117079 w 6254208"/>
              <a:gd name="connsiteY9" fmla="*/ 0 h 8254923"/>
              <a:gd name="connsiteX10" fmla="*/ 5685644 w 6254208"/>
              <a:gd name="connsiteY10" fmla="*/ 0 h 8254923"/>
              <a:gd name="connsiteX11" fmla="*/ 6254208 w 6254208"/>
              <a:gd name="connsiteY11" fmla="*/ 0 h 8254923"/>
              <a:gd name="connsiteX12" fmla="*/ 6254208 w 6254208"/>
              <a:gd name="connsiteY12" fmla="*/ 507088 h 8254923"/>
              <a:gd name="connsiteX13" fmla="*/ 6254208 w 6254208"/>
              <a:gd name="connsiteY13" fmla="*/ 849078 h 8254923"/>
              <a:gd name="connsiteX14" fmla="*/ 6254208 w 6254208"/>
              <a:gd name="connsiteY14" fmla="*/ 1438715 h 8254923"/>
              <a:gd name="connsiteX15" fmla="*/ 6254208 w 6254208"/>
              <a:gd name="connsiteY15" fmla="*/ 2028353 h 8254923"/>
              <a:gd name="connsiteX16" fmla="*/ 6254208 w 6254208"/>
              <a:gd name="connsiteY16" fmla="*/ 2617990 h 8254923"/>
              <a:gd name="connsiteX17" fmla="*/ 6254208 w 6254208"/>
              <a:gd name="connsiteY17" fmla="*/ 3290176 h 8254923"/>
              <a:gd name="connsiteX18" fmla="*/ 6254208 w 6254208"/>
              <a:gd name="connsiteY18" fmla="*/ 3962363 h 8254923"/>
              <a:gd name="connsiteX19" fmla="*/ 6254208 w 6254208"/>
              <a:gd name="connsiteY19" fmla="*/ 4634550 h 8254923"/>
              <a:gd name="connsiteX20" fmla="*/ 6254208 w 6254208"/>
              <a:gd name="connsiteY20" fmla="*/ 4976539 h 8254923"/>
              <a:gd name="connsiteX21" fmla="*/ 6254208 w 6254208"/>
              <a:gd name="connsiteY21" fmla="*/ 5401078 h 8254923"/>
              <a:gd name="connsiteX22" fmla="*/ 6254208 w 6254208"/>
              <a:gd name="connsiteY22" fmla="*/ 6073265 h 8254923"/>
              <a:gd name="connsiteX23" fmla="*/ 6254208 w 6254208"/>
              <a:gd name="connsiteY23" fmla="*/ 6580353 h 8254923"/>
              <a:gd name="connsiteX24" fmla="*/ 6254208 w 6254208"/>
              <a:gd name="connsiteY24" fmla="*/ 7004892 h 8254923"/>
              <a:gd name="connsiteX25" fmla="*/ 6254208 w 6254208"/>
              <a:gd name="connsiteY25" fmla="*/ 7677078 h 8254923"/>
              <a:gd name="connsiteX26" fmla="*/ 6254208 w 6254208"/>
              <a:gd name="connsiteY26" fmla="*/ 8254923 h 8254923"/>
              <a:gd name="connsiteX27" fmla="*/ 5685644 w 6254208"/>
              <a:gd name="connsiteY27" fmla="*/ 8254923 h 8254923"/>
              <a:gd name="connsiteX28" fmla="*/ 5242163 w 6254208"/>
              <a:gd name="connsiteY28" fmla="*/ 8254923 h 8254923"/>
              <a:gd name="connsiteX29" fmla="*/ 4611057 w 6254208"/>
              <a:gd name="connsiteY29" fmla="*/ 8254923 h 8254923"/>
              <a:gd name="connsiteX30" fmla="*/ 4167577 w 6254208"/>
              <a:gd name="connsiteY30" fmla="*/ 8254923 h 8254923"/>
              <a:gd name="connsiteX31" fmla="*/ 3536470 w 6254208"/>
              <a:gd name="connsiteY31" fmla="*/ 8254923 h 8254923"/>
              <a:gd name="connsiteX32" fmla="*/ 3155532 w 6254208"/>
              <a:gd name="connsiteY32" fmla="*/ 8254923 h 8254923"/>
              <a:gd name="connsiteX33" fmla="*/ 2524426 w 6254208"/>
              <a:gd name="connsiteY33" fmla="*/ 8254923 h 8254923"/>
              <a:gd name="connsiteX34" fmla="*/ 2080946 w 6254208"/>
              <a:gd name="connsiteY34" fmla="*/ 8254923 h 8254923"/>
              <a:gd name="connsiteX35" fmla="*/ 1700007 w 6254208"/>
              <a:gd name="connsiteY35" fmla="*/ 8254923 h 8254923"/>
              <a:gd name="connsiteX36" fmla="*/ 1256527 w 6254208"/>
              <a:gd name="connsiteY36" fmla="*/ 8254923 h 8254923"/>
              <a:gd name="connsiteX37" fmla="*/ 625421 w 6254208"/>
              <a:gd name="connsiteY37" fmla="*/ 8254923 h 8254923"/>
              <a:gd name="connsiteX38" fmla="*/ 0 w 6254208"/>
              <a:gd name="connsiteY38" fmla="*/ 8254923 h 8254923"/>
              <a:gd name="connsiteX39" fmla="*/ 0 w 6254208"/>
              <a:gd name="connsiteY39" fmla="*/ 7912933 h 8254923"/>
              <a:gd name="connsiteX40" fmla="*/ 0 w 6254208"/>
              <a:gd name="connsiteY40" fmla="*/ 7570944 h 8254923"/>
              <a:gd name="connsiteX41" fmla="*/ 0 w 6254208"/>
              <a:gd name="connsiteY41" fmla="*/ 6898757 h 8254923"/>
              <a:gd name="connsiteX42" fmla="*/ 0 w 6254208"/>
              <a:gd name="connsiteY42" fmla="*/ 6556767 h 8254923"/>
              <a:gd name="connsiteX43" fmla="*/ 0 w 6254208"/>
              <a:gd name="connsiteY43" fmla="*/ 5967130 h 8254923"/>
              <a:gd name="connsiteX44" fmla="*/ 0 w 6254208"/>
              <a:gd name="connsiteY44" fmla="*/ 5542591 h 8254923"/>
              <a:gd name="connsiteX45" fmla="*/ 0 w 6254208"/>
              <a:gd name="connsiteY45" fmla="*/ 4952954 h 8254923"/>
              <a:gd name="connsiteX46" fmla="*/ 0 w 6254208"/>
              <a:gd name="connsiteY46" fmla="*/ 4363316 h 8254923"/>
              <a:gd name="connsiteX47" fmla="*/ 0 w 6254208"/>
              <a:gd name="connsiteY47" fmla="*/ 3773679 h 8254923"/>
              <a:gd name="connsiteX48" fmla="*/ 0 w 6254208"/>
              <a:gd name="connsiteY48" fmla="*/ 3184042 h 8254923"/>
              <a:gd name="connsiteX49" fmla="*/ 0 w 6254208"/>
              <a:gd name="connsiteY49" fmla="*/ 2676954 h 8254923"/>
              <a:gd name="connsiteX50" fmla="*/ 0 w 6254208"/>
              <a:gd name="connsiteY50" fmla="*/ 2004767 h 8254923"/>
              <a:gd name="connsiteX51" fmla="*/ 0 w 6254208"/>
              <a:gd name="connsiteY51" fmla="*/ 1415130 h 8254923"/>
              <a:gd name="connsiteX52" fmla="*/ 0 w 6254208"/>
              <a:gd name="connsiteY52" fmla="*/ 660394 h 8254923"/>
              <a:gd name="connsiteX53" fmla="*/ 0 w 6254208"/>
              <a:gd name="connsiteY53" fmla="*/ 0 h 8254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6254208" h="8254923" extrusionOk="0">
                <a:moveTo>
                  <a:pt x="0" y="0"/>
                </a:moveTo>
                <a:cubicBezTo>
                  <a:pt x="143185" y="-30710"/>
                  <a:pt x="330007" y="56603"/>
                  <a:pt x="506022" y="0"/>
                </a:cubicBezTo>
                <a:cubicBezTo>
                  <a:pt x="682037" y="-56603"/>
                  <a:pt x="738575" y="26185"/>
                  <a:pt x="886960" y="0"/>
                </a:cubicBezTo>
                <a:cubicBezTo>
                  <a:pt x="1035345" y="-26185"/>
                  <a:pt x="1405311" y="20247"/>
                  <a:pt x="1580609" y="0"/>
                </a:cubicBezTo>
                <a:cubicBezTo>
                  <a:pt x="1755907" y="-20247"/>
                  <a:pt x="1872148" y="2628"/>
                  <a:pt x="2086631" y="0"/>
                </a:cubicBezTo>
                <a:cubicBezTo>
                  <a:pt x="2301114" y="-2628"/>
                  <a:pt x="2355629" y="38093"/>
                  <a:pt x="2592653" y="0"/>
                </a:cubicBezTo>
                <a:cubicBezTo>
                  <a:pt x="2829677" y="-38093"/>
                  <a:pt x="2976979" y="78951"/>
                  <a:pt x="3286302" y="0"/>
                </a:cubicBezTo>
                <a:cubicBezTo>
                  <a:pt x="3595625" y="-78951"/>
                  <a:pt x="3527878" y="3032"/>
                  <a:pt x="3729782" y="0"/>
                </a:cubicBezTo>
                <a:cubicBezTo>
                  <a:pt x="3931686" y="-3032"/>
                  <a:pt x="4188742" y="70899"/>
                  <a:pt x="4423431" y="0"/>
                </a:cubicBezTo>
                <a:cubicBezTo>
                  <a:pt x="4658120" y="-70899"/>
                  <a:pt x="4944777" y="13529"/>
                  <a:pt x="5117079" y="0"/>
                </a:cubicBezTo>
                <a:cubicBezTo>
                  <a:pt x="5289381" y="-13529"/>
                  <a:pt x="5536164" y="47507"/>
                  <a:pt x="5685644" y="0"/>
                </a:cubicBezTo>
                <a:cubicBezTo>
                  <a:pt x="5835124" y="-47507"/>
                  <a:pt x="6062228" y="9778"/>
                  <a:pt x="6254208" y="0"/>
                </a:cubicBezTo>
                <a:cubicBezTo>
                  <a:pt x="6292842" y="235042"/>
                  <a:pt x="6233167" y="334661"/>
                  <a:pt x="6254208" y="507088"/>
                </a:cubicBezTo>
                <a:cubicBezTo>
                  <a:pt x="6275249" y="679515"/>
                  <a:pt x="6229483" y="749663"/>
                  <a:pt x="6254208" y="849078"/>
                </a:cubicBezTo>
                <a:cubicBezTo>
                  <a:pt x="6278933" y="948493"/>
                  <a:pt x="6224979" y="1158876"/>
                  <a:pt x="6254208" y="1438715"/>
                </a:cubicBezTo>
                <a:cubicBezTo>
                  <a:pt x="6283437" y="1718554"/>
                  <a:pt x="6250653" y="1841260"/>
                  <a:pt x="6254208" y="2028353"/>
                </a:cubicBezTo>
                <a:cubicBezTo>
                  <a:pt x="6257763" y="2215446"/>
                  <a:pt x="6245800" y="2370597"/>
                  <a:pt x="6254208" y="2617990"/>
                </a:cubicBezTo>
                <a:cubicBezTo>
                  <a:pt x="6262616" y="2865383"/>
                  <a:pt x="6181008" y="3007794"/>
                  <a:pt x="6254208" y="3290176"/>
                </a:cubicBezTo>
                <a:cubicBezTo>
                  <a:pt x="6327408" y="3572558"/>
                  <a:pt x="6212082" y="3707222"/>
                  <a:pt x="6254208" y="3962363"/>
                </a:cubicBezTo>
                <a:cubicBezTo>
                  <a:pt x="6296334" y="4217504"/>
                  <a:pt x="6211871" y="4444144"/>
                  <a:pt x="6254208" y="4634550"/>
                </a:cubicBezTo>
                <a:cubicBezTo>
                  <a:pt x="6296545" y="4824956"/>
                  <a:pt x="6221101" y="4907934"/>
                  <a:pt x="6254208" y="4976539"/>
                </a:cubicBezTo>
                <a:cubicBezTo>
                  <a:pt x="6287315" y="5045144"/>
                  <a:pt x="6240526" y="5218838"/>
                  <a:pt x="6254208" y="5401078"/>
                </a:cubicBezTo>
                <a:cubicBezTo>
                  <a:pt x="6267890" y="5583318"/>
                  <a:pt x="6175897" y="5823813"/>
                  <a:pt x="6254208" y="6073265"/>
                </a:cubicBezTo>
                <a:cubicBezTo>
                  <a:pt x="6332519" y="6322717"/>
                  <a:pt x="6213536" y="6357911"/>
                  <a:pt x="6254208" y="6580353"/>
                </a:cubicBezTo>
                <a:cubicBezTo>
                  <a:pt x="6294880" y="6802795"/>
                  <a:pt x="6234182" y="6917850"/>
                  <a:pt x="6254208" y="7004892"/>
                </a:cubicBezTo>
                <a:cubicBezTo>
                  <a:pt x="6274234" y="7091934"/>
                  <a:pt x="6252173" y="7340997"/>
                  <a:pt x="6254208" y="7677078"/>
                </a:cubicBezTo>
                <a:cubicBezTo>
                  <a:pt x="6256243" y="8013159"/>
                  <a:pt x="6239238" y="7974895"/>
                  <a:pt x="6254208" y="8254923"/>
                </a:cubicBezTo>
                <a:cubicBezTo>
                  <a:pt x="6049613" y="8300606"/>
                  <a:pt x="5820918" y="8219757"/>
                  <a:pt x="5685644" y="8254923"/>
                </a:cubicBezTo>
                <a:cubicBezTo>
                  <a:pt x="5550370" y="8290089"/>
                  <a:pt x="5355414" y="8245958"/>
                  <a:pt x="5242163" y="8254923"/>
                </a:cubicBezTo>
                <a:cubicBezTo>
                  <a:pt x="5128912" y="8263888"/>
                  <a:pt x="4754406" y="8207825"/>
                  <a:pt x="4611057" y="8254923"/>
                </a:cubicBezTo>
                <a:cubicBezTo>
                  <a:pt x="4467708" y="8302021"/>
                  <a:pt x="4313161" y="8212737"/>
                  <a:pt x="4167577" y="8254923"/>
                </a:cubicBezTo>
                <a:cubicBezTo>
                  <a:pt x="4021993" y="8297109"/>
                  <a:pt x="3775296" y="8242501"/>
                  <a:pt x="3536470" y="8254923"/>
                </a:cubicBezTo>
                <a:cubicBezTo>
                  <a:pt x="3297644" y="8267345"/>
                  <a:pt x="3235846" y="8230014"/>
                  <a:pt x="3155532" y="8254923"/>
                </a:cubicBezTo>
                <a:cubicBezTo>
                  <a:pt x="3075218" y="8279832"/>
                  <a:pt x="2819947" y="8230391"/>
                  <a:pt x="2524426" y="8254923"/>
                </a:cubicBezTo>
                <a:cubicBezTo>
                  <a:pt x="2228905" y="8279455"/>
                  <a:pt x="2252847" y="8238283"/>
                  <a:pt x="2080946" y="8254923"/>
                </a:cubicBezTo>
                <a:cubicBezTo>
                  <a:pt x="1909045" y="8271563"/>
                  <a:pt x="1848771" y="8250659"/>
                  <a:pt x="1700007" y="8254923"/>
                </a:cubicBezTo>
                <a:cubicBezTo>
                  <a:pt x="1551243" y="8259187"/>
                  <a:pt x="1390708" y="8221445"/>
                  <a:pt x="1256527" y="8254923"/>
                </a:cubicBezTo>
                <a:cubicBezTo>
                  <a:pt x="1122346" y="8288401"/>
                  <a:pt x="886717" y="8216485"/>
                  <a:pt x="625421" y="8254923"/>
                </a:cubicBezTo>
                <a:cubicBezTo>
                  <a:pt x="364125" y="8293361"/>
                  <a:pt x="142353" y="8225581"/>
                  <a:pt x="0" y="8254923"/>
                </a:cubicBezTo>
                <a:cubicBezTo>
                  <a:pt x="-15019" y="8144876"/>
                  <a:pt x="2595" y="8004947"/>
                  <a:pt x="0" y="7912933"/>
                </a:cubicBezTo>
                <a:cubicBezTo>
                  <a:pt x="-2595" y="7820919"/>
                  <a:pt x="38162" y="7649891"/>
                  <a:pt x="0" y="7570944"/>
                </a:cubicBezTo>
                <a:cubicBezTo>
                  <a:pt x="-38162" y="7491997"/>
                  <a:pt x="326" y="7155560"/>
                  <a:pt x="0" y="6898757"/>
                </a:cubicBezTo>
                <a:cubicBezTo>
                  <a:pt x="-326" y="6641954"/>
                  <a:pt x="10589" y="6660043"/>
                  <a:pt x="0" y="6556767"/>
                </a:cubicBezTo>
                <a:cubicBezTo>
                  <a:pt x="-10589" y="6453491"/>
                  <a:pt x="11096" y="6210955"/>
                  <a:pt x="0" y="5967130"/>
                </a:cubicBezTo>
                <a:cubicBezTo>
                  <a:pt x="-11096" y="5723305"/>
                  <a:pt x="18302" y="5663971"/>
                  <a:pt x="0" y="5542591"/>
                </a:cubicBezTo>
                <a:cubicBezTo>
                  <a:pt x="-18302" y="5421211"/>
                  <a:pt x="1944" y="5087015"/>
                  <a:pt x="0" y="4952954"/>
                </a:cubicBezTo>
                <a:cubicBezTo>
                  <a:pt x="-1944" y="4818893"/>
                  <a:pt x="43612" y="4591922"/>
                  <a:pt x="0" y="4363316"/>
                </a:cubicBezTo>
                <a:cubicBezTo>
                  <a:pt x="-43612" y="4134710"/>
                  <a:pt x="48791" y="3902971"/>
                  <a:pt x="0" y="3773679"/>
                </a:cubicBezTo>
                <a:cubicBezTo>
                  <a:pt x="-48791" y="3644387"/>
                  <a:pt x="67902" y="3318898"/>
                  <a:pt x="0" y="3184042"/>
                </a:cubicBezTo>
                <a:cubicBezTo>
                  <a:pt x="-67902" y="3049186"/>
                  <a:pt x="55801" y="2793836"/>
                  <a:pt x="0" y="2676954"/>
                </a:cubicBezTo>
                <a:cubicBezTo>
                  <a:pt x="-55801" y="2560072"/>
                  <a:pt x="29112" y="2162921"/>
                  <a:pt x="0" y="2004767"/>
                </a:cubicBezTo>
                <a:cubicBezTo>
                  <a:pt x="-29112" y="1846613"/>
                  <a:pt x="68242" y="1552727"/>
                  <a:pt x="0" y="1415130"/>
                </a:cubicBezTo>
                <a:cubicBezTo>
                  <a:pt x="-68242" y="1277533"/>
                  <a:pt x="80" y="989850"/>
                  <a:pt x="0" y="660394"/>
                </a:cubicBezTo>
                <a:cubicBezTo>
                  <a:pt x="-80" y="330938"/>
                  <a:pt x="3089" y="193745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C15E20B-C000-C2D1-7607-BF9B459FD1E7}"/>
              </a:ext>
            </a:extLst>
          </p:cNvPr>
          <p:cNvSpPr txBox="1"/>
          <p:nvPr/>
        </p:nvSpPr>
        <p:spPr>
          <a:xfrm>
            <a:off x="4114800" y="625528"/>
            <a:ext cx="9144000" cy="641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40" b="0" i="0" u="none" strike="noStrike" kern="1200" cap="none" spc="0" normalizeH="0" baseline="0" noProof="0" dirty="0">
                <a:ln>
                  <a:noFill/>
                </a:ln>
                <a:solidFill>
                  <a:srgbClr val="3B3D5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 </a:t>
            </a:r>
            <a:r>
              <a:rPr kumimoji="0" lang="lv-LV" sz="334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Atbalsts mazākumtautību bērniem</a:t>
            </a:r>
            <a:endParaRPr kumimoji="0" lang="en-US" sz="334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3" name="Taisnstūris 12">
            <a:extLst>
              <a:ext uri="{FF2B5EF4-FFF2-40B4-BE49-F238E27FC236}">
                <a16:creationId xmlns:a16="http://schemas.microsoft.com/office/drawing/2014/main" xmlns="" id="{77C7D28C-D671-00B1-A5B6-5A31101A4F46}"/>
              </a:ext>
            </a:extLst>
          </p:cNvPr>
          <p:cNvSpPr/>
          <p:nvPr/>
        </p:nvSpPr>
        <p:spPr>
          <a:xfrm>
            <a:off x="9525000" y="1930438"/>
            <a:ext cx="6553200" cy="8254923"/>
          </a:xfrm>
          <a:custGeom>
            <a:avLst/>
            <a:gdLst>
              <a:gd name="connsiteX0" fmla="*/ 0 w 6553200"/>
              <a:gd name="connsiteY0" fmla="*/ 0 h 8254923"/>
              <a:gd name="connsiteX1" fmla="*/ 530213 w 6553200"/>
              <a:gd name="connsiteY1" fmla="*/ 0 h 8254923"/>
              <a:gd name="connsiteX2" fmla="*/ 1191491 w 6553200"/>
              <a:gd name="connsiteY2" fmla="*/ 0 h 8254923"/>
              <a:gd name="connsiteX3" fmla="*/ 1721704 w 6553200"/>
              <a:gd name="connsiteY3" fmla="*/ 0 h 8254923"/>
              <a:gd name="connsiteX4" fmla="*/ 2317450 w 6553200"/>
              <a:gd name="connsiteY4" fmla="*/ 0 h 8254923"/>
              <a:gd name="connsiteX5" fmla="*/ 2716599 w 6553200"/>
              <a:gd name="connsiteY5" fmla="*/ 0 h 8254923"/>
              <a:gd name="connsiteX6" fmla="*/ 3312345 w 6553200"/>
              <a:gd name="connsiteY6" fmla="*/ 0 h 8254923"/>
              <a:gd name="connsiteX7" fmla="*/ 3973622 w 6553200"/>
              <a:gd name="connsiteY7" fmla="*/ 0 h 8254923"/>
              <a:gd name="connsiteX8" fmla="*/ 4438304 w 6553200"/>
              <a:gd name="connsiteY8" fmla="*/ 0 h 8254923"/>
              <a:gd name="connsiteX9" fmla="*/ 5165113 w 6553200"/>
              <a:gd name="connsiteY9" fmla="*/ 0 h 8254923"/>
              <a:gd name="connsiteX10" fmla="*/ 5826391 w 6553200"/>
              <a:gd name="connsiteY10" fmla="*/ 0 h 8254923"/>
              <a:gd name="connsiteX11" fmla="*/ 6553200 w 6553200"/>
              <a:gd name="connsiteY11" fmla="*/ 0 h 8254923"/>
              <a:gd name="connsiteX12" fmla="*/ 6553200 w 6553200"/>
              <a:gd name="connsiteY12" fmla="*/ 341990 h 8254923"/>
              <a:gd name="connsiteX13" fmla="*/ 6553200 w 6553200"/>
              <a:gd name="connsiteY13" fmla="*/ 766529 h 8254923"/>
              <a:gd name="connsiteX14" fmla="*/ 6553200 w 6553200"/>
              <a:gd name="connsiteY14" fmla="*/ 1356166 h 8254923"/>
              <a:gd name="connsiteX15" fmla="*/ 6553200 w 6553200"/>
              <a:gd name="connsiteY15" fmla="*/ 1780705 h 8254923"/>
              <a:gd name="connsiteX16" fmla="*/ 6553200 w 6553200"/>
              <a:gd name="connsiteY16" fmla="*/ 2205244 h 8254923"/>
              <a:gd name="connsiteX17" fmla="*/ 6553200 w 6553200"/>
              <a:gd name="connsiteY17" fmla="*/ 2712332 h 8254923"/>
              <a:gd name="connsiteX18" fmla="*/ 6553200 w 6553200"/>
              <a:gd name="connsiteY18" fmla="*/ 3384518 h 8254923"/>
              <a:gd name="connsiteX19" fmla="*/ 6553200 w 6553200"/>
              <a:gd name="connsiteY19" fmla="*/ 4056705 h 8254923"/>
              <a:gd name="connsiteX20" fmla="*/ 6553200 w 6553200"/>
              <a:gd name="connsiteY20" fmla="*/ 4481244 h 8254923"/>
              <a:gd name="connsiteX21" fmla="*/ 6553200 w 6553200"/>
              <a:gd name="connsiteY21" fmla="*/ 5235980 h 8254923"/>
              <a:gd name="connsiteX22" fmla="*/ 6553200 w 6553200"/>
              <a:gd name="connsiteY22" fmla="*/ 5743068 h 8254923"/>
              <a:gd name="connsiteX23" fmla="*/ 6553200 w 6553200"/>
              <a:gd name="connsiteY23" fmla="*/ 6415254 h 8254923"/>
              <a:gd name="connsiteX24" fmla="*/ 6553200 w 6553200"/>
              <a:gd name="connsiteY24" fmla="*/ 6839793 h 8254923"/>
              <a:gd name="connsiteX25" fmla="*/ 6553200 w 6553200"/>
              <a:gd name="connsiteY25" fmla="*/ 7594529 h 8254923"/>
              <a:gd name="connsiteX26" fmla="*/ 6553200 w 6553200"/>
              <a:gd name="connsiteY26" fmla="*/ 8254923 h 8254923"/>
              <a:gd name="connsiteX27" fmla="*/ 6154051 w 6553200"/>
              <a:gd name="connsiteY27" fmla="*/ 8254923 h 8254923"/>
              <a:gd name="connsiteX28" fmla="*/ 5689369 w 6553200"/>
              <a:gd name="connsiteY28" fmla="*/ 8254923 h 8254923"/>
              <a:gd name="connsiteX29" fmla="*/ 5290220 w 6553200"/>
              <a:gd name="connsiteY29" fmla="*/ 8254923 h 8254923"/>
              <a:gd name="connsiteX30" fmla="*/ 4825538 w 6553200"/>
              <a:gd name="connsiteY30" fmla="*/ 8254923 h 8254923"/>
              <a:gd name="connsiteX31" fmla="*/ 4295325 w 6553200"/>
              <a:gd name="connsiteY31" fmla="*/ 8254923 h 8254923"/>
              <a:gd name="connsiteX32" fmla="*/ 3896175 w 6553200"/>
              <a:gd name="connsiteY32" fmla="*/ 8254923 h 8254923"/>
              <a:gd name="connsiteX33" fmla="*/ 3497026 w 6553200"/>
              <a:gd name="connsiteY33" fmla="*/ 8254923 h 8254923"/>
              <a:gd name="connsiteX34" fmla="*/ 2966812 w 6553200"/>
              <a:gd name="connsiteY34" fmla="*/ 8254923 h 8254923"/>
              <a:gd name="connsiteX35" fmla="*/ 2567663 w 6553200"/>
              <a:gd name="connsiteY35" fmla="*/ 8254923 h 8254923"/>
              <a:gd name="connsiteX36" fmla="*/ 1840853 w 6553200"/>
              <a:gd name="connsiteY36" fmla="*/ 8254923 h 8254923"/>
              <a:gd name="connsiteX37" fmla="*/ 1114044 w 6553200"/>
              <a:gd name="connsiteY37" fmla="*/ 8254923 h 8254923"/>
              <a:gd name="connsiteX38" fmla="*/ 0 w 6553200"/>
              <a:gd name="connsiteY38" fmla="*/ 8254923 h 8254923"/>
              <a:gd name="connsiteX39" fmla="*/ 0 w 6553200"/>
              <a:gd name="connsiteY39" fmla="*/ 7665286 h 8254923"/>
              <a:gd name="connsiteX40" fmla="*/ 0 w 6553200"/>
              <a:gd name="connsiteY40" fmla="*/ 6993099 h 8254923"/>
              <a:gd name="connsiteX41" fmla="*/ 0 w 6553200"/>
              <a:gd name="connsiteY41" fmla="*/ 6486011 h 8254923"/>
              <a:gd name="connsiteX42" fmla="*/ 0 w 6553200"/>
              <a:gd name="connsiteY42" fmla="*/ 6061472 h 8254923"/>
              <a:gd name="connsiteX43" fmla="*/ 0 w 6553200"/>
              <a:gd name="connsiteY43" fmla="*/ 5636933 h 8254923"/>
              <a:gd name="connsiteX44" fmla="*/ 0 w 6553200"/>
              <a:gd name="connsiteY44" fmla="*/ 5212394 h 8254923"/>
              <a:gd name="connsiteX45" fmla="*/ 0 w 6553200"/>
              <a:gd name="connsiteY45" fmla="*/ 4705306 h 8254923"/>
              <a:gd name="connsiteX46" fmla="*/ 0 w 6553200"/>
              <a:gd name="connsiteY46" fmla="*/ 4033120 h 8254923"/>
              <a:gd name="connsiteX47" fmla="*/ 0 w 6553200"/>
              <a:gd name="connsiteY47" fmla="*/ 3526031 h 8254923"/>
              <a:gd name="connsiteX48" fmla="*/ 0 w 6553200"/>
              <a:gd name="connsiteY48" fmla="*/ 2936394 h 8254923"/>
              <a:gd name="connsiteX49" fmla="*/ 0 w 6553200"/>
              <a:gd name="connsiteY49" fmla="*/ 2594404 h 8254923"/>
              <a:gd name="connsiteX50" fmla="*/ 0 w 6553200"/>
              <a:gd name="connsiteY50" fmla="*/ 1922218 h 8254923"/>
              <a:gd name="connsiteX51" fmla="*/ 0 w 6553200"/>
              <a:gd name="connsiteY51" fmla="*/ 1580228 h 8254923"/>
              <a:gd name="connsiteX52" fmla="*/ 0 w 6553200"/>
              <a:gd name="connsiteY52" fmla="*/ 908042 h 8254923"/>
              <a:gd name="connsiteX53" fmla="*/ 0 w 6553200"/>
              <a:gd name="connsiteY53" fmla="*/ 0 h 8254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6553200" h="8254923" extrusionOk="0">
                <a:moveTo>
                  <a:pt x="0" y="0"/>
                </a:moveTo>
                <a:cubicBezTo>
                  <a:pt x="151542" y="-10765"/>
                  <a:pt x="420752" y="34918"/>
                  <a:pt x="530213" y="0"/>
                </a:cubicBezTo>
                <a:cubicBezTo>
                  <a:pt x="639674" y="-34918"/>
                  <a:pt x="919565" y="52939"/>
                  <a:pt x="1191491" y="0"/>
                </a:cubicBezTo>
                <a:cubicBezTo>
                  <a:pt x="1463417" y="-52939"/>
                  <a:pt x="1520327" y="22081"/>
                  <a:pt x="1721704" y="0"/>
                </a:cubicBezTo>
                <a:cubicBezTo>
                  <a:pt x="1923081" y="-22081"/>
                  <a:pt x="2166210" y="39506"/>
                  <a:pt x="2317450" y="0"/>
                </a:cubicBezTo>
                <a:cubicBezTo>
                  <a:pt x="2468690" y="-39506"/>
                  <a:pt x="2632275" y="26244"/>
                  <a:pt x="2716599" y="0"/>
                </a:cubicBezTo>
                <a:cubicBezTo>
                  <a:pt x="2800923" y="-26244"/>
                  <a:pt x="3174550" y="67675"/>
                  <a:pt x="3312345" y="0"/>
                </a:cubicBezTo>
                <a:cubicBezTo>
                  <a:pt x="3450140" y="-67675"/>
                  <a:pt x="3809543" y="23059"/>
                  <a:pt x="3973622" y="0"/>
                </a:cubicBezTo>
                <a:cubicBezTo>
                  <a:pt x="4137701" y="-23059"/>
                  <a:pt x="4278213" y="21945"/>
                  <a:pt x="4438304" y="0"/>
                </a:cubicBezTo>
                <a:cubicBezTo>
                  <a:pt x="4598395" y="-21945"/>
                  <a:pt x="4905330" y="48557"/>
                  <a:pt x="5165113" y="0"/>
                </a:cubicBezTo>
                <a:cubicBezTo>
                  <a:pt x="5424896" y="-48557"/>
                  <a:pt x="5506995" y="29751"/>
                  <a:pt x="5826391" y="0"/>
                </a:cubicBezTo>
                <a:cubicBezTo>
                  <a:pt x="6145787" y="-29751"/>
                  <a:pt x="6313031" y="37635"/>
                  <a:pt x="6553200" y="0"/>
                </a:cubicBezTo>
                <a:cubicBezTo>
                  <a:pt x="6576826" y="80739"/>
                  <a:pt x="6534469" y="173396"/>
                  <a:pt x="6553200" y="341990"/>
                </a:cubicBezTo>
                <a:cubicBezTo>
                  <a:pt x="6571931" y="510584"/>
                  <a:pt x="6507357" y="642544"/>
                  <a:pt x="6553200" y="766529"/>
                </a:cubicBezTo>
                <a:cubicBezTo>
                  <a:pt x="6599043" y="890514"/>
                  <a:pt x="6510820" y="1208787"/>
                  <a:pt x="6553200" y="1356166"/>
                </a:cubicBezTo>
                <a:cubicBezTo>
                  <a:pt x="6595580" y="1503545"/>
                  <a:pt x="6532519" y="1586161"/>
                  <a:pt x="6553200" y="1780705"/>
                </a:cubicBezTo>
                <a:cubicBezTo>
                  <a:pt x="6573881" y="1975249"/>
                  <a:pt x="6515683" y="2113736"/>
                  <a:pt x="6553200" y="2205244"/>
                </a:cubicBezTo>
                <a:cubicBezTo>
                  <a:pt x="6590717" y="2296752"/>
                  <a:pt x="6540365" y="2509492"/>
                  <a:pt x="6553200" y="2712332"/>
                </a:cubicBezTo>
                <a:cubicBezTo>
                  <a:pt x="6566035" y="2915172"/>
                  <a:pt x="6516371" y="3110751"/>
                  <a:pt x="6553200" y="3384518"/>
                </a:cubicBezTo>
                <a:cubicBezTo>
                  <a:pt x="6590029" y="3658285"/>
                  <a:pt x="6542194" y="3737927"/>
                  <a:pt x="6553200" y="4056705"/>
                </a:cubicBezTo>
                <a:cubicBezTo>
                  <a:pt x="6564206" y="4375483"/>
                  <a:pt x="6503307" y="4317965"/>
                  <a:pt x="6553200" y="4481244"/>
                </a:cubicBezTo>
                <a:cubicBezTo>
                  <a:pt x="6603093" y="4644523"/>
                  <a:pt x="6552735" y="5003558"/>
                  <a:pt x="6553200" y="5235980"/>
                </a:cubicBezTo>
                <a:cubicBezTo>
                  <a:pt x="6553665" y="5468402"/>
                  <a:pt x="6527100" y="5502289"/>
                  <a:pt x="6553200" y="5743068"/>
                </a:cubicBezTo>
                <a:cubicBezTo>
                  <a:pt x="6579300" y="5983847"/>
                  <a:pt x="6480719" y="6226982"/>
                  <a:pt x="6553200" y="6415254"/>
                </a:cubicBezTo>
                <a:cubicBezTo>
                  <a:pt x="6625681" y="6603526"/>
                  <a:pt x="6539513" y="6691147"/>
                  <a:pt x="6553200" y="6839793"/>
                </a:cubicBezTo>
                <a:cubicBezTo>
                  <a:pt x="6566887" y="6988439"/>
                  <a:pt x="6499578" y="7303264"/>
                  <a:pt x="6553200" y="7594529"/>
                </a:cubicBezTo>
                <a:cubicBezTo>
                  <a:pt x="6606822" y="7885794"/>
                  <a:pt x="6547807" y="8086564"/>
                  <a:pt x="6553200" y="8254923"/>
                </a:cubicBezTo>
                <a:cubicBezTo>
                  <a:pt x="6388678" y="8259625"/>
                  <a:pt x="6306412" y="8230090"/>
                  <a:pt x="6154051" y="8254923"/>
                </a:cubicBezTo>
                <a:cubicBezTo>
                  <a:pt x="6001690" y="8279756"/>
                  <a:pt x="5902757" y="8235012"/>
                  <a:pt x="5689369" y="8254923"/>
                </a:cubicBezTo>
                <a:cubicBezTo>
                  <a:pt x="5475981" y="8274834"/>
                  <a:pt x="5453694" y="8212138"/>
                  <a:pt x="5290220" y="8254923"/>
                </a:cubicBezTo>
                <a:cubicBezTo>
                  <a:pt x="5126746" y="8297708"/>
                  <a:pt x="4996218" y="8229976"/>
                  <a:pt x="4825538" y="8254923"/>
                </a:cubicBezTo>
                <a:cubicBezTo>
                  <a:pt x="4654858" y="8279870"/>
                  <a:pt x="4462073" y="8192407"/>
                  <a:pt x="4295325" y="8254923"/>
                </a:cubicBezTo>
                <a:cubicBezTo>
                  <a:pt x="4128577" y="8317439"/>
                  <a:pt x="4085038" y="8213740"/>
                  <a:pt x="3896175" y="8254923"/>
                </a:cubicBezTo>
                <a:cubicBezTo>
                  <a:pt x="3707312" y="8296106"/>
                  <a:pt x="3617969" y="8208308"/>
                  <a:pt x="3497026" y="8254923"/>
                </a:cubicBezTo>
                <a:cubicBezTo>
                  <a:pt x="3376083" y="8301538"/>
                  <a:pt x="3177210" y="8252808"/>
                  <a:pt x="2966812" y="8254923"/>
                </a:cubicBezTo>
                <a:cubicBezTo>
                  <a:pt x="2756414" y="8257038"/>
                  <a:pt x="2733289" y="8232503"/>
                  <a:pt x="2567663" y="8254923"/>
                </a:cubicBezTo>
                <a:cubicBezTo>
                  <a:pt x="2402037" y="8277343"/>
                  <a:pt x="2152915" y="8239365"/>
                  <a:pt x="1840853" y="8254923"/>
                </a:cubicBezTo>
                <a:cubicBezTo>
                  <a:pt x="1528791" y="8270481"/>
                  <a:pt x="1447234" y="8180491"/>
                  <a:pt x="1114044" y="8254923"/>
                </a:cubicBezTo>
                <a:cubicBezTo>
                  <a:pt x="780854" y="8329355"/>
                  <a:pt x="274463" y="8140272"/>
                  <a:pt x="0" y="8254923"/>
                </a:cubicBezTo>
                <a:cubicBezTo>
                  <a:pt x="-40839" y="7973075"/>
                  <a:pt x="17568" y="7893230"/>
                  <a:pt x="0" y="7665286"/>
                </a:cubicBezTo>
                <a:cubicBezTo>
                  <a:pt x="-17568" y="7437342"/>
                  <a:pt x="43630" y="7216866"/>
                  <a:pt x="0" y="6993099"/>
                </a:cubicBezTo>
                <a:cubicBezTo>
                  <a:pt x="-43630" y="6769332"/>
                  <a:pt x="44837" y="6723590"/>
                  <a:pt x="0" y="6486011"/>
                </a:cubicBezTo>
                <a:cubicBezTo>
                  <a:pt x="-44837" y="6248432"/>
                  <a:pt x="40303" y="6267585"/>
                  <a:pt x="0" y="6061472"/>
                </a:cubicBezTo>
                <a:cubicBezTo>
                  <a:pt x="-40303" y="5855359"/>
                  <a:pt x="5652" y="5823662"/>
                  <a:pt x="0" y="5636933"/>
                </a:cubicBezTo>
                <a:cubicBezTo>
                  <a:pt x="-5652" y="5450204"/>
                  <a:pt x="462" y="5334022"/>
                  <a:pt x="0" y="5212394"/>
                </a:cubicBezTo>
                <a:cubicBezTo>
                  <a:pt x="-462" y="5090766"/>
                  <a:pt x="45500" y="4867972"/>
                  <a:pt x="0" y="4705306"/>
                </a:cubicBezTo>
                <a:cubicBezTo>
                  <a:pt x="-45500" y="4542640"/>
                  <a:pt x="74845" y="4279465"/>
                  <a:pt x="0" y="4033120"/>
                </a:cubicBezTo>
                <a:cubicBezTo>
                  <a:pt x="-74845" y="3786775"/>
                  <a:pt x="13408" y="3747381"/>
                  <a:pt x="0" y="3526031"/>
                </a:cubicBezTo>
                <a:cubicBezTo>
                  <a:pt x="-13408" y="3304681"/>
                  <a:pt x="35053" y="3086796"/>
                  <a:pt x="0" y="2936394"/>
                </a:cubicBezTo>
                <a:cubicBezTo>
                  <a:pt x="-35053" y="2785992"/>
                  <a:pt x="35922" y="2761944"/>
                  <a:pt x="0" y="2594404"/>
                </a:cubicBezTo>
                <a:cubicBezTo>
                  <a:pt x="-35922" y="2426864"/>
                  <a:pt x="30419" y="2216382"/>
                  <a:pt x="0" y="1922218"/>
                </a:cubicBezTo>
                <a:cubicBezTo>
                  <a:pt x="-30419" y="1628054"/>
                  <a:pt x="24896" y="1725284"/>
                  <a:pt x="0" y="1580228"/>
                </a:cubicBezTo>
                <a:cubicBezTo>
                  <a:pt x="-24896" y="1435172"/>
                  <a:pt x="19578" y="1063743"/>
                  <a:pt x="0" y="908042"/>
                </a:cubicBezTo>
                <a:cubicBezTo>
                  <a:pt x="-19578" y="752341"/>
                  <a:pt x="76978" y="253791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79455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14" name="Attēls 13" descr="Attēls, kurā ir teksts, putns&#10;&#10;Apraksts ģenerēts automātiski">
            <a:extLst>
              <a:ext uri="{FF2B5EF4-FFF2-40B4-BE49-F238E27FC236}">
                <a16:creationId xmlns:a16="http://schemas.microsoft.com/office/drawing/2014/main" xmlns="" id="{380E560B-B67A-C790-301C-9B8CA21345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59" b="-3"/>
          <a:stretch/>
        </p:blipFill>
        <p:spPr>
          <a:xfrm>
            <a:off x="9982200" y="2324100"/>
            <a:ext cx="5638800" cy="3591536"/>
          </a:xfrm>
          <a:prstGeom prst="rect">
            <a:avLst/>
          </a:prstGeom>
        </p:spPr>
      </p:pic>
      <p:pic>
        <p:nvPicPr>
          <p:cNvPr id="15" name="Attēls 5" descr="Attēls, kurā ir teksts, baltā tāfele&#10;&#10;Apraksts ģenerēts automātiski">
            <a:extLst>
              <a:ext uri="{FF2B5EF4-FFF2-40B4-BE49-F238E27FC236}">
                <a16:creationId xmlns:a16="http://schemas.microsoft.com/office/drawing/2014/main" xmlns="" id="{EA12FCCE-F160-6A28-868E-5A2389773A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27" r="-5" b="10249"/>
          <a:stretch/>
        </p:blipFill>
        <p:spPr>
          <a:xfrm>
            <a:off x="9982200" y="6286500"/>
            <a:ext cx="5638800" cy="352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33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4883</TotalTime>
  <Words>898</Words>
  <Application>Microsoft Office PowerPoint</Application>
  <PresentationFormat>Pielāgots</PresentationFormat>
  <Paragraphs>91</Paragraphs>
  <Slides>14</Slides>
  <Notes>4</Notes>
  <HiddenSlides>0</HiddenSlides>
  <MMClips>0</MMClips>
  <ScaleCrop>false</ScaleCrop>
  <HeadingPairs>
    <vt:vector size="6" baseType="variant">
      <vt:variant>
        <vt:lpstr>Lietotie fonti</vt:lpstr>
      </vt:variant>
      <vt:variant>
        <vt:i4>7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14</vt:i4>
      </vt:variant>
    </vt:vector>
  </HeadingPairs>
  <TitlesOfParts>
    <vt:vector size="22" baseType="lpstr">
      <vt:lpstr>Calibri</vt:lpstr>
      <vt:lpstr>Arimo Bold</vt:lpstr>
      <vt:lpstr>Antic</vt:lpstr>
      <vt:lpstr>Aptos Light</vt:lpstr>
      <vt:lpstr>Arial</vt:lpstr>
      <vt:lpstr>Hertical Smooth</vt:lpstr>
      <vt:lpstr>Arimo</vt:lpstr>
      <vt:lpstr>Office Theme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Nepazaudēt nevienu bērnu!</dc:title>
  <dc:creator>Linda Vašuka</dc:creator>
  <cp:lastModifiedBy>Kristīne Boitmane</cp:lastModifiedBy>
  <cp:revision>33</cp:revision>
  <cp:lastPrinted>2023-03-14T12:17:51Z</cp:lastPrinted>
  <dcterms:created xsi:type="dcterms:W3CDTF">2006-08-16T00:00:00Z</dcterms:created>
  <dcterms:modified xsi:type="dcterms:W3CDTF">2024-02-14T09:27:47Z</dcterms:modified>
  <dc:identifier>DAFadQtLX1A</dc:identifier>
</cp:coreProperties>
</file>