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0"/>
  </p:notesMasterIdLst>
  <p:sldIdLst>
    <p:sldId id="256" r:id="rId2"/>
    <p:sldId id="369" r:id="rId3"/>
    <p:sldId id="357" r:id="rId4"/>
    <p:sldId id="379" r:id="rId5"/>
    <p:sldId id="380" r:id="rId6"/>
    <p:sldId id="368" r:id="rId7"/>
    <p:sldId id="341" r:id="rId8"/>
    <p:sldId id="343" r:id="rId9"/>
    <p:sldId id="345" r:id="rId10"/>
    <p:sldId id="374" r:id="rId11"/>
    <p:sldId id="347" r:id="rId12"/>
    <p:sldId id="349" r:id="rId13"/>
    <p:sldId id="351" r:id="rId14"/>
    <p:sldId id="375" r:id="rId15"/>
    <p:sldId id="376" r:id="rId16"/>
    <p:sldId id="353" r:id="rId17"/>
    <p:sldId id="377" r:id="rId18"/>
    <p:sldId id="355" r:id="rId19"/>
    <p:sldId id="378" r:id="rId20"/>
    <p:sldId id="381" r:id="rId21"/>
    <p:sldId id="359" r:id="rId22"/>
    <p:sldId id="382" r:id="rId23"/>
    <p:sldId id="383" r:id="rId24"/>
    <p:sldId id="372" r:id="rId25"/>
    <p:sldId id="370" r:id="rId26"/>
    <p:sldId id="385" r:id="rId27"/>
    <p:sldId id="386" r:id="rId28"/>
    <p:sldId id="393" r:id="rId29"/>
    <p:sldId id="384" r:id="rId30"/>
    <p:sldId id="387" r:id="rId31"/>
    <p:sldId id="388" r:id="rId32"/>
    <p:sldId id="389" r:id="rId33"/>
    <p:sldId id="390" r:id="rId34"/>
    <p:sldId id="391" r:id="rId35"/>
    <p:sldId id="392" r:id="rId36"/>
    <p:sldId id="371" r:id="rId37"/>
    <p:sldId id="373" r:id="rId38"/>
    <p:sldId id="310" r:id="rId39"/>
  </p:sldIdLst>
  <p:sldSz cx="18288000" cy="10287000"/>
  <p:notesSz cx="6858000" cy="9144000"/>
  <p:embeddedFontLst>
    <p:embeddedFont>
      <p:font typeface="HK Grotesk Bold" panose="020B0604020202020204" charset="-70"/>
      <p:regular r:id="rId41"/>
    </p:embeddedFont>
    <p:embeddedFont>
      <p:font typeface="Open Sans" panose="020B0606030504020204" pitchFamily="34" charset="0"/>
      <p:regular r:id="rId42"/>
      <p:bold r:id="rId43"/>
      <p:italic r:id="rId44"/>
    </p:embeddedFont>
    <p:embeddedFont>
      <p:font typeface="Open Sans Bold" panose="020B0806030504020204" charset="0"/>
      <p:regular r:id="rId45"/>
    </p:embeddedFont>
    <p:embeddedFont>
      <p:font typeface="Open Sans Extra Bold" panose="020B0604020202020204" charset="0"/>
      <p:regular r:id="rId46"/>
    </p:embeddedFont>
    <p:embeddedFont>
      <p:font typeface="Verdana" panose="020B0604030504040204" pitchFamily="34" charset="0"/>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94622" autoAdjust="0"/>
  </p:normalViewPr>
  <p:slideViewPr>
    <p:cSldViewPr>
      <p:cViewPr varScale="1">
        <p:scale>
          <a:sx n="52" d="100"/>
          <a:sy n="52" d="100"/>
        </p:scale>
        <p:origin x="811"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C05EA-C051-431F-8072-F3A8407AD6D7}" type="datetimeFigureOut">
              <a:rPr lang="en-US" smtClean="0"/>
              <a:t>4/17/2024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D764A6-AE26-47AB-84C4-FC46E7C487E4}" type="slidenum">
              <a:rPr lang="en-US" smtClean="0"/>
              <a:t>‹#›</a:t>
            </a:fld>
            <a:endParaRPr lang="en-US"/>
          </a:p>
        </p:txBody>
      </p:sp>
    </p:spTree>
    <p:extLst>
      <p:ext uri="{BB962C8B-B14F-4D97-AF65-F5344CB8AC3E}">
        <p14:creationId xmlns:p14="http://schemas.microsoft.com/office/powerpoint/2010/main" val="1873799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DDA57B-C73E-410B-9FBB-890580E8741B}" type="slidenum">
              <a:rPr lang="en-US" smtClean="0"/>
              <a:t>2</a:t>
            </a:fld>
            <a:endParaRPr lang="en-US"/>
          </a:p>
        </p:txBody>
      </p:sp>
    </p:spTree>
    <p:extLst>
      <p:ext uri="{BB962C8B-B14F-4D97-AF65-F5344CB8AC3E}">
        <p14:creationId xmlns:p14="http://schemas.microsoft.com/office/powerpoint/2010/main" val="3871392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visc.gov.lv/lv/media/25512/download?attachment"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visc.gov.lv/lv/media/20244/download?attachment"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visc.gov.lv/lv/valsts-parbaudes-darbu-programmas"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visc.gov.lv/lv/valsts-parbaudes-darbu-programmas"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mailto:atbalsts@visc.gov.lv"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mailto:atbalsts@visc.gov.lv"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mailto:kaspars.spule@visc.gov.lv"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61977" y="4273323"/>
            <a:ext cx="12564046" cy="3065870"/>
            <a:chOff x="0" y="0"/>
            <a:chExt cx="3309049" cy="807472"/>
          </a:xfrm>
        </p:grpSpPr>
        <p:sp>
          <p:nvSpPr>
            <p:cNvPr id="3" name="Freeform 3"/>
            <p:cNvSpPr/>
            <p:nvPr/>
          </p:nvSpPr>
          <p:spPr>
            <a:xfrm>
              <a:off x="0" y="0"/>
              <a:ext cx="3309049" cy="807472"/>
            </a:xfrm>
            <a:custGeom>
              <a:avLst/>
              <a:gdLst/>
              <a:ahLst/>
              <a:cxnLst/>
              <a:rect l="l" t="t" r="r" b="b"/>
              <a:pathLst>
                <a:path w="3309049" h="807472">
                  <a:moveTo>
                    <a:pt x="31426" y="0"/>
                  </a:moveTo>
                  <a:lnTo>
                    <a:pt x="3277623" y="0"/>
                  </a:lnTo>
                  <a:cubicBezTo>
                    <a:pt x="3285958" y="0"/>
                    <a:pt x="3293951" y="3311"/>
                    <a:pt x="3299845" y="9204"/>
                  </a:cubicBezTo>
                  <a:cubicBezTo>
                    <a:pt x="3305738" y="15098"/>
                    <a:pt x="3309049" y="23091"/>
                    <a:pt x="3309049" y="31426"/>
                  </a:cubicBezTo>
                  <a:lnTo>
                    <a:pt x="3309049" y="776046"/>
                  </a:lnTo>
                  <a:cubicBezTo>
                    <a:pt x="3309049" y="784381"/>
                    <a:pt x="3305738" y="792374"/>
                    <a:pt x="3299845" y="798267"/>
                  </a:cubicBezTo>
                  <a:cubicBezTo>
                    <a:pt x="3293951" y="804161"/>
                    <a:pt x="3285958" y="807472"/>
                    <a:pt x="3277623" y="807472"/>
                  </a:cubicBezTo>
                  <a:lnTo>
                    <a:pt x="31426" y="807472"/>
                  </a:lnTo>
                  <a:cubicBezTo>
                    <a:pt x="23091" y="807472"/>
                    <a:pt x="15098" y="804161"/>
                    <a:pt x="9204" y="798267"/>
                  </a:cubicBezTo>
                  <a:cubicBezTo>
                    <a:pt x="3311" y="792374"/>
                    <a:pt x="0" y="784381"/>
                    <a:pt x="0" y="776046"/>
                  </a:cubicBezTo>
                  <a:lnTo>
                    <a:pt x="0" y="31426"/>
                  </a:lnTo>
                  <a:cubicBezTo>
                    <a:pt x="0" y="23091"/>
                    <a:pt x="3311" y="15098"/>
                    <a:pt x="9204" y="9204"/>
                  </a:cubicBezTo>
                  <a:cubicBezTo>
                    <a:pt x="15098" y="3311"/>
                    <a:pt x="23091" y="0"/>
                    <a:pt x="31426" y="0"/>
                  </a:cubicBezTo>
                  <a:close/>
                </a:path>
              </a:pathLst>
            </a:custGeom>
            <a:solidFill>
              <a:srgbClr val="68478D"/>
            </a:solidFill>
          </p:spPr>
        </p:sp>
        <p:sp>
          <p:nvSpPr>
            <p:cNvPr id="4" name="TextBox 4"/>
            <p:cNvSpPr txBox="1"/>
            <p:nvPr/>
          </p:nvSpPr>
          <p:spPr>
            <a:xfrm>
              <a:off x="0" y="-38100"/>
              <a:ext cx="3309049" cy="845572"/>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7239010" y="662391"/>
            <a:ext cx="3809980" cy="2858457"/>
          </a:xfrm>
          <a:custGeom>
            <a:avLst/>
            <a:gdLst/>
            <a:ahLst/>
            <a:cxnLst/>
            <a:rect l="l" t="t" r="r" b="b"/>
            <a:pathLst>
              <a:path w="3809980" h="2858457">
                <a:moveTo>
                  <a:pt x="0" y="0"/>
                </a:moveTo>
                <a:lnTo>
                  <a:pt x="3809980" y="0"/>
                </a:lnTo>
                <a:lnTo>
                  <a:pt x="3809980" y="2858457"/>
                </a:lnTo>
                <a:lnTo>
                  <a:pt x="0" y="2858457"/>
                </a:lnTo>
                <a:lnTo>
                  <a:pt x="0" y="0"/>
                </a:lnTo>
                <a:close/>
              </a:path>
            </a:pathLst>
          </a:custGeom>
          <a:blipFill>
            <a:blip r:embed="rId2"/>
            <a:stretch>
              <a:fillRect l="-40108" r="-30404"/>
            </a:stretch>
          </a:blipFill>
        </p:spPr>
      </p:sp>
      <p:sp>
        <p:nvSpPr>
          <p:cNvPr id="6" name="TextBox 6"/>
          <p:cNvSpPr txBox="1"/>
          <p:nvPr/>
        </p:nvSpPr>
        <p:spPr>
          <a:xfrm>
            <a:off x="6922470" y="8839281"/>
            <a:ext cx="4443060" cy="436017"/>
          </a:xfrm>
          <a:prstGeom prst="rect">
            <a:avLst/>
          </a:prstGeom>
        </p:spPr>
        <p:txBody>
          <a:bodyPr lIns="0" tIns="0" rIns="0" bIns="0" rtlCol="0" anchor="t">
            <a:spAutoFit/>
          </a:bodyPr>
          <a:lstStyle/>
          <a:p>
            <a:pPr algn="ctr">
              <a:lnSpc>
                <a:spcPts val="3359"/>
              </a:lnSpc>
            </a:pPr>
            <a:r>
              <a:rPr lang="en-US" sz="2799" dirty="0">
                <a:solidFill>
                  <a:srgbClr val="6C448C"/>
                </a:solidFill>
                <a:latin typeface="Open Sans"/>
              </a:rPr>
              <a:t>202</a:t>
            </a:r>
            <a:r>
              <a:rPr lang="lv-LV" sz="2799" dirty="0">
                <a:solidFill>
                  <a:srgbClr val="6C448C"/>
                </a:solidFill>
                <a:latin typeface="Open Sans"/>
              </a:rPr>
              <a:t>4</a:t>
            </a:r>
            <a:r>
              <a:rPr lang="en-US" sz="2799" dirty="0">
                <a:solidFill>
                  <a:srgbClr val="6C448C"/>
                </a:solidFill>
                <a:latin typeface="Open Sans"/>
              </a:rPr>
              <a:t>. </a:t>
            </a:r>
            <a:r>
              <a:rPr lang="en-US" sz="2799" dirty="0" err="1">
                <a:solidFill>
                  <a:srgbClr val="6C448C"/>
                </a:solidFill>
                <a:latin typeface="Open Sans"/>
              </a:rPr>
              <a:t>gada</a:t>
            </a:r>
            <a:r>
              <a:rPr lang="en-US" sz="2799" dirty="0">
                <a:solidFill>
                  <a:srgbClr val="6C448C"/>
                </a:solidFill>
                <a:latin typeface="Open Sans"/>
              </a:rPr>
              <a:t>  </a:t>
            </a:r>
            <a:r>
              <a:rPr lang="lv-LV" sz="2799" dirty="0">
                <a:solidFill>
                  <a:srgbClr val="6C448C"/>
                </a:solidFill>
                <a:latin typeface="Open Sans"/>
              </a:rPr>
              <a:t>16.aprīlis</a:t>
            </a:r>
            <a:endParaRPr lang="en-US" sz="2799" dirty="0">
              <a:solidFill>
                <a:srgbClr val="6C448C"/>
              </a:solidFill>
              <a:latin typeface="Open Sans"/>
            </a:endParaRPr>
          </a:p>
        </p:txBody>
      </p:sp>
      <p:sp>
        <p:nvSpPr>
          <p:cNvPr id="7" name="TextBox 7"/>
          <p:cNvSpPr txBox="1"/>
          <p:nvPr/>
        </p:nvSpPr>
        <p:spPr>
          <a:xfrm>
            <a:off x="3824576" y="5057257"/>
            <a:ext cx="10638848" cy="1661993"/>
          </a:xfrm>
          <a:prstGeom prst="rect">
            <a:avLst/>
          </a:prstGeom>
        </p:spPr>
        <p:txBody>
          <a:bodyPr lIns="0" tIns="0" rIns="0" bIns="0" rtlCol="0" anchor="t">
            <a:spAutoFit/>
          </a:bodyPr>
          <a:lstStyle/>
          <a:p>
            <a:pPr algn="ctr"/>
            <a:r>
              <a:rPr lang="en-US" sz="5400" b="1" dirty="0" err="1">
                <a:solidFill>
                  <a:schemeClr val="bg1"/>
                </a:solidFill>
                <a:latin typeface="Open Sans Bold" panose="020B0604020202020204" charset="0"/>
                <a:ea typeface="Open Sans Bold" panose="020B0604020202020204" charset="0"/>
                <a:cs typeface="Open Sans Bold" panose="020B0604020202020204" charset="0"/>
              </a:rPr>
              <a:t>Valsts</a:t>
            </a:r>
            <a:r>
              <a:rPr lang="en-US" sz="5400" b="1" dirty="0">
                <a:solidFill>
                  <a:schemeClr val="bg1"/>
                </a:solidFill>
                <a:latin typeface="Open Sans Bold" panose="020B0604020202020204" charset="0"/>
                <a:ea typeface="Open Sans Bold" panose="020B0604020202020204" charset="0"/>
                <a:cs typeface="Open Sans Bold" panose="020B0604020202020204" charset="0"/>
              </a:rPr>
              <a:t> </a:t>
            </a:r>
            <a:r>
              <a:rPr lang="en-US" sz="5400" b="1" dirty="0" err="1">
                <a:solidFill>
                  <a:schemeClr val="bg1"/>
                </a:solidFill>
                <a:latin typeface="Open Sans Bold" panose="020B0604020202020204" charset="0"/>
                <a:ea typeface="Open Sans Bold" panose="020B0604020202020204" charset="0"/>
                <a:cs typeface="Open Sans Bold" panose="020B0604020202020204" charset="0"/>
              </a:rPr>
              <a:t>pārbaudes</a:t>
            </a:r>
            <a:r>
              <a:rPr lang="en-US" sz="5400" b="1" dirty="0">
                <a:solidFill>
                  <a:schemeClr val="bg1"/>
                </a:solidFill>
                <a:latin typeface="Open Sans Bold" panose="020B0604020202020204" charset="0"/>
                <a:ea typeface="Open Sans Bold" panose="020B0604020202020204" charset="0"/>
                <a:cs typeface="Open Sans Bold" panose="020B0604020202020204" charset="0"/>
              </a:rPr>
              <a:t> </a:t>
            </a:r>
            <a:r>
              <a:rPr lang="en-US" sz="5400" b="1" dirty="0" err="1">
                <a:solidFill>
                  <a:schemeClr val="bg1"/>
                </a:solidFill>
                <a:latin typeface="Open Sans Bold" panose="020B0604020202020204" charset="0"/>
                <a:ea typeface="Open Sans Bold" panose="020B0604020202020204" charset="0"/>
                <a:cs typeface="Open Sans Bold" panose="020B0604020202020204" charset="0"/>
              </a:rPr>
              <a:t>darbu</a:t>
            </a:r>
            <a:r>
              <a:rPr lang="en-US" sz="5400" b="1" dirty="0">
                <a:solidFill>
                  <a:schemeClr val="bg1"/>
                </a:solidFill>
                <a:latin typeface="Open Sans Bold" panose="020B0604020202020204" charset="0"/>
                <a:ea typeface="Open Sans Bold" panose="020B0604020202020204" charset="0"/>
                <a:cs typeface="Open Sans Bold" panose="020B0604020202020204" charset="0"/>
              </a:rPr>
              <a:t> </a:t>
            </a:r>
            <a:r>
              <a:rPr lang="en-US" sz="5400" b="1" dirty="0" err="1">
                <a:solidFill>
                  <a:schemeClr val="bg1"/>
                </a:solidFill>
                <a:latin typeface="Open Sans Bold" panose="020B0604020202020204" charset="0"/>
                <a:ea typeface="Open Sans Bold" panose="020B0604020202020204" charset="0"/>
                <a:cs typeface="Open Sans Bold" panose="020B0604020202020204" charset="0"/>
              </a:rPr>
              <a:t>aktuālie</a:t>
            </a:r>
            <a:r>
              <a:rPr lang="en-US" sz="5400" b="1" dirty="0">
                <a:solidFill>
                  <a:schemeClr val="bg1"/>
                </a:solidFill>
                <a:latin typeface="Open Sans Bold" panose="020B0604020202020204" charset="0"/>
                <a:ea typeface="Open Sans Bold" panose="020B0604020202020204" charset="0"/>
                <a:cs typeface="Open Sans Bold" panose="020B0604020202020204" charset="0"/>
              </a:rPr>
              <a:t> </a:t>
            </a:r>
            <a:r>
              <a:rPr lang="en-US" sz="5400" b="1" dirty="0" err="1">
                <a:solidFill>
                  <a:schemeClr val="bg1"/>
                </a:solidFill>
                <a:latin typeface="Open Sans Bold" panose="020B0604020202020204" charset="0"/>
                <a:ea typeface="Open Sans Bold" panose="020B0604020202020204" charset="0"/>
                <a:cs typeface="Open Sans Bold" panose="020B0604020202020204" charset="0"/>
              </a:rPr>
              <a:t>jautājumi</a:t>
            </a:r>
            <a:endParaRPr lang="en-US" sz="5400" b="1" dirty="0">
              <a:solidFill>
                <a:schemeClr val="bg1"/>
              </a:solidFill>
              <a:latin typeface="Open Sans Bold" panose="020B0604020202020204" charset="0"/>
              <a:ea typeface="Open Sans Bold" panose="020B0604020202020204" charset="0"/>
              <a:cs typeface="Open Sans Bold" panose="020B06040202020202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5329422" y="5128655"/>
            <a:ext cx="11039844" cy="0"/>
          </a:xfrm>
          <a:prstGeom prst="line">
            <a:avLst/>
          </a:prstGeom>
          <a:ln w="381000" cap="rnd">
            <a:solidFill>
              <a:srgbClr val="68478D"/>
            </a:solidFill>
            <a:prstDash val="solid"/>
            <a:headEnd type="none" w="sm" len="sm"/>
            <a:tailEnd type="none" w="sm" len="sm"/>
          </a:ln>
        </p:spPr>
      </p:sp>
      <p:sp>
        <p:nvSpPr>
          <p:cNvPr id="6" name="Freeform 6"/>
          <p:cNvSpPr/>
          <p:nvPr/>
        </p:nvSpPr>
        <p:spPr>
          <a:xfrm>
            <a:off x="1181100" y="3726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sp>
      <p:sp>
        <p:nvSpPr>
          <p:cNvPr id="8" name="TextBox 7"/>
          <p:cNvSpPr txBox="1"/>
          <p:nvPr/>
        </p:nvSpPr>
        <p:spPr>
          <a:xfrm>
            <a:off x="5924938" y="666926"/>
            <a:ext cx="8747450" cy="1384995"/>
          </a:xfrm>
          <a:prstGeom prst="rect">
            <a:avLst/>
          </a:prstGeom>
          <a:noFill/>
        </p:spPr>
        <p:txBody>
          <a:bodyPr wrap="square" rtlCol="0">
            <a:spAutoFit/>
          </a:bodyPr>
          <a:lstStyle/>
          <a:p>
            <a:r>
              <a:rPr lang="lv-LV" sz="4200" b="1" dirty="0">
                <a:solidFill>
                  <a:schemeClr val="accent4">
                    <a:lumMod val="75000"/>
                  </a:schemeClr>
                </a:solidFill>
                <a:latin typeface="Verdana" panose="020B0604030504040204" pitchFamily="34" charset="0"/>
                <a:ea typeface="Verdana" panose="020B0604030504040204" pitchFamily="34" charset="0"/>
              </a:rPr>
              <a:t>Atbrīvošana no valsts pārbaudes darbiem (V)</a:t>
            </a:r>
          </a:p>
        </p:txBody>
      </p:sp>
      <p:sp>
        <p:nvSpPr>
          <p:cNvPr id="7" name="Rectangle 6"/>
          <p:cNvSpPr/>
          <p:nvPr/>
        </p:nvSpPr>
        <p:spPr>
          <a:xfrm>
            <a:off x="1475807" y="2470042"/>
            <a:ext cx="15516793" cy="8156079"/>
          </a:xfrm>
          <a:prstGeom prst="rect">
            <a:avLst/>
          </a:prstGeom>
        </p:spPr>
        <p:txBody>
          <a:bodyPr wrap="square">
            <a:spAutoFit/>
          </a:bodyPr>
          <a:lstStyle/>
          <a:p>
            <a:pPr marL="457200" indent="-457200">
              <a:buFont typeface="Arial" panose="020B0604020202020204" pitchFamily="34" charset="0"/>
              <a:buChar char="•"/>
            </a:pPr>
            <a:r>
              <a:rPr lang="lv-LV" sz="3200" i="1" dirty="0"/>
              <a:t>Skolniece veselības apstākļu dēļ jau ir atbrīvota no CE par AL (angļu val., </a:t>
            </a:r>
            <a:r>
              <a:rPr lang="lv-LV" sz="3200" i="1" dirty="0" err="1"/>
              <a:t>matem</a:t>
            </a:r>
            <a:r>
              <a:rPr lang="lv-LV" sz="3200" i="1" dirty="0"/>
              <a:t>.) un to esmu ievadījusi sistēmā. Jautājums- vai viņa tomēr drīkst kārto vienu eksāmenu (piem., angļu val.)?  jo sertifikāts esot vajadzīgs darbam ārzemēs. Vai man no sistēmas ir jāizņem ārā, ka no angļu val. eksāmena ir atbrīvojums.</a:t>
            </a:r>
            <a:r>
              <a:rPr lang="lv-LV" sz="3200" dirty="0"/>
              <a:t> </a:t>
            </a:r>
          </a:p>
          <a:p>
            <a:pPr marL="457200" indent="-457200">
              <a:buFont typeface="Arial" panose="020B0604020202020204" pitchFamily="34" charset="0"/>
              <a:buChar char="•"/>
            </a:pPr>
            <a:r>
              <a:rPr lang="lv-LV" sz="3200" i="1" dirty="0"/>
              <a:t>Vai atbrīvotie no eksāmeniem pēc izvēles var kādu kārtot?</a:t>
            </a:r>
          </a:p>
          <a:p>
            <a:endParaRPr lang="lv-LV" sz="3200" i="1" dirty="0"/>
          </a:p>
          <a:p>
            <a:r>
              <a:rPr lang="lv-LV" sz="3200" dirty="0">
                <a:solidFill>
                  <a:schemeClr val="tx2"/>
                </a:solidFill>
              </a:rPr>
              <a:t>Skolēns, kurš atbrīvots no valsts pārbaudes darbiem nekārto nevienu vai visus eksāmenus.</a:t>
            </a:r>
          </a:p>
          <a:p>
            <a:endParaRPr lang="lv-LV" sz="3200" dirty="0">
              <a:solidFill>
                <a:schemeClr val="tx2"/>
              </a:solidFill>
            </a:endParaRPr>
          </a:p>
          <a:p>
            <a:pPr marL="457200" indent="-457200">
              <a:buFont typeface="Arial" panose="020B0604020202020204" pitchFamily="34" charset="0"/>
              <a:buChar char="•"/>
            </a:pPr>
            <a:r>
              <a:rPr lang="lv-LV" sz="3200" i="1" dirty="0"/>
              <a:t>Ja ārstu konsīlijs rezolūcijas  par skolēna atbrīvošanu no VPD blanka NAV 027/u, bet gan vienkārši </a:t>
            </a:r>
            <a:r>
              <a:rPr lang="lv-LV" sz="3200" i="1" dirty="0" err="1"/>
              <a:t>edoc</a:t>
            </a:r>
            <a:r>
              <a:rPr lang="lv-LV" sz="3200" i="1" dirty="0"/>
              <a:t> dokuments, vai tā var palikt? </a:t>
            </a:r>
          </a:p>
          <a:p>
            <a:r>
              <a:rPr lang="lv-LV" sz="3200" dirty="0">
                <a:solidFill>
                  <a:schemeClr val="tx2"/>
                </a:solidFill>
              </a:rPr>
              <a:t>E-dokuments ir ar drošu elektronisko parakstu un pieejams elektroniski, izņemot izrakstus RSU Bērnu slimnīcas.</a:t>
            </a:r>
          </a:p>
          <a:p>
            <a:pPr algn="just"/>
            <a:r>
              <a:rPr lang="lv-LV" dirty="0"/>
              <a:t>VSIA “Bērnu klīniskā universitātes slimnīca”  (turpmāk – Bērnu slimnīca) informē, ka ievērojot  Ministru kabineta 2023. gada 24. janvāra noteikumus Nr. 31 “Kārtība, kādā izglītojamie atbrīvojami no noteiktajiem valsts pārbaudījumiem” Bērnu slimnīca ārstu konsīliju izrakstus, par ieteikumu atbrīvot izglītojamo no valsts  pārbaudījumiem, sagatavo elektroniski un tas ir derīgs bez paraksta, un tajos netiek norādīta izglītojamā diagnoze un slimības anamnēze.</a:t>
            </a:r>
          </a:p>
          <a:p>
            <a:pPr algn="just"/>
            <a:r>
              <a:rPr lang="lv-LV" dirty="0"/>
              <a:t>Konsīlija lēmuma izraksts, sagatavots saskaņā ar Ministru kabineta 2006. gada 4. aprīļa noteikumiem Nr.265 “Medicīnisko dokumentu lietvedības kārtība” Bērnu slimnīcas informācijas sistēmā un normatīvajiem aktiem par elektronisko dokumentu noformēšanu. Izraksts ir derīgs bez paraksta atbilstoši Elektronisko dokumentu likumam. (Nr. 02-09-835/2023)</a:t>
            </a:r>
          </a:p>
          <a:p>
            <a:endParaRPr lang="lv-LV" sz="3200" dirty="0">
              <a:solidFill>
                <a:schemeClr val="tx2"/>
              </a:solidFill>
            </a:endParaRPr>
          </a:p>
        </p:txBody>
      </p:sp>
      <p:sp>
        <p:nvSpPr>
          <p:cNvPr id="3" name="Down Arrow 2"/>
          <p:cNvSpPr/>
          <p:nvPr/>
        </p:nvSpPr>
        <p:spPr>
          <a:xfrm rot="16200000">
            <a:off x="853490" y="5283184"/>
            <a:ext cx="381001" cy="863632"/>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rgbClr val="FF0000"/>
              </a:solidFill>
            </a:endParaRPr>
          </a:p>
        </p:txBody>
      </p:sp>
    </p:spTree>
    <p:extLst>
      <p:ext uri="{BB962C8B-B14F-4D97-AF65-F5344CB8AC3E}">
        <p14:creationId xmlns:p14="http://schemas.microsoft.com/office/powerpoint/2010/main" val="3725759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5329422" y="5128655"/>
            <a:ext cx="11039844" cy="0"/>
          </a:xfrm>
          <a:prstGeom prst="line">
            <a:avLst/>
          </a:prstGeom>
          <a:ln w="381000" cap="rnd">
            <a:solidFill>
              <a:srgbClr val="68478D"/>
            </a:solidFill>
            <a:prstDash val="solid"/>
            <a:headEnd type="none" w="sm" len="sm"/>
            <a:tailEnd type="none" w="sm" len="sm"/>
          </a:ln>
        </p:spPr>
      </p:sp>
      <p:sp>
        <p:nvSpPr>
          <p:cNvPr id="6" name="Freeform 6"/>
          <p:cNvSpPr/>
          <p:nvPr/>
        </p:nvSpPr>
        <p:spPr>
          <a:xfrm>
            <a:off x="1181100" y="3726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sp>
      <p:sp>
        <p:nvSpPr>
          <p:cNvPr id="9" name="Rectangle 8"/>
          <p:cNvSpPr/>
          <p:nvPr/>
        </p:nvSpPr>
        <p:spPr>
          <a:xfrm>
            <a:off x="5909310" y="991447"/>
            <a:ext cx="9406890" cy="738664"/>
          </a:xfrm>
          <a:prstGeom prst="rect">
            <a:avLst/>
          </a:prstGeom>
        </p:spPr>
        <p:txBody>
          <a:bodyPr wrap="square">
            <a:spAutoFit/>
          </a:bodyPr>
          <a:lstStyle/>
          <a:p>
            <a:r>
              <a:rPr lang="lv-LV" sz="4200" b="1" dirty="0">
                <a:solidFill>
                  <a:schemeClr val="accent4">
                    <a:lumMod val="75000"/>
                  </a:schemeClr>
                </a:solidFill>
                <a:latin typeface="Verdana" panose="020B0604030504040204" pitchFamily="34" charset="0"/>
                <a:ea typeface="Verdana" panose="020B0604030504040204" pitchFamily="34" charset="0"/>
                <a:cs typeface="Times New Roman" panose="02020603050405020304" pitchFamily="18" charset="0"/>
              </a:rPr>
              <a:t>Atbalsta pasākumi (I)</a:t>
            </a:r>
          </a:p>
        </p:txBody>
      </p:sp>
      <p:sp>
        <p:nvSpPr>
          <p:cNvPr id="10" name="TextBox 9"/>
          <p:cNvSpPr txBox="1"/>
          <p:nvPr/>
        </p:nvSpPr>
        <p:spPr>
          <a:xfrm>
            <a:off x="2362200" y="2306273"/>
            <a:ext cx="15011400" cy="6863417"/>
          </a:xfrm>
          <a:prstGeom prst="rect">
            <a:avLst/>
          </a:prstGeom>
          <a:noFill/>
        </p:spPr>
        <p:txBody>
          <a:bodyPr wrap="square" rtlCol="0">
            <a:spAutoFit/>
          </a:bodyPr>
          <a:lstStyle/>
          <a:p>
            <a:pPr marL="514350" indent="-514350" algn="just">
              <a:buFont typeface="Wingdings" panose="05000000000000000000" pitchFamily="2" charset="2"/>
              <a:buChar char="Ø"/>
            </a:pPr>
            <a:r>
              <a:rPr lang="lv-LV" sz="2800" dirty="0">
                <a:solidFill>
                  <a:schemeClr val="accent4">
                    <a:lumMod val="75000"/>
                  </a:schemeClr>
                </a:solidFill>
                <a:latin typeface="Verdana" panose="020B0604030504040204" pitchFamily="34" charset="0"/>
                <a:ea typeface="Verdana" panose="020B0604030504040204" pitchFamily="34" charset="0"/>
                <a:cs typeface="Open Sans" panose="020B0604020202020204" charset="0"/>
              </a:rPr>
              <a:t>VISC gan 9.klases pārbaudes darbu, gan vidējās izglītības pakāpes pārbaudes darbu norisē nosaka atšķirīgus pārbaudes darbu norises darbību laikus un atbalsta pasākumus izglītojamiem, kuriem ir valsts pedagoģiski medicīniskās komisijas vai pašvaldības pedagoģiski medicīniskās komisijas (turpmāk – pedagoģiski medicīniskā komisija) atzinums par atbilstošas speciālās izglītības programmas īstenošanu vai pedagoģiski medicīniskās komisijas, logopēda, skolotāja logopēda, speciālā pedagoga, izglītības vai klīniskā psihologa atzinums par izglītojamam nepieciešamajiem atbalsta pasākumiem mācību procesa un valsts pārbaudes darbu laikā.</a:t>
            </a:r>
          </a:p>
          <a:p>
            <a:r>
              <a:rPr lang="lv-LV" sz="2800" dirty="0">
                <a:solidFill>
                  <a:schemeClr val="accent4">
                    <a:lumMod val="75000"/>
                  </a:schemeClr>
                </a:solidFill>
                <a:latin typeface="Verdana" panose="020B0604030504040204" pitchFamily="34" charset="0"/>
                <a:ea typeface="Verdana" panose="020B0604030504040204" pitchFamily="34" charset="0"/>
                <a:cs typeface="Open Sans" panose="020B0604020202020204" charset="0"/>
              </a:rPr>
              <a:t> </a:t>
            </a:r>
          </a:p>
          <a:p>
            <a:pPr marL="514350" indent="-514350" algn="just">
              <a:buFont typeface="Wingdings" panose="05000000000000000000" pitchFamily="2" charset="2"/>
              <a:buChar char="Ø"/>
            </a:pPr>
            <a:r>
              <a:rPr lang="lv-LV" sz="2800" dirty="0">
                <a:solidFill>
                  <a:schemeClr val="accent4">
                    <a:lumMod val="75000"/>
                  </a:schemeClr>
                </a:solidFill>
                <a:latin typeface="Verdana" panose="020B0604030504040204" pitchFamily="34" charset="0"/>
                <a:ea typeface="Verdana" panose="020B0604030504040204" pitchFamily="34" charset="0"/>
                <a:cs typeface="Open Sans" panose="020B0604020202020204" charset="0"/>
              </a:rPr>
              <a:t>Atbalsta pasākumus nosaka ar izglītības iestādes vadītāja rīkojumu, pamatojoties uz pilngadīga izglītojamā vai nepilngadīga izglītojamā likumiskā pārstāvja iesniegumu, kas līdz attiecīgā mācību gada 1.martam iesniegts izglītības iestādes vadītājam. </a:t>
            </a:r>
          </a:p>
          <a:p>
            <a:endParaRPr lang="lv-LV" sz="2800" dirty="0">
              <a:solidFill>
                <a:schemeClr val="accent4">
                  <a:lumMod val="75000"/>
                </a:schemeClr>
              </a:solidFill>
              <a:latin typeface="Verdana" panose="020B0604030504040204" pitchFamily="34" charset="0"/>
              <a:ea typeface="Verdana" panose="020B0604030504040204" pitchFamily="34" charset="0"/>
            </a:endParaRPr>
          </a:p>
          <a:p>
            <a:pPr algn="ctr"/>
            <a:r>
              <a:rPr lang="lv-LV" sz="2000" dirty="0">
                <a:solidFill>
                  <a:schemeClr val="accent4">
                    <a:lumMod val="75000"/>
                  </a:schemeClr>
                </a:solidFill>
                <a:latin typeface="Verdana" panose="020B0604030504040204" pitchFamily="34" charset="0"/>
                <a:ea typeface="Verdana" panose="020B0604030504040204" pitchFamily="34" charset="0"/>
              </a:rPr>
              <a:t>2022. gada 5. jūlija noteikumu Nr. 398 «Noteikumi par centralizēto eksāmenu saturu un norises kārtību» IV. nodaļa</a:t>
            </a:r>
          </a:p>
        </p:txBody>
      </p:sp>
      <p:sp>
        <p:nvSpPr>
          <p:cNvPr id="7" name="Down Arrow 6"/>
          <p:cNvSpPr/>
          <p:nvPr/>
        </p:nvSpPr>
        <p:spPr>
          <a:xfrm rot="13921940">
            <a:off x="12839423" y="7666208"/>
            <a:ext cx="454008" cy="1284115"/>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rgbClr val="FF0000"/>
              </a:solidFill>
            </a:endParaRPr>
          </a:p>
        </p:txBody>
      </p:sp>
    </p:spTree>
    <p:extLst>
      <p:ext uri="{BB962C8B-B14F-4D97-AF65-F5344CB8AC3E}">
        <p14:creationId xmlns:p14="http://schemas.microsoft.com/office/powerpoint/2010/main" val="3606384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5329422" y="5128655"/>
            <a:ext cx="11039844" cy="0"/>
          </a:xfrm>
          <a:prstGeom prst="line">
            <a:avLst/>
          </a:prstGeom>
          <a:ln w="381000" cap="rnd">
            <a:solidFill>
              <a:srgbClr val="68478D"/>
            </a:solidFill>
            <a:prstDash val="solid"/>
            <a:headEnd type="none" w="sm" len="sm"/>
            <a:tailEnd type="none" w="sm" len="sm"/>
          </a:ln>
        </p:spPr>
      </p:sp>
      <p:sp>
        <p:nvSpPr>
          <p:cNvPr id="6" name="Freeform 6"/>
          <p:cNvSpPr/>
          <p:nvPr/>
        </p:nvSpPr>
        <p:spPr>
          <a:xfrm>
            <a:off x="1181100" y="3726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sp>
      <p:sp>
        <p:nvSpPr>
          <p:cNvPr id="9" name="Rectangle 8"/>
          <p:cNvSpPr/>
          <p:nvPr/>
        </p:nvSpPr>
        <p:spPr>
          <a:xfrm>
            <a:off x="5943600" y="1028700"/>
            <a:ext cx="9406890" cy="738664"/>
          </a:xfrm>
          <a:prstGeom prst="rect">
            <a:avLst/>
          </a:prstGeom>
        </p:spPr>
        <p:txBody>
          <a:bodyPr wrap="square">
            <a:spAutoFit/>
          </a:bodyPr>
          <a:lstStyle/>
          <a:p>
            <a:r>
              <a:rPr lang="lv-LV" sz="4200" b="1" dirty="0">
                <a:solidFill>
                  <a:schemeClr val="accent4">
                    <a:lumMod val="75000"/>
                  </a:schemeClr>
                </a:solidFill>
                <a:latin typeface="Verdana" panose="020B0604030504040204" pitchFamily="34" charset="0"/>
                <a:ea typeface="Verdana" panose="020B0604030504040204" pitchFamily="34" charset="0"/>
                <a:cs typeface="Times New Roman" panose="02020603050405020304" pitchFamily="18" charset="0"/>
              </a:rPr>
              <a:t>Atbalsta pasākumi (II)</a:t>
            </a:r>
          </a:p>
        </p:txBody>
      </p:sp>
      <p:sp>
        <p:nvSpPr>
          <p:cNvPr id="7" name="TextBox 6"/>
          <p:cNvSpPr txBox="1"/>
          <p:nvPr/>
        </p:nvSpPr>
        <p:spPr>
          <a:xfrm>
            <a:off x="1524001" y="2306273"/>
            <a:ext cx="16078200" cy="8340745"/>
          </a:xfrm>
          <a:prstGeom prst="rect">
            <a:avLst/>
          </a:prstGeom>
          <a:noFill/>
        </p:spPr>
        <p:txBody>
          <a:bodyPr wrap="square" rtlCol="0">
            <a:spAutoFit/>
          </a:bodyPr>
          <a:lstStyle/>
          <a:p>
            <a:pPr marL="514350" indent="-514350" algn="just">
              <a:buFont typeface="Wingdings" panose="05000000000000000000" pitchFamily="2" charset="2"/>
              <a:buChar char="Ø"/>
            </a:pPr>
            <a:r>
              <a:rPr lang="lv-LV" sz="2700" dirty="0">
                <a:solidFill>
                  <a:schemeClr val="accent4">
                    <a:lumMod val="75000"/>
                  </a:schemeClr>
                </a:solidFill>
                <a:latin typeface="Open Sans" panose="020B0604020202020204" charset="0"/>
                <a:ea typeface="Open Sans" panose="020B0604020202020204" charset="0"/>
                <a:cs typeface="Open Sans" panose="020B0604020202020204" charset="0"/>
              </a:rPr>
              <a:t>Pārbaudes </a:t>
            </a:r>
            <a:r>
              <a:rPr lang="lv-LV" sz="2700" b="1" dirty="0">
                <a:solidFill>
                  <a:schemeClr val="accent4">
                    <a:lumMod val="75000"/>
                  </a:schemeClr>
                </a:solidFill>
                <a:latin typeface="Open Sans" panose="020B0604020202020204" charset="0"/>
                <a:ea typeface="Open Sans" panose="020B0604020202020204" charset="0"/>
                <a:cs typeface="Open Sans" panose="020B0604020202020204" charset="0"/>
              </a:rPr>
              <a:t>darbos piemēro tos atbalsta pasākumus, kādus izglītojamais ir saņēmis izglītības programmas īstenošanas procesā </a:t>
            </a:r>
            <a:r>
              <a:rPr lang="lv-LV" sz="2700" dirty="0">
                <a:solidFill>
                  <a:schemeClr val="accent4">
                    <a:lumMod val="75000"/>
                  </a:schemeClr>
                </a:solidFill>
                <a:latin typeface="Open Sans" panose="020B0604020202020204" charset="0"/>
                <a:ea typeface="Open Sans" panose="020B0604020202020204" charset="0"/>
                <a:cs typeface="Open Sans" panose="020B0604020202020204" charset="0"/>
              </a:rPr>
              <a:t>un kuru piemērošanu paredz MK 556. noteikumi «</a:t>
            </a:r>
            <a:r>
              <a:rPr lang="lv-LV" sz="2600" dirty="0">
                <a:solidFill>
                  <a:schemeClr val="accent4">
                    <a:lumMod val="75000"/>
                  </a:schemeClr>
                </a:solidFill>
                <a:latin typeface="Verdana" panose="020B0604030504040204" pitchFamily="34" charset="0"/>
                <a:ea typeface="Verdana" panose="020B0604030504040204" pitchFamily="34" charset="0"/>
              </a:rPr>
              <a:t>Prasības vispārējās izglītības iestādēm, lai to īstenotajās izglītības programmās uzņemtu izglītojamos ar speciālām vajadzībām» </a:t>
            </a:r>
            <a:r>
              <a:rPr lang="lv-LV" sz="2700" dirty="0">
                <a:solidFill>
                  <a:schemeClr val="accent4">
                    <a:lumMod val="75000"/>
                  </a:schemeClr>
                </a:solidFill>
                <a:latin typeface="Open Sans" panose="020B0604020202020204" charset="0"/>
                <a:ea typeface="Open Sans" panose="020B0604020202020204" charset="0"/>
                <a:cs typeface="Open Sans" panose="020B0604020202020204" charset="0"/>
              </a:rPr>
              <a:t>un VISC izstrādātie </a:t>
            </a:r>
            <a:r>
              <a:rPr lang="lv-LV" sz="2700" i="1" dirty="0">
                <a:solidFill>
                  <a:schemeClr val="accent4">
                    <a:lumMod val="75000"/>
                  </a:schemeClr>
                </a:solidFill>
                <a:latin typeface="Open Sans" panose="020B0604020202020204" charset="0"/>
                <a:ea typeface="Open Sans" panose="020B0604020202020204" charset="0"/>
                <a:cs typeface="Open Sans" panose="020B0604020202020204" charset="0"/>
              </a:rPr>
              <a:t>Pārbaudes darbu norises darbību laiki</a:t>
            </a:r>
            <a:r>
              <a:rPr lang="lv-LV" sz="2700" dirty="0">
                <a:solidFill>
                  <a:schemeClr val="accent4">
                    <a:lumMod val="75000"/>
                  </a:schemeClr>
                </a:solidFill>
                <a:latin typeface="Open Sans" panose="020B0604020202020204" charset="0"/>
                <a:ea typeface="Open Sans" panose="020B0604020202020204" charset="0"/>
                <a:cs typeface="Open Sans" panose="020B0604020202020204" charset="0"/>
              </a:rPr>
              <a:t>.</a:t>
            </a:r>
          </a:p>
          <a:p>
            <a:pPr marL="514350" indent="-514350" algn="just">
              <a:buFont typeface="Wingdings" panose="05000000000000000000" pitchFamily="2" charset="2"/>
              <a:buChar char="Ø"/>
            </a:pPr>
            <a:endParaRPr lang="lv-LV" sz="800" dirty="0">
              <a:solidFill>
                <a:schemeClr val="accent4">
                  <a:lumMod val="75000"/>
                </a:schemeClr>
              </a:solidFill>
              <a:latin typeface="Open Sans" panose="020B0604020202020204" charset="0"/>
              <a:ea typeface="Open Sans" panose="020B0604020202020204" charset="0"/>
              <a:cs typeface="Open Sans" panose="020B0604020202020204" charset="0"/>
            </a:endParaRPr>
          </a:p>
          <a:p>
            <a:pPr marL="514350" indent="-514350" algn="just">
              <a:buFont typeface="Wingdings" panose="05000000000000000000" pitchFamily="2" charset="2"/>
              <a:buChar char="Ø"/>
            </a:pPr>
            <a:r>
              <a:rPr lang="lv-LV" sz="2700" dirty="0">
                <a:solidFill>
                  <a:schemeClr val="accent4">
                    <a:lumMod val="75000"/>
                  </a:schemeClr>
                </a:solidFill>
                <a:latin typeface="Open Sans" panose="020B0604020202020204" charset="0"/>
                <a:ea typeface="Open Sans" panose="020B0604020202020204" charset="0"/>
                <a:cs typeface="Open Sans" panose="020B0604020202020204" charset="0"/>
              </a:rPr>
              <a:t>Par atbalsta pasākumu piemērošanu izglītojamam pārbaudes darbā </a:t>
            </a:r>
            <a:r>
              <a:rPr lang="lv-LV" sz="2700" b="1" dirty="0">
                <a:solidFill>
                  <a:schemeClr val="accent4">
                    <a:lumMod val="75000"/>
                  </a:schemeClr>
                </a:solidFill>
                <a:latin typeface="Open Sans" panose="020B0604020202020204" charset="0"/>
                <a:ea typeface="Open Sans" panose="020B0604020202020204" charset="0"/>
                <a:cs typeface="Open Sans" panose="020B0604020202020204" charset="0"/>
              </a:rPr>
              <a:t>izglītības iestāde ne vēlāk kā vienu mēnesi</a:t>
            </a:r>
            <a:r>
              <a:rPr lang="lv-LV" sz="2700" dirty="0">
                <a:solidFill>
                  <a:schemeClr val="accent4">
                    <a:lumMod val="75000"/>
                  </a:schemeClr>
                </a:solidFill>
                <a:latin typeface="Open Sans" panose="020B0604020202020204" charset="0"/>
                <a:ea typeface="Open Sans" panose="020B0604020202020204" charset="0"/>
                <a:cs typeface="Open Sans" panose="020B0604020202020204" charset="0"/>
              </a:rPr>
              <a:t> pirms attiecīgā pārbaudes darba norises dienas </a:t>
            </a:r>
            <a:r>
              <a:rPr lang="lv-LV" sz="2700" b="1" dirty="0">
                <a:solidFill>
                  <a:schemeClr val="accent4">
                    <a:lumMod val="75000"/>
                  </a:schemeClr>
                </a:solidFill>
                <a:latin typeface="Open Sans" panose="020B0604020202020204" charset="0"/>
                <a:ea typeface="Open Sans" panose="020B0604020202020204" charset="0"/>
                <a:cs typeface="Open Sans" panose="020B0604020202020204" charset="0"/>
              </a:rPr>
              <a:t>VPS ieraksta izglītojamam pārbaudes darbā piemērojamos atbalsta pasākumus</a:t>
            </a:r>
            <a:r>
              <a:rPr lang="lv-LV" sz="2700" dirty="0">
                <a:solidFill>
                  <a:schemeClr val="accent4">
                    <a:lumMod val="75000"/>
                  </a:schemeClr>
                </a:solidFill>
                <a:latin typeface="Open Sans" panose="020B0604020202020204" charset="0"/>
                <a:ea typeface="Open Sans" panose="020B0604020202020204" charset="0"/>
                <a:cs typeface="Open Sans" panose="020B0604020202020204" charset="0"/>
              </a:rPr>
              <a:t>.</a:t>
            </a:r>
          </a:p>
          <a:p>
            <a:pPr marL="514350" indent="-514350" algn="just">
              <a:buFont typeface="Wingdings" panose="05000000000000000000" pitchFamily="2" charset="2"/>
              <a:buChar char="Ø"/>
            </a:pPr>
            <a:endParaRPr lang="lv-LV" sz="800" dirty="0">
              <a:solidFill>
                <a:schemeClr val="accent4">
                  <a:lumMod val="75000"/>
                </a:schemeClr>
              </a:solidFill>
              <a:latin typeface="Open Sans" panose="020B0604020202020204" charset="0"/>
              <a:ea typeface="Open Sans" panose="020B0604020202020204" charset="0"/>
              <a:cs typeface="Open Sans" panose="020B0604020202020204" charset="0"/>
            </a:endParaRPr>
          </a:p>
          <a:p>
            <a:pPr marL="514350" indent="-514350" algn="just">
              <a:buFont typeface="Wingdings" panose="05000000000000000000" pitchFamily="2" charset="2"/>
              <a:buChar char="Ø"/>
            </a:pPr>
            <a:r>
              <a:rPr lang="lv-LV" sz="2700" b="1" u="sng" dirty="0">
                <a:solidFill>
                  <a:schemeClr val="accent4">
                    <a:lumMod val="75000"/>
                  </a:schemeClr>
                </a:solidFill>
                <a:latin typeface="Open Sans" panose="020B0604020202020204" charset="0"/>
                <a:ea typeface="Open Sans" panose="020B0604020202020204" charset="0"/>
                <a:cs typeface="Open Sans" panose="020B0604020202020204" charset="0"/>
              </a:rPr>
              <a:t>Izglītības iestādei nav jāsaskaņo ar VISC izglītojamiem nepieciešamie atbalsta pasākumi 9. klases vai vidējās izglītības pakāpes valsts pārbaudījumos</a:t>
            </a:r>
            <a:r>
              <a:rPr lang="lv-LV" sz="2700" b="1" dirty="0">
                <a:solidFill>
                  <a:schemeClr val="accent4">
                    <a:lumMod val="75000"/>
                  </a:schemeClr>
                </a:solidFill>
                <a:latin typeface="Open Sans" panose="020B0604020202020204" charset="0"/>
                <a:ea typeface="Open Sans" panose="020B0604020202020204" charset="0"/>
                <a:cs typeface="Open Sans" panose="020B0604020202020204" charset="0"/>
              </a:rPr>
              <a:t>. Atzīmē VPS.</a:t>
            </a:r>
          </a:p>
          <a:p>
            <a:pPr marL="514350" indent="-514350" algn="just">
              <a:buFont typeface="Wingdings" panose="05000000000000000000" pitchFamily="2" charset="2"/>
              <a:buChar char="Ø"/>
            </a:pPr>
            <a:endParaRPr lang="lv-LV" sz="800" b="1" dirty="0">
              <a:solidFill>
                <a:schemeClr val="accent4">
                  <a:lumMod val="75000"/>
                </a:schemeClr>
              </a:solidFill>
              <a:latin typeface="Open Sans" panose="020B0604020202020204" charset="0"/>
              <a:ea typeface="Open Sans" panose="020B0604020202020204" charset="0"/>
              <a:cs typeface="Open Sans" panose="020B0604020202020204" charset="0"/>
            </a:endParaRPr>
          </a:p>
          <a:p>
            <a:pPr marL="514350" indent="-514350" algn="just">
              <a:buFont typeface="Wingdings" panose="05000000000000000000" pitchFamily="2" charset="2"/>
              <a:buChar char="Ø"/>
            </a:pPr>
            <a:r>
              <a:rPr lang="lv-LV" sz="2700" dirty="0">
                <a:solidFill>
                  <a:schemeClr val="accent4">
                    <a:lumMod val="75000"/>
                  </a:schemeClr>
                </a:solidFill>
                <a:latin typeface="Open Sans" panose="020B0604020202020204" charset="0"/>
                <a:ea typeface="Open Sans" panose="020B0604020202020204" charset="0"/>
                <a:cs typeface="Open Sans" panose="020B0604020202020204" charset="0"/>
              </a:rPr>
              <a:t>Ja 9.klases izglītojamais vai izglītojamais vidējās izglītības pakāpē, kuram ir </a:t>
            </a:r>
            <a:r>
              <a:rPr lang="lv-LV" sz="2700" b="1" dirty="0">
                <a:solidFill>
                  <a:schemeClr val="accent4">
                    <a:lumMod val="75000"/>
                  </a:schemeClr>
                </a:solidFill>
                <a:latin typeface="Open Sans" panose="020B0604020202020204" charset="0"/>
                <a:ea typeface="Open Sans" panose="020B0604020202020204" charset="0"/>
                <a:cs typeface="Open Sans" panose="020B0604020202020204" charset="0"/>
              </a:rPr>
              <a:t>runas vai dzirdes </a:t>
            </a:r>
            <a:r>
              <a:rPr lang="lv-LV" sz="2700" dirty="0">
                <a:solidFill>
                  <a:schemeClr val="accent4">
                    <a:lumMod val="75000"/>
                  </a:schemeClr>
                </a:solidFill>
                <a:latin typeface="Open Sans" panose="020B0604020202020204" charset="0"/>
                <a:ea typeface="Open Sans" panose="020B0604020202020204" charset="0"/>
                <a:cs typeface="Open Sans" panose="020B0604020202020204" charset="0"/>
              </a:rPr>
              <a:t>traucējumi, </a:t>
            </a:r>
            <a:r>
              <a:rPr lang="lv-LV" sz="2700" b="1" dirty="0">
                <a:solidFill>
                  <a:schemeClr val="accent4">
                    <a:lumMod val="75000"/>
                  </a:schemeClr>
                </a:solidFill>
                <a:latin typeface="Open Sans" panose="020B0604020202020204" charset="0"/>
                <a:ea typeface="Open Sans" panose="020B0604020202020204" charset="0"/>
                <a:cs typeface="Open Sans" panose="020B0604020202020204" charset="0"/>
              </a:rPr>
              <a:t>traucējumu dēļ nevar kārtot kādu no valodu centralizēto eksāmenu daļām</a:t>
            </a:r>
            <a:r>
              <a:rPr lang="lv-LV" sz="2700" dirty="0">
                <a:solidFill>
                  <a:schemeClr val="accent4">
                    <a:lumMod val="75000"/>
                  </a:schemeClr>
                </a:solidFill>
                <a:latin typeface="Open Sans" panose="020B0604020202020204" charset="0"/>
                <a:ea typeface="Open Sans" panose="020B0604020202020204" charset="0"/>
                <a:cs typeface="Open Sans" panose="020B0604020202020204" charset="0"/>
              </a:rPr>
              <a:t>, tad attiecīgā eksāmena daļas norises dienā izglītības iestādes vadītājs sastāda </a:t>
            </a:r>
            <a:r>
              <a:rPr lang="lv-LV" sz="2700" b="1" dirty="0">
                <a:solidFill>
                  <a:schemeClr val="accent4">
                    <a:lumMod val="75000"/>
                  </a:schemeClr>
                </a:solidFill>
                <a:latin typeface="Open Sans" panose="020B0604020202020204" charset="0"/>
                <a:ea typeface="Open Sans" panose="020B0604020202020204" charset="0"/>
                <a:cs typeface="Open Sans" panose="020B0604020202020204" charset="0"/>
              </a:rPr>
              <a:t>aktu par izglītojamā nepiedalīšanos centralizētā eksāmena klausīšanās daļā vai mutvārdu daļā</a:t>
            </a:r>
            <a:r>
              <a:rPr lang="lv-LV" sz="2700" dirty="0">
                <a:solidFill>
                  <a:schemeClr val="accent4">
                    <a:lumMod val="75000"/>
                  </a:schemeClr>
                </a:solidFill>
                <a:latin typeface="Open Sans" panose="020B0604020202020204" charset="0"/>
                <a:ea typeface="Open Sans" panose="020B0604020202020204" charset="0"/>
                <a:cs typeface="Open Sans" panose="020B0604020202020204" charset="0"/>
              </a:rPr>
              <a:t>, ko pievieno centralizētā eksāmena materiāliem, kurus izglītības iestāde nosūta uz VISC. </a:t>
            </a:r>
            <a:r>
              <a:rPr lang="lv-LV" sz="2700" b="1" dirty="0">
                <a:solidFill>
                  <a:schemeClr val="accent4">
                    <a:lumMod val="75000"/>
                  </a:schemeClr>
                </a:solidFill>
                <a:latin typeface="Open Sans" panose="020B0604020202020204" charset="0"/>
                <a:ea typeface="Open Sans" panose="020B0604020202020204" charset="0"/>
                <a:cs typeface="Open Sans" panose="020B0604020202020204" charset="0"/>
              </a:rPr>
              <a:t>Izglītojamā eksāmena kopvērtējumu aprēķina no to eksāmenu daļu rezultātiem, no kurām izglītojamais nav bijis atbrīvots</a:t>
            </a:r>
            <a:r>
              <a:rPr lang="lv-LV" sz="2700" dirty="0">
                <a:solidFill>
                  <a:schemeClr val="accent4">
                    <a:lumMod val="75000"/>
                  </a:schemeClr>
                </a:solidFill>
                <a:latin typeface="Open Sans" panose="020B0604020202020204" charset="0"/>
                <a:ea typeface="Open Sans" panose="020B0604020202020204" charset="0"/>
                <a:cs typeface="Open Sans" panose="020B0604020202020204" charset="0"/>
              </a:rPr>
              <a:t>.</a:t>
            </a:r>
          </a:p>
          <a:p>
            <a:pPr algn="just"/>
            <a:r>
              <a:rPr lang="lv-LV" sz="2700" dirty="0">
                <a:solidFill>
                  <a:schemeClr val="accent4">
                    <a:lumMod val="75000"/>
                  </a:schemeClr>
                </a:solidFill>
                <a:latin typeface="Open Sans" panose="020B0604020202020204" charset="0"/>
                <a:ea typeface="Open Sans" panose="020B0604020202020204" charset="0"/>
                <a:cs typeface="Open Sans" panose="020B0604020202020204" charset="0"/>
              </a:rPr>
              <a:t>     </a:t>
            </a:r>
            <a:r>
              <a:rPr lang="lv-LV" sz="2700" b="1" dirty="0">
                <a:solidFill>
                  <a:schemeClr val="accent4">
                    <a:lumMod val="75000"/>
                  </a:schemeClr>
                </a:solidFill>
                <a:latin typeface="Open Sans" panose="020B0604020202020204" charset="0"/>
                <a:ea typeface="Open Sans" panose="020B0604020202020204" charset="0"/>
                <a:cs typeface="Open Sans" panose="020B0604020202020204" charset="0"/>
              </a:rPr>
              <a:t>Akta paraugs </a:t>
            </a:r>
            <a:r>
              <a:rPr lang="lv-LV" sz="2700" dirty="0">
                <a:solidFill>
                  <a:schemeClr val="accent4">
                    <a:lumMod val="75000"/>
                  </a:schemeClr>
                </a:solidFill>
                <a:latin typeface="Open Sans" panose="020B0604020202020204" charset="0"/>
                <a:ea typeface="Open Sans" panose="020B0604020202020204" charset="0"/>
                <a:cs typeface="Open Sans" panose="020B0604020202020204" charset="0"/>
              </a:rPr>
              <a:t>ir publicēts </a:t>
            </a:r>
            <a:r>
              <a:rPr lang="lv-LV" sz="2700" i="1" dirty="0">
                <a:solidFill>
                  <a:schemeClr val="accent4">
                    <a:lumMod val="75000"/>
                  </a:schemeClr>
                </a:solidFill>
                <a:latin typeface="Open Sans" panose="020B0604020202020204" charset="0"/>
                <a:ea typeface="Open Sans" panose="020B0604020202020204" charset="0"/>
                <a:cs typeface="Open Sans" panose="020B0604020202020204" charset="0"/>
                <a:hlinkClick r:id="rId3"/>
              </a:rPr>
              <a:t>Pārbaudes darbu norises darbību laikos</a:t>
            </a:r>
            <a:r>
              <a:rPr lang="lv-LV" sz="2700" i="1" dirty="0">
                <a:solidFill>
                  <a:schemeClr val="accent4">
                    <a:lumMod val="75000"/>
                  </a:schemeClr>
                </a:solidFill>
                <a:latin typeface="Open Sans" panose="020B0604020202020204" charset="0"/>
                <a:ea typeface="Open Sans" panose="020B0604020202020204" charset="0"/>
                <a:cs typeface="Open Sans" panose="020B0604020202020204" charset="0"/>
              </a:rPr>
              <a:t>. 6. un 7.pielikums</a:t>
            </a:r>
            <a:endParaRPr lang="en-US" sz="2700" i="1" dirty="0">
              <a:solidFill>
                <a:schemeClr val="accent4">
                  <a:lumMod val="75000"/>
                </a:schemeClr>
              </a:solidFill>
              <a:latin typeface="Open Sans" panose="020B0604020202020204" charset="0"/>
              <a:ea typeface="Open Sans" panose="020B0604020202020204" charset="0"/>
              <a:cs typeface="Open Sans" panose="020B0604020202020204" charset="0"/>
            </a:endParaRPr>
          </a:p>
          <a:p>
            <a:pPr marL="514350" indent="-514350">
              <a:buFont typeface="Wingdings" panose="05000000000000000000" pitchFamily="2" charset="2"/>
              <a:buChar char="Ø"/>
            </a:pPr>
            <a:endParaRPr lang="lv-LV" sz="2700" b="1" dirty="0">
              <a:solidFill>
                <a:schemeClr val="accent4">
                  <a:lumMod val="75000"/>
                </a:schemeClr>
              </a:solidFill>
              <a:latin typeface="Open Sans" panose="020B0604020202020204" charset="0"/>
              <a:ea typeface="Open Sans" panose="020B0604020202020204" charset="0"/>
              <a:cs typeface="Open Sans" panose="020B0604020202020204" charset="0"/>
            </a:endParaRPr>
          </a:p>
          <a:p>
            <a:endParaRPr lang="lv-LV" sz="2700" dirty="0">
              <a:solidFill>
                <a:schemeClr val="accent4">
                  <a:lumMod val="75000"/>
                </a:schemeClr>
              </a:solidFill>
              <a:latin typeface="Verdana" panose="020B0604030504040204" pitchFamily="34" charset="0"/>
              <a:ea typeface="Verdana" panose="020B0604030504040204" pitchFamily="34" charset="0"/>
            </a:endParaRPr>
          </a:p>
        </p:txBody>
      </p:sp>
      <p:sp>
        <p:nvSpPr>
          <p:cNvPr id="8" name="Down Arrow 7"/>
          <p:cNvSpPr/>
          <p:nvPr/>
        </p:nvSpPr>
        <p:spPr>
          <a:xfrm rot="16200000">
            <a:off x="1035235" y="5403665"/>
            <a:ext cx="418745" cy="1270015"/>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rgbClr val="FF0000"/>
              </a:solidFill>
            </a:endParaRPr>
          </a:p>
        </p:txBody>
      </p:sp>
    </p:spTree>
    <p:extLst>
      <p:ext uri="{BB962C8B-B14F-4D97-AF65-F5344CB8AC3E}">
        <p14:creationId xmlns:p14="http://schemas.microsoft.com/office/powerpoint/2010/main" val="4209500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5329422" y="5128655"/>
            <a:ext cx="11039844" cy="0"/>
          </a:xfrm>
          <a:prstGeom prst="line">
            <a:avLst/>
          </a:prstGeom>
          <a:ln w="381000" cap="rnd">
            <a:solidFill>
              <a:srgbClr val="68478D"/>
            </a:solidFill>
            <a:prstDash val="solid"/>
            <a:headEnd type="none" w="sm" len="sm"/>
            <a:tailEnd type="none" w="sm" len="sm"/>
          </a:ln>
        </p:spPr>
      </p:sp>
      <p:sp>
        <p:nvSpPr>
          <p:cNvPr id="6" name="Freeform 6"/>
          <p:cNvSpPr/>
          <p:nvPr/>
        </p:nvSpPr>
        <p:spPr>
          <a:xfrm>
            <a:off x="1181100" y="3726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sp>
      <p:sp>
        <p:nvSpPr>
          <p:cNvPr id="7" name="Rectangle 6"/>
          <p:cNvSpPr/>
          <p:nvPr/>
        </p:nvSpPr>
        <p:spPr>
          <a:xfrm>
            <a:off x="5867400" y="846896"/>
            <a:ext cx="9406890" cy="1384995"/>
          </a:xfrm>
          <a:prstGeom prst="rect">
            <a:avLst/>
          </a:prstGeom>
        </p:spPr>
        <p:txBody>
          <a:bodyPr wrap="square">
            <a:spAutoFit/>
          </a:bodyPr>
          <a:lstStyle/>
          <a:p>
            <a:pPr algn="ctr"/>
            <a:r>
              <a:rPr lang="lv-LV" sz="4200" b="1" dirty="0">
                <a:solidFill>
                  <a:schemeClr val="accent4">
                    <a:lumMod val="75000"/>
                  </a:schemeClr>
                </a:solidFill>
                <a:latin typeface="Verdana" panose="020B0604030504040204" pitchFamily="34" charset="0"/>
                <a:ea typeface="Verdana" panose="020B0604030504040204" pitchFamily="34" charset="0"/>
                <a:cs typeface="Times New Roman" panose="02020603050405020304" pitchFamily="18" charset="0"/>
              </a:rPr>
              <a:t>Atbalsta pasākumi Ukrainas civiliedzīvotājiem </a:t>
            </a:r>
          </a:p>
        </p:txBody>
      </p:sp>
      <p:sp>
        <p:nvSpPr>
          <p:cNvPr id="8" name="TextBox 7"/>
          <p:cNvSpPr txBox="1"/>
          <p:nvPr/>
        </p:nvSpPr>
        <p:spPr>
          <a:xfrm>
            <a:off x="2971800" y="2476500"/>
            <a:ext cx="14478000" cy="7355860"/>
          </a:xfrm>
          <a:prstGeom prst="rect">
            <a:avLst/>
          </a:prstGeom>
          <a:noFill/>
        </p:spPr>
        <p:txBody>
          <a:bodyPr wrap="square" rtlCol="0">
            <a:spAutoFit/>
          </a:bodyPr>
          <a:lstStyle/>
          <a:p>
            <a:pPr algn="just"/>
            <a:r>
              <a:rPr lang="lv-LV" sz="2400" dirty="0">
                <a:solidFill>
                  <a:schemeClr val="accent4">
                    <a:lumMod val="75000"/>
                  </a:schemeClr>
                </a:solidFill>
                <a:latin typeface="Verdana" panose="020B0604030504040204" pitchFamily="34" charset="0"/>
                <a:ea typeface="Verdana" panose="020B0604030504040204" pitchFamily="34" charset="0"/>
              </a:rPr>
              <a:t>Ar izglītības un zinātnes ministra lēmumu ir iespējams atbrīvot no valsts pārbaudes darbiem, </a:t>
            </a:r>
            <a:r>
              <a:rPr lang="en-US" sz="2400" dirty="0">
                <a:solidFill>
                  <a:schemeClr val="accent4">
                    <a:lumMod val="75000"/>
                  </a:schemeClr>
                </a:solidFill>
                <a:latin typeface="Verdana" panose="020B0604030504040204" pitchFamily="34" charset="0"/>
                <a:ea typeface="Verdana" panose="020B0604030504040204" pitchFamily="34" charset="0"/>
              </a:rPr>
              <a:t>ja </a:t>
            </a:r>
            <a:r>
              <a:rPr lang="en-US" sz="2400" dirty="0" err="1">
                <a:solidFill>
                  <a:schemeClr val="accent4">
                    <a:lumMod val="75000"/>
                  </a:schemeClr>
                </a:solidFill>
                <a:latin typeface="Verdana" panose="020B0604030504040204" pitchFamily="34" charset="0"/>
                <a:ea typeface="Verdana" panose="020B0604030504040204" pitchFamily="34" charset="0"/>
              </a:rPr>
              <a:t>izglītojamais</a:t>
            </a:r>
            <a:r>
              <a:rPr lang="en-US" sz="2400" dirty="0">
                <a:solidFill>
                  <a:schemeClr val="accent4">
                    <a:lumMod val="75000"/>
                  </a:schemeClr>
                </a:solidFill>
                <a:latin typeface="Verdana" panose="020B0604030504040204" pitchFamily="34" charset="0"/>
                <a:ea typeface="Verdana" panose="020B0604030504040204" pitchFamily="34" charset="0"/>
              </a:rPr>
              <a:t> </a:t>
            </a:r>
            <a:r>
              <a:rPr lang="en-US" sz="2400" dirty="0" err="1">
                <a:solidFill>
                  <a:schemeClr val="accent4">
                    <a:lumMod val="75000"/>
                  </a:schemeClr>
                </a:solidFill>
                <a:latin typeface="Verdana" panose="020B0604030504040204" pitchFamily="34" charset="0"/>
                <a:ea typeface="Verdana" panose="020B0604030504040204" pitchFamily="34" charset="0"/>
              </a:rPr>
              <a:t>uzsācis</a:t>
            </a:r>
            <a:r>
              <a:rPr lang="en-US" sz="2400" dirty="0">
                <a:solidFill>
                  <a:schemeClr val="accent4">
                    <a:lumMod val="75000"/>
                  </a:schemeClr>
                </a:solidFill>
                <a:latin typeface="Verdana" panose="020B0604030504040204" pitchFamily="34" charset="0"/>
                <a:ea typeface="Verdana" panose="020B0604030504040204" pitchFamily="34" charset="0"/>
              </a:rPr>
              <a:t> </a:t>
            </a:r>
            <a:r>
              <a:rPr lang="en-US" sz="2400" dirty="0" err="1">
                <a:solidFill>
                  <a:schemeClr val="accent4">
                    <a:lumMod val="75000"/>
                  </a:schemeClr>
                </a:solidFill>
                <a:latin typeface="Verdana" panose="020B0604030504040204" pitchFamily="34" charset="0"/>
                <a:ea typeface="Verdana" panose="020B0604030504040204" pitchFamily="34" charset="0"/>
              </a:rPr>
              <a:t>mācības</a:t>
            </a:r>
            <a:r>
              <a:rPr lang="en-US" sz="2400" dirty="0">
                <a:solidFill>
                  <a:schemeClr val="accent4">
                    <a:lumMod val="75000"/>
                  </a:schemeClr>
                </a:solidFill>
                <a:latin typeface="Verdana" panose="020B0604030504040204" pitchFamily="34" charset="0"/>
                <a:ea typeface="Verdana" panose="020B0604030504040204" pitchFamily="34" charset="0"/>
              </a:rPr>
              <a:t> </a:t>
            </a:r>
            <a:r>
              <a:rPr lang="en-US" sz="2400" dirty="0" err="1">
                <a:solidFill>
                  <a:schemeClr val="accent4">
                    <a:lumMod val="75000"/>
                  </a:schemeClr>
                </a:solidFill>
                <a:latin typeface="Verdana" panose="020B0604030504040204" pitchFamily="34" charset="0"/>
                <a:ea typeface="Verdana" panose="020B0604030504040204" pitchFamily="34" charset="0"/>
              </a:rPr>
              <a:t>tajā</a:t>
            </a:r>
            <a:r>
              <a:rPr lang="en-US" sz="2400" dirty="0">
                <a:solidFill>
                  <a:schemeClr val="accent4">
                    <a:lumMod val="75000"/>
                  </a:schemeClr>
                </a:solidFill>
                <a:latin typeface="Verdana" panose="020B0604030504040204" pitchFamily="34" charset="0"/>
                <a:ea typeface="Verdana" panose="020B0604030504040204" pitchFamily="34" charset="0"/>
              </a:rPr>
              <a:t> </a:t>
            </a:r>
            <a:r>
              <a:rPr lang="en-US" sz="2400" dirty="0" err="1">
                <a:solidFill>
                  <a:schemeClr val="accent4">
                    <a:lumMod val="75000"/>
                  </a:schemeClr>
                </a:solidFill>
                <a:latin typeface="Verdana" panose="020B0604030504040204" pitchFamily="34" charset="0"/>
                <a:ea typeface="Verdana" panose="020B0604030504040204" pitchFamily="34" charset="0"/>
              </a:rPr>
              <a:t>pašā</a:t>
            </a:r>
            <a:r>
              <a:rPr lang="en-US" sz="2400" dirty="0">
                <a:solidFill>
                  <a:schemeClr val="accent4">
                    <a:lumMod val="75000"/>
                  </a:schemeClr>
                </a:solidFill>
                <a:latin typeface="Verdana" panose="020B0604030504040204" pitchFamily="34" charset="0"/>
                <a:ea typeface="Verdana" panose="020B0604030504040204" pitchFamily="34" charset="0"/>
              </a:rPr>
              <a:t> </a:t>
            </a:r>
            <a:r>
              <a:rPr lang="en-US" sz="2400" dirty="0" err="1">
                <a:solidFill>
                  <a:schemeClr val="accent4">
                    <a:lumMod val="75000"/>
                  </a:schemeClr>
                </a:solidFill>
                <a:latin typeface="Verdana" panose="020B0604030504040204" pitchFamily="34" charset="0"/>
                <a:ea typeface="Verdana" panose="020B0604030504040204" pitchFamily="34" charset="0"/>
              </a:rPr>
              <a:t>mācību</a:t>
            </a:r>
            <a:r>
              <a:rPr lang="en-US" sz="2400" dirty="0">
                <a:solidFill>
                  <a:schemeClr val="accent4">
                    <a:lumMod val="75000"/>
                  </a:schemeClr>
                </a:solidFill>
                <a:latin typeface="Verdana" panose="020B0604030504040204" pitchFamily="34" charset="0"/>
                <a:ea typeface="Verdana" panose="020B0604030504040204" pitchFamily="34" charset="0"/>
              </a:rPr>
              <a:t> </a:t>
            </a:r>
            <a:r>
              <a:rPr lang="en-US" sz="2400" dirty="0" err="1">
                <a:solidFill>
                  <a:schemeClr val="accent4">
                    <a:lumMod val="75000"/>
                  </a:schemeClr>
                </a:solidFill>
                <a:latin typeface="Verdana" panose="020B0604030504040204" pitchFamily="34" charset="0"/>
                <a:ea typeface="Verdana" panose="020B0604030504040204" pitchFamily="34" charset="0"/>
              </a:rPr>
              <a:t>gadā</a:t>
            </a:r>
            <a:r>
              <a:rPr lang="en-US" sz="2400" dirty="0">
                <a:solidFill>
                  <a:schemeClr val="accent4">
                    <a:lumMod val="75000"/>
                  </a:schemeClr>
                </a:solidFill>
                <a:latin typeface="Verdana" panose="020B0604030504040204" pitchFamily="34" charset="0"/>
                <a:ea typeface="Verdana" panose="020B0604030504040204" pitchFamily="34" charset="0"/>
              </a:rPr>
              <a:t>, </a:t>
            </a:r>
            <a:r>
              <a:rPr lang="en-US" sz="2400" dirty="0" err="1">
                <a:solidFill>
                  <a:schemeClr val="accent4">
                    <a:lumMod val="75000"/>
                  </a:schemeClr>
                </a:solidFill>
                <a:latin typeface="Verdana" panose="020B0604030504040204" pitchFamily="34" charset="0"/>
                <a:ea typeface="Verdana" panose="020B0604030504040204" pitchFamily="34" charset="0"/>
              </a:rPr>
              <a:t>kad</a:t>
            </a:r>
            <a:r>
              <a:rPr lang="en-US" sz="2400" dirty="0">
                <a:solidFill>
                  <a:schemeClr val="accent4">
                    <a:lumMod val="75000"/>
                  </a:schemeClr>
                </a:solidFill>
                <a:latin typeface="Verdana" panose="020B0604030504040204" pitchFamily="34" charset="0"/>
                <a:ea typeface="Verdana" panose="020B0604030504040204" pitchFamily="34" charset="0"/>
              </a:rPr>
              <a:t> </a:t>
            </a:r>
            <a:r>
              <a:rPr lang="en-US" sz="2400" dirty="0" err="1">
                <a:solidFill>
                  <a:schemeClr val="accent4">
                    <a:lumMod val="75000"/>
                  </a:schemeClr>
                </a:solidFill>
                <a:latin typeface="Verdana" panose="020B0604030504040204" pitchFamily="34" charset="0"/>
                <a:ea typeface="Verdana" panose="020B0604030504040204" pitchFamily="34" charset="0"/>
              </a:rPr>
              <a:t>izsniegts</a:t>
            </a:r>
            <a:r>
              <a:rPr lang="en-US" sz="2400" dirty="0">
                <a:solidFill>
                  <a:schemeClr val="accent4">
                    <a:lumMod val="75000"/>
                  </a:schemeClr>
                </a:solidFill>
                <a:latin typeface="Verdana" panose="020B0604030504040204" pitchFamily="34" charset="0"/>
                <a:ea typeface="Verdana" panose="020B0604030504040204" pitchFamily="34" charset="0"/>
              </a:rPr>
              <a:t> </a:t>
            </a:r>
            <a:r>
              <a:rPr lang="lv-LV" sz="2400" dirty="0">
                <a:solidFill>
                  <a:schemeClr val="accent4">
                    <a:lumMod val="75000"/>
                  </a:schemeClr>
                </a:solidFill>
                <a:latin typeface="Verdana" panose="020B0604030504040204" pitchFamily="34" charset="0"/>
                <a:ea typeface="Verdana" panose="020B0604030504040204" pitchFamily="34" charset="0"/>
              </a:rPr>
              <a:t>patvēruma meklētāja vai bēgļa</a:t>
            </a:r>
            <a:r>
              <a:rPr lang="en-US" sz="2400" dirty="0">
                <a:solidFill>
                  <a:schemeClr val="accent4">
                    <a:lumMod val="75000"/>
                  </a:schemeClr>
                </a:solidFill>
                <a:latin typeface="Verdana" panose="020B0604030504040204" pitchFamily="34" charset="0"/>
                <a:ea typeface="Verdana" panose="020B0604030504040204" pitchFamily="34" charset="0"/>
              </a:rPr>
              <a:t> </a:t>
            </a:r>
            <a:r>
              <a:rPr lang="en-US" sz="2400" dirty="0" err="1">
                <a:solidFill>
                  <a:schemeClr val="accent4">
                    <a:lumMod val="75000"/>
                  </a:schemeClr>
                </a:solidFill>
                <a:latin typeface="Verdana" panose="020B0604030504040204" pitchFamily="34" charset="0"/>
                <a:ea typeface="Verdana" panose="020B0604030504040204" pitchFamily="34" charset="0"/>
              </a:rPr>
              <a:t>statusu</a:t>
            </a:r>
            <a:r>
              <a:rPr lang="en-US" sz="2400" dirty="0">
                <a:solidFill>
                  <a:schemeClr val="accent4">
                    <a:lumMod val="75000"/>
                  </a:schemeClr>
                </a:solidFill>
                <a:latin typeface="Verdana" panose="020B0604030504040204" pitchFamily="34" charset="0"/>
                <a:ea typeface="Verdana" panose="020B0604030504040204" pitchFamily="34" charset="0"/>
              </a:rPr>
              <a:t> </a:t>
            </a:r>
            <a:r>
              <a:rPr lang="en-US" sz="2400" dirty="0" err="1">
                <a:solidFill>
                  <a:schemeClr val="accent4">
                    <a:lumMod val="75000"/>
                  </a:schemeClr>
                </a:solidFill>
                <a:latin typeface="Verdana" panose="020B0604030504040204" pitchFamily="34" charset="0"/>
                <a:ea typeface="Verdana" panose="020B0604030504040204" pitchFamily="34" charset="0"/>
              </a:rPr>
              <a:t>apliecinošais</a:t>
            </a:r>
            <a:r>
              <a:rPr lang="en-US" sz="2400" dirty="0">
                <a:solidFill>
                  <a:schemeClr val="accent4">
                    <a:lumMod val="75000"/>
                  </a:schemeClr>
                </a:solidFill>
                <a:latin typeface="Verdana" panose="020B0604030504040204" pitchFamily="34" charset="0"/>
                <a:ea typeface="Verdana" panose="020B0604030504040204" pitchFamily="34" charset="0"/>
              </a:rPr>
              <a:t> </a:t>
            </a:r>
            <a:r>
              <a:rPr lang="en-US" sz="2400" dirty="0" err="1">
                <a:solidFill>
                  <a:schemeClr val="accent4">
                    <a:lumMod val="75000"/>
                  </a:schemeClr>
                </a:solidFill>
                <a:latin typeface="Verdana" panose="020B0604030504040204" pitchFamily="34" charset="0"/>
                <a:ea typeface="Verdana" panose="020B0604030504040204" pitchFamily="34" charset="0"/>
              </a:rPr>
              <a:t>dokuments</a:t>
            </a:r>
            <a:r>
              <a:rPr lang="lv-LV" sz="2400" dirty="0">
                <a:solidFill>
                  <a:schemeClr val="accent4">
                    <a:lumMod val="75000"/>
                  </a:schemeClr>
                </a:solidFill>
                <a:latin typeface="Verdana" panose="020B0604030504040204" pitchFamily="34" charset="0"/>
                <a:ea typeface="Verdana" panose="020B0604030504040204" pitchFamily="34" charset="0"/>
              </a:rPr>
              <a:t>.</a:t>
            </a:r>
            <a:r>
              <a:rPr lang="en-US" sz="2400" dirty="0">
                <a:solidFill>
                  <a:schemeClr val="accent4">
                    <a:lumMod val="75000"/>
                  </a:schemeClr>
                </a:solidFill>
                <a:latin typeface="Verdana" panose="020B0604030504040204" pitchFamily="34" charset="0"/>
                <a:ea typeface="Verdana" panose="020B0604030504040204" pitchFamily="34" charset="0"/>
              </a:rPr>
              <a:t> </a:t>
            </a:r>
            <a:r>
              <a:rPr lang="lv-LV" sz="2400" dirty="0">
                <a:solidFill>
                  <a:schemeClr val="accent4">
                    <a:lumMod val="75000"/>
                  </a:schemeClr>
                </a:solidFill>
                <a:latin typeface="Verdana" panose="020B0604030504040204" pitchFamily="34" charset="0"/>
                <a:ea typeface="Verdana" panose="020B0604030504040204" pitchFamily="34" charset="0"/>
              </a:rPr>
              <a:t>Dokumenti par atbrīvošanu jāiesniedz IZM </a:t>
            </a:r>
            <a:r>
              <a:rPr lang="en-US" sz="2400" dirty="0">
                <a:solidFill>
                  <a:schemeClr val="accent4">
                    <a:lumMod val="75000"/>
                  </a:schemeClr>
                </a:solidFill>
                <a:latin typeface="Verdana" panose="020B0604030504040204" pitchFamily="34" charset="0"/>
                <a:ea typeface="Verdana" panose="020B0604030504040204" pitchFamily="34" charset="0"/>
              </a:rPr>
              <a:t>ne </a:t>
            </a:r>
            <a:r>
              <a:rPr lang="en-US" sz="2400" dirty="0" err="1">
                <a:solidFill>
                  <a:schemeClr val="accent4">
                    <a:lumMod val="75000"/>
                  </a:schemeClr>
                </a:solidFill>
                <a:latin typeface="Verdana" panose="020B0604030504040204" pitchFamily="34" charset="0"/>
                <a:ea typeface="Verdana" panose="020B0604030504040204" pitchFamily="34" charset="0"/>
              </a:rPr>
              <a:t>vēlāk</a:t>
            </a:r>
            <a:r>
              <a:rPr lang="en-US" sz="2400" dirty="0">
                <a:solidFill>
                  <a:schemeClr val="accent4">
                    <a:lumMod val="75000"/>
                  </a:schemeClr>
                </a:solidFill>
                <a:latin typeface="Verdana" panose="020B0604030504040204" pitchFamily="34" charset="0"/>
                <a:ea typeface="Verdana" panose="020B0604030504040204" pitchFamily="34" charset="0"/>
              </a:rPr>
              <a:t> </a:t>
            </a:r>
            <a:r>
              <a:rPr lang="en-US" sz="2400" dirty="0" err="1">
                <a:solidFill>
                  <a:schemeClr val="accent4">
                    <a:lumMod val="75000"/>
                  </a:schemeClr>
                </a:solidFill>
                <a:latin typeface="Verdana" panose="020B0604030504040204" pitchFamily="34" charset="0"/>
                <a:ea typeface="Verdana" panose="020B0604030504040204" pitchFamily="34" charset="0"/>
              </a:rPr>
              <a:t>kā</a:t>
            </a:r>
            <a:r>
              <a:rPr lang="en-US" sz="2400" dirty="0">
                <a:solidFill>
                  <a:schemeClr val="accent4">
                    <a:lumMod val="75000"/>
                  </a:schemeClr>
                </a:solidFill>
                <a:latin typeface="Verdana" panose="020B0604030504040204" pitchFamily="34" charset="0"/>
                <a:ea typeface="Verdana" panose="020B0604030504040204" pitchFamily="34" charset="0"/>
              </a:rPr>
              <a:t> </a:t>
            </a:r>
            <a:r>
              <a:rPr lang="en-US" sz="2400" dirty="0" err="1">
                <a:solidFill>
                  <a:schemeClr val="accent4">
                    <a:lumMod val="75000"/>
                  </a:schemeClr>
                </a:solidFill>
                <a:latin typeface="Verdana" panose="020B0604030504040204" pitchFamily="34" charset="0"/>
                <a:ea typeface="Verdana" panose="020B0604030504040204" pitchFamily="34" charset="0"/>
              </a:rPr>
              <a:t>mēnesi</a:t>
            </a:r>
            <a:r>
              <a:rPr lang="en-US" sz="2400" dirty="0">
                <a:solidFill>
                  <a:schemeClr val="accent4">
                    <a:lumMod val="75000"/>
                  </a:schemeClr>
                </a:solidFill>
                <a:latin typeface="Verdana" panose="020B0604030504040204" pitchFamily="34" charset="0"/>
                <a:ea typeface="Verdana" panose="020B0604030504040204" pitchFamily="34" charset="0"/>
              </a:rPr>
              <a:t> </a:t>
            </a:r>
            <a:r>
              <a:rPr lang="en-US" sz="2400" dirty="0" err="1">
                <a:solidFill>
                  <a:schemeClr val="accent4">
                    <a:lumMod val="75000"/>
                  </a:schemeClr>
                </a:solidFill>
                <a:latin typeface="Verdana" panose="020B0604030504040204" pitchFamily="34" charset="0"/>
                <a:ea typeface="Verdana" panose="020B0604030504040204" pitchFamily="34" charset="0"/>
              </a:rPr>
              <a:t>pirms</a:t>
            </a:r>
            <a:r>
              <a:rPr lang="en-US" sz="2400" dirty="0">
                <a:solidFill>
                  <a:schemeClr val="accent4">
                    <a:lumMod val="75000"/>
                  </a:schemeClr>
                </a:solidFill>
                <a:latin typeface="Verdana" panose="020B0604030504040204" pitchFamily="34" charset="0"/>
                <a:ea typeface="Verdana" panose="020B0604030504040204" pitchFamily="34" charset="0"/>
              </a:rPr>
              <a:t> </a:t>
            </a:r>
            <a:r>
              <a:rPr lang="en-US" sz="2400" dirty="0" err="1">
                <a:solidFill>
                  <a:schemeClr val="accent4">
                    <a:lumMod val="75000"/>
                  </a:schemeClr>
                </a:solidFill>
                <a:latin typeface="Verdana" panose="020B0604030504040204" pitchFamily="34" charset="0"/>
                <a:ea typeface="Verdana" panose="020B0604030504040204" pitchFamily="34" charset="0"/>
              </a:rPr>
              <a:t>izglītojamā</a:t>
            </a:r>
            <a:r>
              <a:rPr lang="en-US" sz="2400" dirty="0">
                <a:solidFill>
                  <a:schemeClr val="accent4">
                    <a:lumMod val="75000"/>
                  </a:schemeClr>
                </a:solidFill>
                <a:latin typeface="Verdana" panose="020B0604030504040204" pitchFamily="34" charset="0"/>
                <a:ea typeface="Verdana" panose="020B0604030504040204" pitchFamily="34" charset="0"/>
              </a:rPr>
              <a:t> </a:t>
            </a:r>
            <a:r>
              <a:rPr lang="en-US" sz="2400" dirty="0" err="1">
                <a:solidFill>
                  <a:schemeClr val="accent4">
                    <a:lumMod val="75000"/>
                  </a:schemeClr>
                </a:solidFill>
                <a:latin typeface="Verdana" panose="020B0604030504040204" pitchFamily="34" charset="0"/>
                <a:ea typeface="Verdana" panose="020B0604030504040204" pitchFamily="34" charset="0"/>
              </a:rPr>
              <a:t>pirmā</a:t>
            </a:r>
            <a:r>
              <a:rPr lang="en-US" sz="2400" dirty="0">
                <a:solidFill>
                  <a:schemeClr val="accent4">
                    <a:lumMod val="75000"/>
                  </a:schemeClr>
                </a:solidFill>
                <a:latin typeface="Verdana" panose="020B0604030504040204" pitchFamily="34" charset="0"/>
                <a:ea typeface="Verdana" panose="020B0604030504040204" pitchFamily="34" charset="0"/>
              </a:rPr>
              <a:t> </a:t>
            </a:r>
            <a:r>
              <a:rPr lang="en-US" sz="2400" dirty="0" err="1">
                <a:solidFill>
                  <a:schemeClr val="accent4">
                    <a:lumMod val="75000"/>
                  </a:schemeClr>
                </a:solidFill>
                <a:latin typeface="Verdana" panose="020B0604030504040204" pitchFamily="34" charset="0"/>
                <a:ea typeface="Verdana" panose="020B0604030504040204" pitchFamily="34" charset="0"/>
              </a:rPr>
              <a:t>valsts</a:t>
            </a:r>
            <a:r>
              <a:rPr lang="en-US" sz="2400" dirty="0">
                <a:solidFill>
                  <a:schemeClr val="accent4">
                    <a:lumMod val="75000"/>
                  </a:schemeClr>
                </a:solidFill>
                <a:latin typeface="Verdana" panose="020B0604030504040204" pitchFamily="34" charset="0"/>
                <a:ea typeface="Verdana" panose="020B0604030504040204" pitchFamily="34" charset="0"/>
              </a:rPr>
              <a:t> </a:t>
            </a:r>
            <a:r>
              <a:rPr lang="en-US" sz="2400" dirty="0" err="1">
                <a:solidFill>
                  <a:schemeClr val="accent4">
                    <a:lumMod val="75000"/>
                  </a:schemeClr>
                </a:solidFill>
                <a:latin typeface="Verdana" panose="020B0604030504040204" pitchFamily="34" charset="0"/>
                <a:ea typeface="Verdana" panose="020B0604030504040204" pitchFamily="34" charset="0"/>
              </a:rPr>
              <a:t>pārbaudījuma</a:t>
            </a:r>
            <a:r>
              <a:rPr lang="en-US" sz="2400" dirty="0">
                <a:solidFill>
                  <a:schemeClr val="accent4">
                    <a:lumMod val="75000"/>
                  </a:schemeClr>
                </a:solidFill>
                <a:latin typeface="Verdana" panose="020B0604030504040204" pitchFamily="34" charset="0"/>
                <a:ea typeface="Verdana" panose="020B0604030504040204" pitchFamily="34" charset="0"/>
              </a:rPr>
              <a:t> </a:t>
            </a:r>
            <a:r>
              <a:rPr lang="en-US" sz="2400" dirty="0" err="1">
                <a:solidFill>
                  <a:schemeClr val="accent4">
                    <a:lumMod val="75000"/>
                  </a:schemeClr>
                </a:solidFill>
                <a:latin typeface="Verdana" panose="020B0604030504040204" pitchFamily="34" charset="0"/>
                <a:ea typeface="Verdana" panose="020B0604030504040204" pitchFamily="34" charset="0"/>
              </a:rPr>
              <a:t>norises</a:t>
            </a:r>
            <a:r>
              <a:rPr lang="en-US" sz="2400" dirty="0">
                <a:solidFill>
                  <a:schemeClr val="accent4">
                    <a:lumMod val="75000"/>
                  </a:schemeClr>
                </a:solidFill>
                <a:latin typeface="Verdana" panose="020B0604030504040204" pitchFamily="34" charset="0"/>
                <a:ea typeface="Verdana" panose="020B0604030504040204" pitchFamily="34" charset="0"/>
              </a:rPr>
              <a:t> </a:t>
            </a:r>
            <a:r>
              <a:rPr lang="en-US" sz="2400" dirty="0" err="1">
                <a:solidFill>
                  <a:schemeClr val="accent4">
                    <a:lumMod val="75000"/>
                  </a:schemeClr>
                </a:solidFill>
                <a:latin typeface="Verdana" panose="020B0604030504040204" pitchFamily="34" charset="0"/>
                <a:ea typeface="Verdana" panose="020B0604030504040204" pitchFamily="34" charset="0"/>
              </a:rPr>
              <a:t>dienas</a:t>
            </a:r>
            <a:r>
              <a:rPr lang="en-US" sz="2400" dirty="0">
                <a:solidFill>
                  <a:schemeClr val="accent4">
                    <a:lumMod val="75000"/>
                  </a:schemeClr>
                </a:solidFill>
                <a:latin typeface="Verdana" panose="020B0604030504040204" pitchFamily="34" charset="0"/>
                <a:ea typeface="Verdana" panose="020B0604030504040204" pitchFamily="34" charset="0"/>
              </a:rPr>
              <a:t> </a:t>
            </a:r>
            <a:r>
              <a:rPr lang="en-US" sz="2400" dirty="0" err="1">
                <a:solidFill>
                  <a:schemeClr val="accent4">
                    <a:lumMod val="75000"/>
                  </a:schemeClr>
                </a:solidFill>
                <a:latin typeface="Verdana" panose="020B0604030504040204" pitchFamily="34" charset="0"/>
                <a:ea typeface="Verdana" panose="020B0604030504040204" pitchFamily="34" charset="0"/>
              </a:rPr>
              <a:t>attiecīgajā</a:t>
            </a:r>
            <a:r>
              <a:rPr lang="en-US" sz="2400" dirty="0">
                <a:solidFill>
                  <a:schemeClr val="accent4">
                    <a:lumMod val="75000"/>
                  </a:schemeClr>
                </a:solidFill>
                <a:latin typeface="Verdana" panose="020B0604030504040204" pitchFamily="34" charset="0"/>
                <a:ea typeface="Verdana" panose="020B0604030504040204" pitchFamily="34" charset="0"/>
              </a:rPr>
              <a:t> </a:t>
            </a:r>
            <a:r>
              <a:rPr lang="en-US" sz="2400" dirty="0" err="1">
                <a:solidFill>
                  <a:schemeClr val="accent4">
                    <a:lumMod val="75000"/>
                  </a:schemeClr>
                </a:solidFill>
                <a:latin typeface="Verdana" panose="020B0604030504040204" pitchFamily="34" charset="0"/>
                <a:ea typeface="Verdana" panose="020B0604030504040204" pitchFamily="34" charset="0"/>
              </a:rPr>
              <a:t>mācību</a:t>
            </a:r>
            <a:r>
              <a:rPr lang="en-US" sz="2400" dirty="0">
                <a:solidFill>
                  <a:schemeClr val="accent4">
                    <a:lumMod val="75000"/>
                  </a:schemeClr>
                </a:solidFill>
                <a:latin typeface="Verdana" panose="020B0604030504040204" pitchFamily="34" charset="0"/>
                <a:ea typeface="Verdana" panose="020B0604030504040204" pitchFamily="34" charset="0"/>
              </a:rPr>
              <a:t> </a:t>
            </a:r>
            <a:r>
              <a:rPr lang="en-US" sz="2400" dirty="0" err="1">
                <a:solidFill>
                  <a:schemeClr val="accent4">
                    <a:lumMod val="75000"/>
                  </a:schemeClr>
                </a:solidFill>
                <a:latin typeface="Verdana" panose="020B0604030504040204" pitchFamily="34" charset="0"/>
                <a:ea typeface="Verdana" panose="020B0604030504040204" pitchFamily="34" charset="0"/>
              </a:rPr>
              <a:t>gadā</a:t>
            </a:r>
            <a:r>
              <a:rPr lang="lv-LV" sz="2400" dirty="0">
                <a:solidFill>
                  <a:schemeClr val="accent4">
                    <a:lumMod val="75000"/>
                  </a:schemeClr>
                </a:solidFill>
                <a:latin typeface="Verdana" panose="020B0604030504040204" pitchFamily="34" charset="0"/>
                <a:ea typeface="Verdana" panose="020B0604030504040204" pitchFamily="34" charset="0"/>
              </a:rPr>
              <a:t>.</a:t>
            </a:r>
          </a:p>
          <a:p>
            <a:pPr algn="just"/>
            <a:r>
              <a:rPr lang="lv-LV" sz="2400" dirty="0">
                <a:solidFill>
                  <a:schemeClr val="accent4">
                    <a:lumMod val="75000"/>
                  </a:schemeClr>
                </a:solidFill>
                <a:latin typeface="Verdana" panose="020B0604030504040204" pitchFamily="34" charset="0"/>
                <a:ea typeface="Verdana" panose="020B0604030504040204" pitchFamily="34" charset="0"/>
              </a:rPr>
              <a:t>										(MK 31.noteikumu 6.punkts)</a:t>
            </a:r>
          </a:p>
          <a:p>
            <a:r>
              <a:rPr lang="lv-LV" sz="2400" dirty="0">
                <a:solidFill>
                  <a:schemeClr val="accent4">
                    <a:lumMod val="75000"/>
                  </a:schemeClr>
                </a:solidFill>
                <a:latin typeface="Verdana" panose="020B0604030504040204" pitchFamily="34" charset="0"/>
                <a:ea typeface="Verdana" panose="020B0604030504040204" pitchFamily="34" charset="0"/>
              </a:rPr>
              <a:t>vai</a:t>
            </a:r>
          </a:p>
          <a:p>
            <a:endParaRPr lang="lv-LV" sz="800" dirty="0">
              <a:solidFill>
                <a:schemeClr val="accent4">
                  <a:lumMod val="75000"/>
                </a:schemeClr>
              </a:solidFill>
              <a:latin typeface="Verdana" panose="020B0604030504040204" pitchFamily="34" charset="0"/>
              <a:ea typeface="Verdana" panose="020B0604030504040204" pitchFamily="34" charset="0"/>
            </a:endParaRPr>
          </a:p>
          <a:p>
            <a:r>
              <a:rPr lang="lv-LV" sz="2400" dirty="0">
                <a:solidFill>
                  <a:schemeClr val="accent4">
                    <a:lumMod val="75000"/>
                  </a:schemeClr>
                </a:solidFill>
                <a:latin typeface="Verdana" panose="020B0604030504040204" pitchFamily="34" charset="0"/>
                <a:ea typeface="Verdana" panose="020B0604030504040204" pitchFamily="34" charset="0"/>
              </a:rPr>
              <a:t>atbalsta pasākumi valsts pārbaudes darbos:  </a:t>
            </a:r>
          </a:p>
          <a:p>
            <a:pPr marL="514350" indent="-514350">
              <a:buFont typeface="Arial" panose="020B0604020202020204" pitchFamily="34" charset="0"/>
              <a:buChar char="•"/>
            </a:pPr>
            <a:r>
              <a:rPr lang="lv-LV" sz="2400" dirty="0">
                <a:solidFill>
                  <a:schemeClr val="accent4">
                    <a:lumMod val="75000"/>
                  </a:schemeClr>
                </a:solidFill>
                <a:latin typeface="Verdana" panose="020B0604030504040204" pitchFamily="34" charset="0"/>
                <a:ea typeface="Verdana" panose="020B0604030504040204" pitchFamily="34" charset="0"/>
              </a:rPr>
              <a:t>matemātika – tulkojums ukraiņu valodā;</a:t>
            </a:r>
          </a:p>
          <a:p>
            <a:pPr marL="514350" indent="-514350">
              <a:buFont typeface="Arial" panose="020B0604020202020204" pitchFamily="34" charset="0"/>
              <a:buChar char="•"/>
            </a:pPr>
            <a:r>
              <a:rPr lang="lv-LV" sz="2400" dirty="0">
                <a:solidFill>
                  <a:schemeClr val="accent4">
                    <a:lumMod val="75000"/>
                  </a:schemeClr>
                </a:solidFill>
                <a:latin typeface="Verdana" panose="020B0604030504040204" pitchFamily="34" charset="0"/>
                <a:ea typeface="Verdana" panose="020B0604030504040204" pitchFamily="34" charset="0"/>
              </a:rPr>
              <a:t>latviešu valodas eksāmenos un vidusskolas AL eksāmenos (izņemot svešvalodas un matemātiku) un monitoringa darbos – laika pagarinājums (pārbaudījumu var kārtot atsevišķā telpā);</a:t>
            </a:r>
          </a:p>
          <a:p>
            <a:pPr marL="514350" indent="-514350">
              <a:buFont typeface="Arial" panose="020B0604020202020204" pitchFamily="34" charset="0"/>
              <a:buChar char="•"/>
            </a:pPr>
            <a:r>
              <a:rPr lang="lv-LV" sz="2400" dirty="0">
                <a:solidFill>
                  <a:schemeClr val="accent4">
                    <a:lumMod val="75000"/>
                  </a:schemeClr>
                </a:solidFill>
                <a:latin typeface="Verdana" panose="020B0604030504040204" pitchFamily="34" charset="0"/>
                <a:ea typeface="Verdana" panose="020B0604030504040204" pitchFamily="34" charset="0"/>
              </a:rPr>
              <a:t>vidusskolas AL eksāmenos (izņemot svešvalodas un latviešu valodu) un monitoringa darbos – elektroniskās vārdnīcas.</a:t>
            </a:r>
          </a:p>
          <a:p>
            <a:pPr marL="514350" indent="-514350">
              <a:buFont typeface="Arial" panose="020B0604020202020204" pitchFamily="34" charset="0"/>
              <a:buChar char="•"/>
            </a:pPr>
            <a:endParaRPr lang="lv-LV" sz="800" dirty="0">
              <a:solidFill>
                <a:schemeClr val="accent4">
                  <a:lumMod val="75000"/>
                </a:schemeClr>
              </a:solidFill>
              <a:latin typeface="Verdana" panose="020B0604030504040204" pitchFamily="34" charset="0"/>
              <a:ea typeface="Verdana" panose="020B0604030504040204" pitchFamily="34" charset="0"/>
            </a:endParaRPr>
          </a:p>
          <a:p>
            <a:r>
              <a:rPr lang="lv-LV" sz="2400" b="1" dirty="0">
                <a:solidFill>
                  <a:schemeClr val="accent4">
                    <a:lumMod val="75000"/>
                  </a:schemeClr>
                </a:solidFill>
                <a:latin typeface="Verdana" panose="020B0604030504040204" pitchFamily="34" charset="0"/>
                <a:ea typeface="Verdana" panose="020B0604030504040204" pitchFamily="34" charset="0"/>
                <a:cs typeface="Open Sans" panose="020B0604020202020204" charset="0"/>
              </a:rPr>
              <a:t>Vairāk informācijas par atbalsta pasākumiem valsts pārbaudes darbos: </a:t>
            </a:r>
          </a:p>
          <a:p>
            <a:pPr marL="514350" indent="-514350">
              <a:buFont typeface="Wingdings" panose="05000000000000000000" pitchFamily="2" charset="2"/>
              <a:buChar char="Ø"/>
            </a:pPr>
            <a:r>
              <a:rPr lang="en-US" sz="2400" dirty="0">
                <a:solidFill>
                  <a:schemeClr val="accent4">
                    <a:lumMod val="75000"/>
                  </a:schemeClr>
                </a:solidFill>
                <a:latin typeface="Verdana" panose="020B0604030504040204" pitchFamily="34" charset="0"/>
                <a:ea typeface="Verdana" panose="020B0604030504040204" pitchFamily="34" charset="0"/>
                <a:cs typeface="Open Sans" panose="020B0604020202020204" charset="0"/>
                <a:hlinkClick r:id="rId3"/>
              </a:rPr>
              <a:t>https://www.visc.gov.lv/lv/media/20244/download?attachment</a:t>
            </a:r>
            <a:r>
              <a:rPr lang="lv-LV" sz="2400" dirty="0">
                <a:solidFill>
                  <a:schemeClr val="accent4">
                    <a:lumMod val="75000"/>
                  </a:schemeClr>
                </a:solidFill>
                <a:latin typeface="Verdana" panose="020B0604030504040204" pitchFamily="34" charset="0"/>
                <a:ea typeface="Verdana" panose="020B0604030504040204" pitchFamily="34" charset="0"/>
                <a:cs typeface="Open Sans" panose="020B0604020202020204" charset="0"/>
              </a:rPr>
              <a:t> (</a:t>
            </a:r>
            <a:r>
              <a:rPr lang="en-US" sz="2400" dirty="0" err="1">
                <a:solidFill>
                  <a:schemeClr val="accent4">
                    <a:lumMod val="75000"/>
                  </a:schemeClr>
                </a:solidFill>
                <a:latin typeface="Verdana" panose="020B0604030504040204" pitchFamily="34" charset="0"/>
                <a:ea typeface="Verdana" panose="020B0604030504040204" pitchFamily="34" charset="0"/>
                <a:cs typeface="Open Sans" panose="020B0604020202020204" charset="0"/>
              </a:rPr>
              <a:t>Ieteicamie</a:t>
            </a:r>
            <a:r>
              <a:rPr lang="en-US" sz="2400" dirty="0">
                <a:solidFill>
                  <a:schemeClr val="accent4">
                    <a:lumMod val="75000"/>
                  </a:schemeClr>
                </a:solidFill>
                <a:latin typeface="Verdana" panose="020B0604030504040204" pitchFamily="34" charset="0"/>
                <a:ea typeface="Verdana" panose="020B0604030504040204" pitchFamily="34" charset="0"/>
                <a:cs typeface="Open Sans" panose="020B0604020202020204" charset="0"/>
              </a:rPr>
              <a:t> </a:t>
            </a:r>
            <a:r>
              <a:rPr lang="en-US" sz="2400" dirty="0" err="1">
                <a:solidFill>
                  <a:schemeClr val="accent4">
                    <a:lumMod val="75000"/>
                  </a:schemeClr>
                </a:solidFill>
                <a:latin typeface="Verdana" panose="020B0604030504040204" pitchFamily="34" charset="0"/>
                <a:ea typeface="Verdana" panose="020B0604030504040204" pitchFamily="34" charset="0"/>
                <a:cs typeface="Open Sans" panose="020B0604020202020204" charset="0"/>
              </a:rPr>
              <a:t>atbalsta</a:t>
            </a:r>
            <a:r>
              <a:rPr lang="en-US" sz="2400" dirty="0">
                <a:solidFill>
                  <a:schemeClr val="accent4">
                    <a:lumMod val="75000"/>
                  </a:schemeClr>
                </a:solidFill>
                <a:latin typeface="Verdana" panose="020B0604030504040204" pitchFamily="34" charset="0"/>
                <a:ea typeface="Verdana" panose="020B0604030504040204" pitchFamily="34" charset="0"/>
                <a:cs typeface="Open Sans" panose="020B0604020202020204" charset="0"/>
              </a:rPr>
              <a:t> </a:t>
            </a:r>
            <a:r>
              <a:rPr lang="en-US" sz="2400" dirty="0" err="1">
                <a:solidFill>
                  <a:schemeClr val="accent4">
                    <a:lumMod val="75000"/>
                  </a:schemeClr>
                </a:solidFill>
                <a:latin typeface="Verdana" panose="020B0604030504040204" pitchFamily="34" charset="0"/>
                <a:ea typeface="Verdana" panose="020B0604030504040204" pitchFamily="34" charset="0"/>
                <a:cs typeface="Open Sans" panose="020B0604020202020204" charset="0"/>
              </a:rPr>
              <a:t>pasākumi</a:t>
            </a:r>
            <a:r>
              <a:rPr lang="en-US" sz="2400" dirty="0">
                <a:solidFill>
                  <a:schemeClr val="accent4">
                    <a:lumMod val="75000"/>
                  </a:schemeClr>
                </a:solidFill>
                <a:latin typeface="Verdana" panose="020B0604030504040204" pitchFamily="34" charset="0"/>
                <a:ea typeface="Verdana" panose="020B0604030504040204" pitchFamily="34" charset="0"/>
                <a:cs typeface="Open Sans" panose="020B0604020202020204" charset="0"/>
              </a:rPr>
              <a:t> </a:t>
            </a:r>
            <a:r>
              <a:rPr lang="en-US" sz="2400" dirty="0" err="1">
                <a:solidFill>
                  <a:schemeClr val="accent4">
                    <a:lumMod val="75000"/>
                  </a:schemeClr>
                </a:solidFill>
                <a:latin typeface="Verdana" panose="020B0604030504040204" pitchFamily="34" charset="0"/>
                <a:ea typeface="Verdana" panose="020B0604030504040204" pitchFamily="34" charset="0"/>
                <a:cs typeface="Open Sans" panose="020B0604020202020204" charset="0"/>
              </a:rPr>
              <a:t>valsts</a:t>
            </a:r>
            <a:r>
              <a:rPr lang="en-US" sz="2400" dirty="0">
                <a:solidFill>
                  <a:schemeClr val="accent4">
                    <a:lumMod val="75000"/>
                  </a:schemeClr>
                </a:solidFill>
                <a:latin typeface="Verdana" panose="020B0604030504040204" pitchFamily="34" charset="0"/>
                <a:ea typeface="Verdana" panose="020B0604030504040204" pitchFamily="34" charset="0"/>
                <a:cs typeface="Open Sans" panose="020B0604020202020204" charset="0"/>
              </a:rPr>
              <a:t> </a:t>
            </a:r>
            <a:r>
              <a:rPr lang="en-US" sz="2400" dirty="0" err="1">
                <a:solidFill>
                  <a:schemeClr val="accent4">
                    <a:lumMod val="75000"/>
                  </a:schemeClr>
                </a:solidFill>
                <a:latin typeface="Verdana" panose="020B0604030504040204" pitchFamily="34" charset="0"/>
                <a:ea typeface="Verdana" panose="020B0604030504040204" pitchFamily="34" charset="0"/>
                <a:cs typeface="Open Sans" panose="020B0604020202020204" charset="0"/>
              </a:rPr>
              <a:t>pārbaudes</a:t>
            </a:r>
            <a:r>
              <a:rPr lang="en-US" sz="2400" dirty="0">
                <a:solidFill>
                  <a:schemeClr val="accent4">
                    <a:lumMod val="75000"/>
                  </a:schemeClr>
                </a:solidFill>
                <a:latin typeface="Verdana" panose="020B0604030504040204" pitchFamily="34" charset="0"/>
                <a:ea typeface="Verdana" panose="020B0604030504040204" pitchFamily="34" charset="0"/>
                <a:cs typeface="Open Sans" panose="020B0604020202020204" charset="0"/>
              </a:rPr>
              <a:t> </a:t>
            </a:r>
            <a:r>
              <a:rPr lang="en-US" sz="2400" dirty="0" err="1">
                <a:solidFill>
                  <a:schemeClr val="accent4">
                    <a:lumMod val="75000"/>
                  </a:schemeClr>
                </a:solidFill>
                <a:latin typeface="Verdana" panose="020B0604030504040204" pitchFamily="34" charset="0"/>
                <a:ea typeface="Verdana" panose="020B0604030504040204" pitchFamily="34" charset="0"/>
                <a:cs typeface="Open Sans" panose="020B0604020202020204" charset="0"/>
              </a:rPr>
              <a:t>darbos</a:t>
            </a:r>
            <a:r>
              <a:rPr lang="en-US" sz="2400" dirty="0">
                <a:solidFill>
                  <a:schemeClr val="accent4">
                    <a:lumMod val="75000"/>
                  </a:schemeClr>
                </a:solidFill>
                <a:latin typeface="Verdana" panose="020B0604030504040204" pitchFamily="34" charset="0"/>
                <a:ea typeface="Verdana" panose="020B0604030504040204" pitchFamily="34" charset="0"/>
                <a:cs typeface="Open Sans" panose="020B0604020202020204" charset="0"/>
              </a:rPr>
              <a:t> </a:t>
            </a:r>
            <a:r>
              <a:rPr lang="en-US" sz="2400" dirty="0" err="1">
                <a:solidFill>
                  <a:schemeClr val="accent4">
                    <a:lumMod val="75000"/>
                  </a:schemeClr>
                </a:solidFill>
                <a:latin typeface="Verdana" panose="020B0604030504040204" pitchFamily="34" charset="0"/>
                <a:ea typeface="Verdana" panose="020B0604030504040204" pitchFamily="34" charset="0"/>
                <a:cs typeface="Open Sans" panose="020B0604020202020204" charset="0"/>
              </a:rPr>
              <a:t>izglītojamiem</a:t>
            </a:r>
            <a:r>
              <a:rPr lang="en-US" sz="2400" dirty="0">
                <a:solidFill>
                  <a:schemeClr val="accent4">
                    <a:lumMod val="75000"/>
                  </a:schemeClr>
                </a:solidFill>
                <a:latin typeface="Verdana" panose="020B0604030504040204" pitchFamily="34" charset="0"/>
                <a:ea typeface="Verdana" panose="020B0604030504040204" pitchFamily="34" charset="0"/>
                <a:cs typeface="Open Sans" panose="020B0604020202020204" charset="0"/>
              </a:rPr>
              <a:t> </a:t>
            </a:r>
            <a:r>
              <a:rPr lang="en-US" sz="2400" dirty="0" err="1">
                <a:solidFill>
                  <a:schemeClr val="accent4">
                    <a:lumMod val="75000"/>
                  </a:schemeClr>
                </a:solidFill>
                <a:latin typeface="Verdana" panose="020B0604030504040204" pitchFamily="34" charset="0"/>
                <a:ea typeface="Verdana" panose="020B0604030504040204" pitchFamily="34" charset="0"/>
                <a:cs typeface="Open Sans" panose="020B0604020202020204" charset="0"/>
              </a:rPr>
              <a:t>ar</a:t>
            </a:r>
            <a:r>
              <a:rPr lang="en-US" sz="2400" dirty="0">
                <a:solidFill>
                  <a:schemeClr val="accent4">
                    <a:lumMod val="75000"/>
                  </a:schemeClr>
                </a:solidFill>
                <a:latin typeface="Verdana" panose="020B0604030504040204" pitchFamily="34" charset="0"/>
                <a:ea typeface="Verdana" panose="020B0604030504040204" pitchFamily="34" charset="0"/>
                <a:cs typeface="Open Sans" panose="020B0604020202020204" charset="0"/>
              </a:rPr>
              <a:t> </a:t>
            </a:r>
            <a:r>
              <a:rPr lang="en-US" sz="2400" dirty="0" err="1">
                <a:solidFill>
                  <a:schemeClr val="accent4">
                    <a:lumMod val="75000"/>
                  </a:schemeClr>
                </a:solidFill>
                <a:latin typeface="Verdana" panose="020B0604030504040204" pitchFamily="34" charset="0"/>
                <a:ea typeface="Verdana" panose="020B0604030504040204" pitchFamily="34" charset="0"/>
                <a:cs typeface="Open Sans" panose="020B0604020202020204" charset="0"/>
              </a:rPr>
              <a:t>speciālām</a:t>
            </a:r>
            <a:r>
              <a:rPr lang="en-US" sz="2400" dirty="0">
                <a:solidFill>
                  <a:schemeClr val="accent4">
                    <a:lumMod val="75000"/>
                  </a:schemeClr>
                </a:solidFill>
                <a:latin typeface="Verdana" panose="020B0604030504040204" pitchFamily="34" charset="0"/>
                <a:ea typeface="Verdana" panose="020B0604030504040204" pitchFamily="34" charset="0"/>
                <a:cs typeface="Open Sans" panose="020B0604020202020204" charset="0"/>
              </a:rPr>
              <a:t> </a:t>
            </a:r>
            <a:r>
              <a:rPr lang="en-US" sz="2400" dirty="0" err="1">
                <a:solidFill>
                  <a:schemeClr val="accent4">
                    <a:lumMod val="75000"/>
                  </a:schemeClr>
                </a:solidFill>
                <a:latin typeface="Verdana" panose="020B0604030504040204" pitchFamily="34" charset="0"/>
                <a:ea typeface="Verdana" panose="020B0604030504040204" pitchFamily="34" charset="0"/>
                <a:cs typeface="Open Sans" panose="020B0604020202020204" charset="0"/>
              </a:rPr>
              <a:t>vajadzībām</a:t>
            </a:r>
            <a:r>
              <a:rPr lang="lv-LV" sz="2400" dirty="0">
                <a:solidFill>
                  <a:schemeClr val="accent4">
                    <a:lumMod val="75000"/>
                  </a:schemeClr>
                </a:solidFill>
                <a:latin typeface="Verdana" panose="020B0604030504040204" pitchFamily="34" charset="0"/>
                <a:ea typeface="Verdana" panose="020B0604030504040204" pitchFamily="34" charset="0"/>
                <a:cs typeface="Open Sans" panose="020B0604020202020204" charset="0"/>
              </a:rPr>
              <a:t> atbilstoši traucējumu veidam)</a:t>
            </a:r>
          </a:p>
          <a:p>
            <a:pPr marL="514350" indent="-514350">
              <a:buFont typeface="Wingdings" panose="05000000000000000000" pitchFamily="2" charset="2"/>
              <a:buChar char="Ø"/>
            </a:pPr>
            <a:r>
              <a:rPr lang="lv-LV" sz="2400" dirty="0">
                <a:solidFill>
                  <a:schemeClr val="accent4">
                    <a:lumMod val="75000"/>
                  </a:schemeClr>
                </a:solidFill>
                <a:latin typeface="Verdana" panose="020B0604030504040204" pitchFamily="34" charset="0"/>
                <a:ea typeface="Verdana" panose="020B0604030504040204" pitchFamily="34" charset="0"/>
                <a:cs typeface="Open Sans" panose="020B0604020202020204" charset="0"/>
              </a:rPr>
              <a:t>Pārbaudes darbu norises darbību laikos.</a:t>
            </a:r>
            <a:endParaRPr lang="lv-LV" sz="2400" dirty="0">
              <a:solidFill>
                <a:schemeClr val="accent4">
                  <a:lumMod val="7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48746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5329422" y="5128655"/>
            <a:ext cx="11039844" cy="0"/>
          </a:xfrm>
          <a:prstGeom prst="line">
            <a:avLst/>
          </a:prstGeom>
          <a:ln w="381000" cap="rnd">
            <a:solidFill>
              <a:srgbClr val="68478D"/>
            </a:solidFill>
            <a:prstDash val="solid"/>
            <a:headEnd type="none" w="sm" len="sm"/>
            <a:tailEnd type="none" w="sm" len="sm"/>
          </a:ln>
        </p:spPr>
      </p:sp>
      <p:sp>
        <p:nvSpPr>
          <p:cNvPr id="6" name="Freeform 6"/>
          <p:cNvSpPr/>
          <p:nvPr/>
        </p:nvSpPr>
        <p:spPr>
          <a:xfrm>
            <a:off x="1181100" y="3726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sp>
      <p:sp>
        <p:nvSpPr>
          <p:cNvPr id="7" name="Rectangle 6"/>
          <p:cNvSpPr/>
          <p:nvPr/>
        </p:nvSpPr>
        <p:spPr>
          <a:xfrm>
            <a:off x="5867400" y="846896"/>
            <a:ext cx="9406890" cy="738664"/>
          </a:xfrm>
          <a:prstGeom prst="rect">
            <a:avLst/>
          </a:prstGeom>
        </p:spPr>
        <p:txBody>
          <a:bodyPr wrap="square">
            <a:spAutoFit/>
          </a:bodyPr>
          <a:lstStyle/>
          <a:p>
            <a:r>
              <a:rPr lang="lv-LV" sz="4200" b="1" dirty="0">
                <a:solidFill>
                  <a:schemeClr val="accent4">
                    <a:lumMod val="75000"/>
                  </a:schemeClr>
                </a:solidFill>
                <a:latin typeface="Verdana" panose="020B0604030504040204" pitchFamily="34" charset="0"/>
                <a:ea typeface="Verdana" panose="020B0604030504040204" pitchFamily="34" charset="0"/>
                <a:cs typeface="Times New Roman" panose="02020603050405020304" pitchFamily="18" charset="0"/>
              </a:rPr>
              <a:t>Atbalsta pasākumi (III)</a:t>
            </a:r>
          </a:p>
        </p:txBody>
      </p:sp>
      <p:sp>
        <p:nvSpPr>
          <p:cNvPr id="8" name="TextBox 7"/>
          <p:cNvSpPr txBox="1"/>
          <p:nvPr/>
        </p:nvSpPr>
        <p:spPr>
          <a:xfrm>
            <a:off x="1295400" y="2781300"/>
            <a:ext cx="14859000" cy="3785652"/>
          </a:xfrm>
          <a:prstGeom prst="rect">
            <a:avLst/>
          </a:prstGeom>
          <a:noFill/>
        </p:spPr>
        <p:txBody>
          <a:bodyPr wrap="square" rtlCol="0">
            <a:spAutoFit/>
          </a:bodyPr>
          <a:lstStyle/>
          <a:p>
            <a:pPr marL="342900" indent="-342900">
              <a:buFont typeface="Arial" panose="020B0604020202020204" pitchFamily="34" charset="0"/>
              <a:buChar char="•"/>
            </a:pPr>
            <a:r>
              <a:rPr lang="lv-LV" sz="2400" i="1" dirty="0"/>
              <a:t>Ja valsts pārbaudes darbu vēlas kārtot skolēns ar izglītības programmu 21015811 ( ar garīgās attīstības traucējumiem) , vai pārbaudes darbi tiek pielāgoti, jo programmas ir atšķirīgas.</a:t>
            </a:r>
          </a:p>
          <a:p>
            <a:r>
              <a:rPr lang="lv-LV" sz="2400" dirty="0">
                <a:solidFill>
                  <a:schemeClr val="tx2"/>
                </a:solidFill>
              </a:rPr>
              <a:t>Eksāmena laikā sniedz tādus pašus atbalsta pasākumus, kādus saņēmis mācību procesa laikā. Eksāmena saturs vienādi, vērtēšanas kritēriji vienādi.</a:t>
            </a:r>
          </a:p>
          <a:p>
            <a:endParaRPr lang="lv-LV" sz="2400" i="1" dirty="0">
              <a:solidFill>
                <a:schemeClr val="tx2"/>
              </a:solidFill>
            </a:endParaRPr>
          </a:p>
          <a:p>
            <a:pPr marL="342900" indent="-342900">
              <a:buFont typeface="Arial" panose="020B0604020202020204" pitchFamily="34" charset="0"/>
              <a:buChar char="•"/>
            </a:pPr>
            <a:r>
              <a:rPr lang="lv-LV" sz="2400" i="1" dirty="0"/>
              <a:t>Vai ir iespējams redzēt pagājušajā gada matemātikas eksāmenu ukraiņu bērniem? (ukraiņu valodā) </a:t>
            </a:r>
          </a:p>
          <a:p>
            <a:endParaRPr lang="lv-LV" sz="2400" i="1" dirty="0"/>
          </a:p>
          <a:p>
            <a:r>
              <a:rPr lang="lv-LV" sz="2400" dirty="0">
                <a:solidFill>
                  <a:schemeClr val="tx2"/>
                </a:solidFill>
              </a:rPr>
              <a:t>2022./2023.mācību gada matemātikas (9.klases, optimālais mācību satura apguves līmenis) var iegūt, sazinoties ar VISC Lietotāju atbalsta dienestu.</a:t>
            </a:r>
          </a:p>
          <a:p>
            <a:endParaRPr lang="lv-LV" sz="2400" dirty="0">
              <a:solidFill>
                <a:schemeClr val="tx2"/>
              </a:solidFill>
            </a:endParaRPr>
          </a:p>
        </p:txBody>
      </p:sp>
    </p:spTree>
    <p:extLst>
      <p:ext uri="{BB962C8B-B14F-4D97-AF65-F5344CB8AC3E}">
        <p14:creationId xmlns:p14="http://schemas.microsoft.com/office/powerpoint/2010/main" val="3333982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5329422" y="5128655"/>
            <a:ext cx="11039844" cy="0"/>
          </a:xfrm>
          <a:prstGeom prst="line">
            <a:avLst/>
          </a:prstGeom>
          <a:ln w="381000" cap="rnd">
            <a:solidFill>
              <a:srgbClr val="68478D"/>
            </a:solidFill>
            <a:prstDash val="solid"/>
            <a:headEnd type="none" w="sm" len="sm"/>
            <a:tailEnd type="none" w="sm" len="sm"/>
          </a:ln>
        </p:spPr>
      </p:sp>
      <p:sp>
        <p:nvSpPr>
          <p:cNvPr id="6" name="Freeform 6"/>
          <p:cNvSpPr/>
          <p:nvPr/>
        </p:nvSpPr>
        <p:spPr>
          <a:xfrm>
            <a:off x="1181100" y="3726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sp>
      <p:sp>
        <p:nvSpPr>
          <p:cNvPr id="7" name="Rectangle 6"/>
          <p:cNvSpPr/>
          <p:nvPr/>
        </p:nvSpPr>
        <p:spPr>
          <a:xfrm>
            <a:off x="5867400" y="846896"/>
            <a:ext cx="9406890" cy="738664"/>
          </a:xfrm>
          <a:prstGeom prst="rect">
            <a:avLst/>
          </a:prstGeom>
        </p:spPr>
        <p:txBody>
          <a:bodyPr wrap="square">
            <a:spAutoFit/>
          </a:bodyPr>
          <a:lstStyle/>
          <a:p>
            <a:r>
              <a:rPr lang="lv-LV" sz="4200" b="1" dirty="0">
                <a:solidFill>
                  <a:schemeClr val="accent4">
                    <a:lumMod val="75000"/>
                  </a:schemeClr>
                </a:solidFill>
                <a:latin typeface="Verdana" panose="020B0604030504040204" pitchFamily="34" charset="0"/>
                <a:ea typeface="Verdana" panose="020B0604030504040204" pitchFamily="34" charset="0"/>
                <a:cs typeface="Times New Roman" panose="02020603050405020304" pitchFamily="18" charset="0"/>
              </a:rPr>
              <a:t>Atbalsta pasākumi (III)</a:t>
            </a:r>
          </a:p>
        </p:txBody>
      </p:sp>
      <p:pic>
        <p:nvPicPr>
          <p:cNvPr id="3" name="Picture 2"/>
          <p:cNvPicPr>
            <a:picLocks noChangeAspect="1"/>
          </p:cNvPicPr>
          <p:nvPr/>
        </p:nvPicPr>
        <p:blipFill>
          <a:blip r:embed="rId3"/>
          <a:stretch>
            <a:fillRect/>
          </a:stretch>
        </p:blipFill>
        <p:spPr>
          <a:xfrm>
            <a:off x="2717864" y="1790700"/>
            <a:ext cx="11760136" cy="7735059"/>
          </a:xfrm>
          <a:prstGeom prst="rect">
            <a:avLst/>
          </a:prstGeom>
        </p:spPr>
      </p:pic>
    </p:spTree>
    <p:extLst>
      <p:ext uri="{BB962C8B-B14F-4D97-AF65-F5344CB8AC3E}">
        <p14:creationId xmlns:p14="http://schemas.microsoft.com/office/powerpoint/2010/main" val="3516574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5329422" y="5128655"/>
            <a:ext cx="11039844" cy="0"/>
          </a:xfrm>
          <a:prstGeom prst="line">
            <a:avLst/>
          </a:prstGeom>
          <a:ln w="381000" cap="rnd">
            <a:solidFill>
              <a:srgbClr val="68478D"/>
            </a:solidFill>
            <a:prstDash val="solid"/>
            <a:headEnd type="none" w="sm" len="sm"/>
            <a:tailEnd type="none" w="sm" len="sm"/>
          </a:ln>
        </p:spPr>
      </p:sp>
      <p:sp>
        <p:nvSpPr>
          <p:cNvPr id="6" name="Freeform 6"/>
          <p:cNvSpPr/>
          <p:nvPr/>
        </p:nvSpPr>
        <p:spPr>
          <a:xfrm>
            <a:off x="1181100" y="3726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sp>
      <p:sp>
        <p:nvSpPr>
          <p:cNvPr id="7" name="Virsraksts 5">
            <a:extLst>
              <a:ext uri="{FF2B5EF4-FFF2-40B4-BE49-F238E27FC236}">
                <a16:creationId xmlns:a16="http://schemas.microsoft.com/office/drawing/2014/main" id="{15EBF82B-70F2-B9A1-4B05-8B947C6571DA}"/>
              </a:ext>
            </a:extLst>
          </p:cNvPr>
          <p:cNvSpPr txBox="1">
            <a:spLocks/>
          </p:cNvSpPr>
          <p:nvPr/>
        </p:nvSpPr>
        <p:spPr>
          <a:xfrm>
            <a:off x="5943600" y="800100"/>
            <a:ext cx="11049000" cy="71027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v-LV" sz="3600" b="1" dirty="0">
                <a:solidFill>
                  <a:schemeClr val="accent4">
                    <a:lumMod val="75000"/>
                  </a:schemeClr>
                </a:solidFill>
                <a:latin typeface="Verdana" panose="020B0604030504040204" pitchFamily="34" charset="0"/>
                <a:ea typeface="Verdana" panose="020B0604030504040204" pitchFamily="34" charset="0"/>
              </a:rPr>
              <a:t>Eksāmenu kopvērtējums: 9. klase</a:t>
            </a:r>
            <a:endParaRPr lang="en-US" sz="3600" b="1" dirty="0">
              <a:solidFill>
                <a:schemeClr val="accent4">
                  <a:lumMod val="75000"/>
                </a:schemeClr>
              </a:solidFill>
              <a:latin typeface="Verdana" panose="020B0604030504040204" pitchFamily="34" charset="0"/>
              <a:ea typeface="Verdana" panose="020B0604030504040204" pitchFamily="34" charset="0"/>
            </a:endParaRPr>
          </a:p>
        </p:txBody>
      </p:sp>
      <p:sp>
        <p:nvSpPr>
          <p:cNvPr id="8" name="Satura vietturis 6">
            <a:extLst>
              <a:ext uri="{FF2B5EF4-FFF2-40B4-BE49-F238E27FC236}">
                <a16:creationId xmlns:a16="http://schemas.microsoft.com/office/drawing/2014/main" id="{A7936686-F760-1FB0-2A58-471AB405354B}"/>
              </a:ext>
            </a:extLst>
          </p:cNvPr>
          <p:cNvSpPr txBox="1">
            <a:spLocks/>
          </p:cNvSpPr>
          <p:nvPr/>
        </p:nvSpPr>
        <p:spPr>
          <a:xfrm>
            <a:off x="3124200" y="2019300"/>
            <a:ext cx="13335000" cy="7620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v-LV" dirty="0">
                <a:solidFill>
                  <a:srgbClr val="FF0000"/>
                </a:solidFill>
              </a:rPr>
              <a:t>Lai nokārtotu eksāmenu </a:t>
            </a:r>
            <a:r>
              <a:rPr lang="lv-LV" b="1" dirty="0">
                <a:solidFill>
                  <a:srgbClr val="FF0000"/>
                </a:solidFill>
              </a:rPr>
              <a:t>2023./2024. mācību gadā</a:t>
            </a:r>
            <a:r>
              <a:rPr lang="lv-LV" dirty="0">
                <a:solidFill>
                  <a:srgbClr val="FF0000"/>
                </a:solidFill>
              </a:rPr>
              <a:t>, jāiegūst vismaz </a:t>
            </a:r>
            <a:br>
              <a:rPr lang="lv-LV" dirty="0">
                <a:solidFill>
                  <a:srgbClr val="FF0000"/>
                </a:solidFill>
              </a:rPr>
            </a:br>
            <a:r>
              <a:rPr lang="lv-LV" b="1" dirty="0">
                <a:solidFill>
                  <a:srgbClr val="FF0000"/>
                </a:solidFill>
              </a:rPr>
              <a:t>10 procenti</a:t>
            </a:r>
            <a:r>
              <a:rPr lang="lv-LV" dirty="0">
                <a:solidFill>
                  <a:srgbClr val="FF0000"/>
                </a:solidFill>
              </a:rPr>
              <a:t>.</a:t>
            </a:r>
          </a:p>
          <a:p>
            <a:pPr marL="0" indent="0">
              <a:buNone/>
            </a:pPr>
            <a:r>
              <a:rPr lang="lv-LV" sz="2800" dirty="0"/>
              <a:t>27.</a:t>
            </a:r>
            <a:r>
              <a:rPr lang="lv-LV" sz="2800" baseline="30000" dirty="0"/>
              <a:t>1</a:t>
            </a:r>
            <a:r>
              <a:rPr lang="lv-LV" sz="2800" dirty="0"/>
              <a:t>1. 2022./2023. mācību gadā un 2023./2024. mācību gadā ir mazāks nekā 10 procenti.</a:t>
            </a:r>
            <a:r>
              <a:rPr lang="lv-LV" sz="2800" dirty="0">
                <a:solidFill>
                  <a:schemeClr val="tx2"/>
                </a:solidFill>
                <a:latin typeface="Open Sans"/>
              </a:rPr>
              <a:t> </a:t>
            </a:r>
          </a:p>
          <a:p>
            <a:pPr marL="0" indent="0">
              <a:buNone/>
            </a:pPr>
            <a:r>
              <a:rPr lang="lv-LV" sz="1300" dirty="0">
                <a:solidFill>
                  <a:schemeClr val="tx2"/>
                </a:solidFill>
                <a:latin typeface="Open Sans"/>
              </a:rPr>
              <a:t>Grozījumi n</a:t>
            </a:r>
            <a:r>
              <a:rPr lang="en-US" sz="1300" dirty="0" err="1">
                <a:solidFill>
                  <a:schemeClr val="tx2"/>
                </a:solidFill>
                <a:latin typeface="Open Sans"/>
              </a:rPr>
              <a:t>oteikum</a:t>
            </a:r>
            <a:r>
              <a:rPr lang="lv-LV" sz="1300" dirty="0" err="1">
                <a:solidFill>
                  <a:schemeClr val="tx2"/>
                </a:solidFill>
                <a:latin typeface="Open Sans"/>
              </a:rPr>
              <a:t>os</a:t>
            </a:r>
            <a:r>
              <a:rPr lang="en-US" sz="1300" dirty="0">
                <a:solidFill>
                  <a:schemeClr val="tx2"/>
                </a:solidFill>
                <a:latin typeface="Open Sans"/>
              </a:rPr>
              <a:t> </a:t>
            </a:r>
            <a:r>
              <a:rPr lang="lv-LV" sz="1300" dirty="0">
                <a:solidFill>
                  <a:schemeClr val="tx2"/>
                </a:solidFill>
                <a:latin typeface="Open Sans"/>
              </a:rPr>
              <a:t>Nr.747 «P</a:t>
            </a:r>
            <a:r>
              <a:rPr lang="en-US" sz="1300" dirty="0" err="1">
                <a:solidFill>
                  <a:schemeClr val="tx2"/>
                </a:solidFill>
                <a:latin typeface="Open Sans"/>
              </a:rPr>
              <a:t>ar</a:t>
            </a:r>
            <a:r>
              <a:rPr lang="en-US" sz="1300" dirty="0">
                <a:solidFill>
                  <a:schemeClr val="tx2"/>
                </a:solidFill>
                <a:latin typeface="Open Sans"/>
              </a:rPr>
              <a:t> </a:t>
            </a:r>
            <a:r>
              <a:rPr lang="en-US" sz="1300" dirty="0" err="1">
                <a:solidFill>
                  <a:schemeClr val="tx2"/>
                </a:solidFill>
                <a:latin typeface="Open Sans"/>
              </a:rPr>
              <a:t>valsts</a:t>
            </a:r>
            <a:r>
              <a:rPr lang="en-US" sz="1300" dirty="0">
                <a:solidFill>
                  <a:schemeClr val="tx2"/>
                </a:solidFill>
                <a:latin typeface="Open Sans"/>
              </a:rPr>
              <a:t> </a:t>
            </a:r>
            <a:r>
              <a:rPr lang="en-US" sz="1300" dirty="0" err="1">
                <a:solidFill>
                  <a:schemeClr val="tx2"/>
                </a:solidFill>
                <a:latin typeface="Open Sans"/>
              </a:rPr>
              <a:t>pamatizglītības</a:t>
            </a:r>
            <a:r>
              <a:rPr lang="en-US" sz="1300" dirty="0">
                <a:solidFill>
                  <a:schemeClr val="tx2"/>
                </a:solidFill>
                <a:latin typeface="Open Sans"/>
              </a:rPr>
              <a:t> </a:t>
            </a:r>
            <a:r>
              <a:rPr lang="en-US" sz="1300" dirty="0" err="1">
                <a:solidFill>
                  <a:schemeClr val="tx2"/>
                </a:solidFill>
                <a:latin typeface="Open Sans"/>
              </a:rPr>
              <a:t>standartu</a:t>
            </a:r>
            <a:r>
              <a:rPr lang="en-US" sz="1300" dirty="0">
                <a:solidFill>
                  <a:schemeClr val="tx2"/>
                </a:solidFill>
                <a:latin typeface="Open Sans"/>
              </a:rPr>
              <a:t> un </a:t>
            </a:r>
            <a:r>
              <a:rPr lang="en-US" sz="1300" dirty="0" err="1">
                <a:solidFill>
                  <a:schemeClr val="tx2"/>
                </a:solidFill>
                <a:latin typeface="Open Sans"/>
              </a:rPr>
              <a:t>pamatizglītības</a:t>
            </a:r>
            <a:r>
              <a:rPr lang="en-US" sz="1300" dirty="0">
                <a:solidFill>
                  <a:schemeClr val="tx2"/>
                </a:solidFill>
                <a:latin typeface="Open Sans"/>
              </a:rPr>
              <a:t> </a:t>
            </a:r>
            <a:r>
              <a:rPr lang="en-US" sz="1300" dirty="0" err="1">
                <a:solidFill>
                  <a:schemeClr val="tx2"/>
                </a:solidFill>
                <a:latin typeface="Open Sans"/>
              </a:rPr>
              <a:t>programmu</a:t>
            </a:r>
            <a:r>
              <a:rPr lang="en-US" sz="1300" dirty="0">
                <a:solidFill>
                  <a:schemeClr val="tx2"/>
                </a:solidFill>
                <a:latin typeface="Open Sans"/>
              </a:rPr>
              <a:t> </a:t>
            </a:r>
            <a:r>
              <a:rPr lang="en-US" sz="1300" dirty="0" err="1">
                <a:solidFill>
                  <a:schemeClr val="tx2"/>
                </a:solidFill>
                <a:latin typeface="Open Sans"/>
              </a:rPr>
              <a:t>paraugiem</a:t>
            </a:r>
            <a:r>
              <a:rPr lang="lv-LV" sz="1300" dirty="0">
                <a:solidFill>
                  <a:schemeClr val="tx2"/>
                </a:solidFill>
                <a:latin typeface="Open Sans"/>
              </a:rPr>
              <a:t>» (10% sliekšņa saglabāšana 9.klasē) pieņemti MK 9.04.2024.</a:t>
            </a:r>
          </a:p>
          <a:p>
            <a:pPr marL="0" indent="0">
              <a:buNone/>
            </a:pPr>
            <a:endParaRPr lang="lv-LV" dirty="0"/>
          </a:p>
          <a:p>
            <a:r>
              <a:rPr lang="lv-LV" dirty="0">
                <a:solidFill>
                  <a:schemeClr val="accent4">
                    <a:lumMod val="75000"/>
                  </a:schemeClr>
                </a:solidFill>
              </a:rPr>
              <a:t>Atkārtoti mācoties 9. klasē, 2023./2024. mācību gadā obligāti jākārto tikai tie valsts pārbaudes darbi, kuros 2022./2023. mācību gadā saņemtais attiecīgā eksāmena darba kopvērtējums ir </a:t>
            </a:r>
            <a:r>
              <a:rPr lang="lv-LV" b="1" dirty="0">
                <a:solidFill>
                  <a:schemeClr val="accent4">
                    <a:lumMod val="75000"/>
                  </a:schemeClr>
                </a:solidFill>
              </a:rPr>
              <a:t>mazāks nekā 10 procenti</a:t>
            </a:r>
            <a:r>
              <a:rPr lang="lv-LV" dirty="0">
                <a:solidFill>
                  <a:schemeClr val="accent4">
                    <a:lumMod val="75000"/>
                  </a:schemeClr>
                </a:solidFill>
              </a:rPr>
              <a:t>. </a:t>
            </a:r>
          </a:p>
          <a:p>
            <a:pPr marL="0" indent="0">
              <a:buNone/>
            </a:pPr>
            <a:endParaRPr lang="lv-LV" sz="1600" dirty="0">
              <a:solidFill>
                <a:schemeClr val="tx2"/>
              </a:solidFill>
              <a:latin typeface="Open Sans"/>
            </a:endParaRPr>
          </a:p>
          <a:p>
            <a:pPr marL="0" indent="0">
              <a:buNone/>
            </a:pPr>
            <a:endParaRPr lang="en-US" sz="1600" dirty="0">
              <a:solidFill>
                <a:schemeClr val="tx2"/>
              </a:solidFill>
              <a:latin typeface="Open Sans"/>
            </a:endParaRPr>
          </a:p>
          <a:p>
            <a:r>
              <a:rPr lang="lv-LV" dirty="0">
                <a:solidFill>
                  <a:schemeClr val="accent4">
                    <a:lumMod val="75000"/>
                  </a:schemeClr>
                </a:solidFill>
              </a:rPr>
              <a:t>9. klases skolēns, atkārtoti mācoties 9. klasē 2023./2024. mācību gadā, var izvēlēties kārtot kādu no valsts pārbaudes darbiem, </a:t>
            </a:r>
            <a:r>
              <a:rPr lang="lv-LV" b="1" dirty="0">
                <a:solidFill>
                  <a:schemeClr val="accent4">
                    <a:lumMod val="75000"/>
                  </a:schemeClr>
                </a:solidFill>
              </a:rPr>
              <a:t>lai uzlabotu 2022./2023. mācību gada tajā iegūto vērtējumu</a:t>
            </a:r>
            <a:r>
              <a:rPr lang="lv-LV" dirty="0">
                <a:solidFill>
                  <a:schemeClr val="accent4">
                    <a:lumMod val="75000"/>
                  </a:schemeClr>
                </a:solidFill>
              </a:rPr>
              <a:t>.</a:t>
            </a:r>
            <a:r>
              <a:rPr lang="lv-LV" dirty="0">
                <a:solidFill>
                  <a:srgbClr val="FF0000"/>
                </a:solidFill>
                <a:latin typeface="Open Sans"/>
              </a:rPr>
              <a:t>	 </a:t>
            </a:r>
            <a:r>
              <a:rPr lang="lv-LV" sz="1900" dirty="0">
                <a:solidFill>
                  <a:srgbClr val="FF0000"/>
                </a:solidFill>
                <a:latin typeface="Open Sans"/>
              </a:rPr>
              <a:t>(IZM vēstule   2023.g. decembrī)</a:t>
            </a:r>
            <a:r>
              <a:rPr lang="lv-LV" dirty="0">
                <a:solidFill>
                  <a:srgbClr val="FF0000"/>
                </a:solidFill>
                <a:latin typeface="Open Sans"/>
              </a:rPr>
              <a:t>																	</a:t>
            </a:r>
            <a:endParaRPr lang="en-US" dirty="0"/>
          </a:p>
        </p:txBody>
      </p:sp>
    </p:spTree>
    <p:extLst>
      <p:ext uri="{BB962C8B-B14F-4D97-AF65-F5344CB8AC3E}">
        <p14:creationId xmlns:p14="http://schemas.microsoft.com/office/powerpoint/2010/main" val="3272935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5329422" y="5128655"/>
            <a:ext cx="11039844" cy="0"/>
          </a:xfrm>
          <a:prstGeom prst="line">
            <a:avLst/>
          </a:prstGeom>
          <a:ln w="381000" cap="rnd">
            <a:solidFill>
              <a:srgbClr val="68478D"/>
            </a:solidFill>
            <a:prstDash val="solid"/>
            <a:headEnd type="none" w="sm" len="sm"/>
            <a:tailEnd type="none" w="sm" len="sm"/>
          </a:ln>
        </p:spPr>
      </p:sp>
      <p:sp>
        <p:nvSpPr>
          <p:cNvPr id="6" name="Freeform 6"/>
          <p:cNvSpPr/>
          <p:nvPr/>
        </p:nvSpPr>
        <p:spPr>
          <a:xfrm>
            <a:off x="1181100" y="3726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sp>
      <p:sp>
        <p:nvSpPr>
          <p:cNvPr id="7" name="Virsraksts 5">
            <a:extLst>
              <a:ext uri="{FF2B5EF4-FFF2-40B4-BE49-F238E27FC236}">
                <a16:creationId xmlns:a16="http://schemas.microsoft.com/office/drawing/2014/main" id="{15EBF82B-70F2-B9A1-4B05-8B947C6571DA}"/>
              </a:ext>
            </a:extLst>
          </p:cNvPr>
          <p:cNvSpPr txBox="1">
            <a:spLocks/>
          </p:cNvSpPr>
          <p:nvPr/>
        </p:nvSpPr>
        <p:spPr>
          <a:xfrm>
            <a:off x="5943600" y="800100"/>
            <a:ext cx="11049000" cy="71027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v-LV" sz="3600" b="1" dirty="0">
                <a:solidFill>
                  <a:schemeClr val="accent4">
                    <a:lumMod val="75000"/>
                  </a:schemeClr>
                </a:solidFill>
                <a:latin typeface="Verdana" panose="020B0604030504040204" pitchFamily="34" charset="0"/>
                <a:ea typeface="Verdana" panose="020B0604030504040204" pitchFamily="34" charset="0"/>
              </a:rPr>
              <a:t>Eksāmenu kopvērtējums: 9. klase</a:t>
            </a:r>
            <a:endParaRPr lang="en-US" sz="3600" b="1" dirty="0">
              <a:solidFill>
                <a:schemeClr val="accent4">
                  <a:lumMod val="75000"/>
                </a:schemeClr>
              </a:solidFill>
              <a:latin typeface="Verdana" panose="020B0604030504040204" pitchFamily="34" charset="0"/>
              <a:ea typeface="Verdana" panose="020B0604030504040204" pitchFamily="34" charset="0"/>
            </a:endParaRPr>
          </a:p>
        </p:txBody>
      </p:sp>
      <p:sp>
        <p:nvSpPr>
          <p:cNvPr id="8" name="Satura vietturis 6">
            <a:extLst>
              <a:ext uri="{FF2B5EF4-FFF2-40B4-BE49-F238E27FC236}">
                <a16:creationId xmlns:a16="http://schemas.microsoft.com/office/drawing/2014/main" id="{A7936686-F760-1FB0-2A58-471AB405354B}"/>
              </a:ext>
            </a:extLst>
          </p:cNvPr>
          <p:cNvSpPr txBox="1">
            <a:spLocks/>
          </p:cNvSpPr>
          <p:nvPr/>
        </p:nvSpPr>
        <p:spPr>
          <a:xfrm>
            <a:off x="3124200" y="2019300"/>
            <a:ext cx="13335000" cy="7620000"/>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v-LV" sz="2800" i="1" dirty="0">
                <a:latin typeface="Arial" panose="020B0604020202020204" pitchFamily="34" charset="0"/>
                <a:cs typeface="Arial" panose="020B0604020202020204" pitchFamily="34" charset="0"/>
              </a:rPr>
              <a:t>Par 9.kl. beidzējiem, kuri iepriekšējā mācību gadā nenokārtoja kādu no centralizētajiem eksāmeniem. Cik CE viņi kārto un kurš normatīvais akts to nosaka. </a:t>
            </a:r>
          </a:p>
          <a:p>
            <a:pPr marL="0" indent="0">
              <a:buNone/>
            </a:pPr>
            <a:r>
              <a:rPr lang="lv-LV" sz="2800" dirty="0">
                <a:solidFill>
                  <a:schemeClr val="tx2"/>
                </a:solidFill>
                <a:latin typeface="Arial" panose="020B0604020202020204" pitchFamily="34" charset="0"/>
                <a:cs typeface="Arial" panose="020B0604020202020204" pitchFamily="34" charset="0"/>
              </a:rPr>
              <a:t>Kārto tikai tos eksāmenus, kuros nav sasniegti 10 %. Drīkst uzlabot vērtējumu.</a:t>
            </a:r>
          </a:p>
          <a:p>
            <a:pPr marL="0" indent="0">
              <a:buNone/>
            </a:pPr>
            <a:endParaRPr lang="lv-LV" sz="2800" dirty="0">
              <a:solidFill>
                <a:schemeClr val="tx2"/>
              </a:solidFill>
              <a:latin typeface="Arial" panose="020B0604020202020204" pitchFamily="34" charset="0"/>
              <a:cs typeface="Arial" panose="020B0604020202020204" pitchFamily="34" charset="0"/>
            </a:endParaRPr>
          </a:p>
          <a:p>
            <a:r>
              <a:rPr lang="lv-LV" sz="2800" dirty="0">
                <a:latin typeface="Arial" panose="020B0604020202020204" pitchFamily="34" charset="0"/>
                <a:cs typeface="Arial" panose="020B0604020202020204" pitchFamily="34" charset="0"/>
              </a:rPr>
              <a:t>9.klases skolnieks ir pieteicies uzlabot CE, jo pagājušā gadā jau kārtojis un ieguvis </a:t>
            </a:r>
            <a:br>
              <a:rPr lang="lv-LV" sz="2800" dirty="0">
                <a:latin typeface="Arial" panose="020B0604020202020204" pitchFamily="34" charset="0"/>
                <a:cs typeface="Arial" panose="020B0604020202020204" pitchFamily="34" charset="0"/>
              </a:rPr>
            </a:br>
            <a:r>
              <a:rPr lang="lv-LV" sz="2800" dirty="0">
                <a:latin typeface="Arial" panose="020B0604020202020204" pitchFamily="34" charset="0"/>
                <a:cs typeface="Arial" panose="020B0604020202020204" pitchFamily="34" charset="0"/>
              </a:rPr>
              <a:t>2 sertifikātus. Ir reģistrēts sistēmā visos CE . Tagad pārdomājis un kārtos tikai </a:t>
            </a:r>
            <a:br>
              <a:rPr lang="lv-LV" sz="2800" dirty="0">
                <a:latin typeface="Arial" panose="020B0604020202020204" pitchFamily="34" charset="0"/>
                <a:cs typeface="Arial" panose="020B0604020202020204" pitchFamily="34" charset="0"/>
              </a:rPr>
            </a:br>
            <a:r>
              <a:rPr lang="lv-LV" sz="2800" dirty="0">
                <a:latin typeface="Arial" panose="020B0604020202020204" pitchFamily="34" charset="0"/>
                <a:cs typeface="Arial" panose="020B0604020202020204" pitchFamily="34" charset="0"/>
              </a:rPr>
              <a:t>1 eksāmenu. Kā jārīkojas?</a:t>
            </a:r>
          </a:p>
          <a:p>
            <a:pPr marL="0" indent="0">
              <a:buNone/>
            </a:pPr>
            <a:r>
              <a:rPr lang="lv-LV" sz="2800" dirty="0">
                <a:solidFill>
                  <a:schemeClr val="tx2"/>
                </a:solidFill>
                <a:latin typeface="Arial" panose="020B0604020202020204" pitchFamily="34" charset="0"/>
                <a:cs typeface="Arial" panose="020B0604020202020204" pitchFamily="34" charset="0"/>
              </a:rPr>
              <a:t>Vecāku iesniegums, VPS atreģistrē. Var arī eksāmena dienā atzīmēt, kā nepiedalījās. Sekmju izrakstā ieraksta abu sertifikātu numurus.</a:t>
            </a:r>
          </a:p>
          <a:p>
            <a:pPr marL="0" indent="0">
              <a:buNone/>
            </a:pPr>
            <a:endParaRPr lang="lv-LV" sz="2800" dirty="0">
              <a:latin typeface="Arial" panose="020B0604020202020204" pitchFamily="34" charset="0"/>
              <a:cs typeface="Arial" panose="020B0604020202020204" pitchFamily="34" charset="0"/>
            </a:endParaRPr>
          </a:p>
          <a:p>
            <a:r>
              <a:rPr lang="lv-LV" sz="2800" dirty="0">
                <a:latin typeface="Arial" panose="020B0604020202020204" pitchFamily="34" charset="0"/>
                <a:cs typeface="Arial" panose="020B0604020202020204" pitchFamily="34" charset="0"/>
              </a:rPr>
              <a:t> </a:t>
            </a:r>
            <a:r>
              <a:rPr lang="lv-LV" sz="2800" i="1" dirty="0">
                <a:latin typeface="Arial" panose="020B0604020202020204" pitchFamily="34" charset="0"/>
                <a:cs typeface="Arial" panose="020B0604020202020204" pitchFamily="34" charset="0"/>
              </a:rPr>
              <a:t>No cik % ir sekmīgi nokārtots eksāmens 9.klasei - 10% vai 15%? Kādas izmaiņas, salīdzinot ar pagājušo mācību gadu? Kurā oficiālajā dokumentā  ir apstiprināts 9. klašu CE snieguma līmenis 10%?</a:t>
            </a:r>
          </a:p>
          <a:p>
            <a:pPr marL="0" indent="0">
              <a:buNone/>
            </a:pPr>
            <a:r>
              <a:rPr lang="lv-LV" sz="2800" dirty="0">
                <a:solidFill>
                  <a:schemeClr val="tx2"/>
                </a:solidFill>
                <a:latin typeface="Arial" panose="020B0604020202020204" pitchFamily="34" charset="0"/>
                <a:cs typeface="Arial" panose="020B0604020202020204" pitchFamily="34" charset="0"/>
              </a:rPr>
              <a:t>27.</a:t>
            </a:r>
            <a:r>
              <a:rPr lang="lv-LV" sz="2800" baseline="30000" dirty="0">
                <a:solidFill>
                  <a:schemeClr val="tx2"/>
                </a:solidFill>
                <a:latin typeface="Arial" panose="020B0604020202020204" pitchFamily="34" charset="0"/>
                <a:cs typeface="Arial" panose="020B0604020202020204" pitchFamily="34" charset="0"/>
              </a:rPr>
              <a:t>1</a:t>
            </a:r>
            <a:r>
              <a:rPr lang="lv-LV" sz="2800" dirty="0">
                <a:solidFill>
                  <a:schemeClr val="tx2"/>
                </a:solidFill>
                <a:latin typeface="Arial" panose="020B0604020202020204" pitchFamily="34" charset="0"/>
                <a:cs typeface="Arial" panose="020B0604020202020204" pitchFamily="34" charset="0"/>
              </a:rPr>
              <a:t>1. 2022./2023. mācību gadā un 2023./2024. mācību gadā ir mazāks nekā 10 procenti. </a:t>
            </a:r>
          </a:p>
          <a:p>
            <a:pPr marL="0" indent="0">
              <a:buNone/>
            </a:pPr>
            <a:r>
              <a:rPr lang="lv-LV" sz="2800" dirty="0">
                <a:solidFill>
                  <a:schemeClr val="tx2"/>
                </a:solidFill>
                <a:latin typeface="Arial" panose="020B0604020202020204" pitchFamily="34" charset="0"/>
                <a:cs typeface="Arial" panose="020B0604020202020204" pitchFamily="34" charset="0"/>
              </a:rPr>
              <a:t>Grozījumi n</a:t>
            </a:r>
            <a:r>
              <a:rPr lang="en-US" sz="2800" dirty="0" err="1">
                <a:solidFill>
                  <a:schemeClr val="tx2"/>
                </a:solidFill>
                <a:latin typeface="Arial" panose="020B0604020202020204" pitchFamily="34" charset="0"/>
                <a:cs typeface="Arial" panose="020B0604020202020204" pitchFamily="34" charset="0"/>
              </a:rPr>
              <a:t>oteikum</a:t>
            </a:r>
            <a:r>
              <a:rPr lang="lv-LV" sz="2800" dirty="0" err="1">
                <a:solidFill>
                  <a:schemeClr val="tx2"/>
                </a:solidFill>
                <a:latin typeface="Arial" panose="020B0604020202020204" pitchFamily="34" charset="0"/>
                <a:cs typeface="Arial" panose="020B0604020202020204" pitchFamily="34" charset="0"/>
              </a:rPr>
              <a:t>os</a:t>
            </a:r>
            <a:r>
              <a:rPr lang="en-US" sz="2800" dirty="0">
                <a:solidFill>
                  <a:schemeClr val="tx2"/>
                </a:solidFill>
                <a:latin typeface="Arial" panose="020B0604020202020204" pitchFamily="34" charset="0"/>
                <a:cs typeface="Arial" panose="020B0604020202020204" pitchFamily="34" charset="0"/>
              </a:rPr>
              <a:t> </a:t>
            </a:r>
            <a:r>
              <a:rPr lang="lv-LV" sz="2800" dirty="0">
                <a:solidFill>
                  <a:schemeClr val="tx2"/>
                </a:solidFill>
                <a:latin typeface="Arial" panose="020B0604020202020204" pitchFamily="34" charset="0"/>
                <a:cs typeface="Arial" panose="020B0604020202020204" pitchFamily="34" charset="0"/>
              </a:rPr>
              <a:t>Nr.747 «P</a:t>
            </a:r>
            <a:r>
              <a:rPr lang="en-US" sz="2800" dirty="0" err="1">
                <a:solidFill>
                  <a:schemeClr val="tx2"/>
                </a:solidFill>
                <a:latin typeface="Arial" panose="020B0604020202020204" pitchFamily="34" charset="0"/>
                <a:cs typeface="Arial" panose="020B0604020202020204" pitchFamily="34" charset="0"/>
              </a:rPr>
              <a:t>ar</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valsts</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pamatizglītības</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standartu</a:t>
            </a:r>
            <a:r>
              <a:rPr lang="en-US" sz="2800" dirty="0">
                <a:solidFill>
                  <a:schemeClr val="tx2"/>
                </a:solidFill>
                <a:latin typeface="Arial" panose="020B0604020202020204" pitchFamily="34" charset="0"/>
                <a:cs typeface="Arial" panose="020B0604020202020204" pitchFamily="34" charset="0"/>
              </a:rPr>
              <a:t> un </a:t>
            </a:r>
            <a:r>
              <a:rPr lang="en-US" sz="2800" dirty="0" err="1">
                <a:solidFill>
                  <a:schemeClr val="tx2"/>
                </a:solidFill>
                <a:latin typeface="Arial" panose="020B0604020202020204" pitchFamily="34" charset="0"/>
                <a:cs typeface="Arial" panose="020B0604020202020204" pitchFamily="34" charset="0"/>
              </a:rPr>
              <a:t>pamatizglītības</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programmu</a:t>
            </a:r>
            <a:r>
              <a:rPr lang="en-US" sz="2800" dirty="0">
                <a:solidFill>
                  <a:schemeClr val="tx2"/>
                </a:solidFill>
                <a:latin typeface="Arial" panose="020B0604020202020204" pitchFamily="34" charset="0"/>
                <a:cs typeface="Arial" panose="020B0604020202020204" pitchFamily="34" charset="0"/>
              </a:rPr>
              <a:t> </a:t>
            </a:r>
            <a:r>
              <a:rPr lang="en-US" sz="2800" dirty="0" err="1">
                <a:solidFill>
                  <a:schemeClr val="tx2"/>
                </a:solidFill>
                <a:latin typeface="Arial" panose="020B0604020202020204" pitchFamily="34" charset="0"/>
                <a:cs typeface="Arial" panose="020B0604020202020204" pitchFamily="34" charset="0"/>
              </a:rPr>
              <a:t>paraugiem</a:t>
            </a:r>
            <a:r>
              <a:rPr lang="lv-LV" sz="2800" dirty="0">
                <a:solidFill>
                  <a:schemeClr val="tx2"/>
                </a:solidFill>
                <a:latin typeface="Arial" panose="020B0604020202020204" pitchFamily="34" charset="0"/>
                <a:cs typeface="Arial" panose="020B0604020202020204" pitchFamily="34" charset="0"/>
              </a:rPr>
              <a:t>» (10% sliekšņa saglabāšana 9.klasē) pieņemti MK 9.04.2024.</a:t>
            </a:r>
          </a:p>
          <a:p>
            <a:pPr marL="0" indent="0">
              <a:buNone/>
            </a:pPr>
            <a:endParaRPr lang="lv-LV" sz="2800" dirty="0">
              <a:latin typeface="Arial" panose="020B0604020202020204" pitchFamily="34" charset="0"/>
              <a:cs typeface="Arial" panose="020B0604020202020204" pitchFamily="34" charset="0"/>
            </a:endParaRPr>
          </a:p>
          <a:p>
            <a:r>
              <a:rPr lang="lv-LV"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Ja 9.klases skolēns nedēļā no 22. līdz 26.aprīlim slimo, vai viņam pēc atgriešanās skolā obligāti jāuzraksta starpdisciplinārais darbs?</a:t>
            </a:r>
          </a:p>
          <a:p>
            <a:pPr marL="0" indent="0">
              <a:buNone/>
            </a:pPr>
            <a:r>
              <a:rPr lang="lv-LV" i="1" dirty="0">
                <a:solidFill>
                  <a:schemeClr val="tx2"/>
                </a:solidFill>
                <a:latin typeface="Calibri" panose="020F0502020204030204" pitchFamily="34" charset="0"/>
                <a:ea typeface="Calibri" panose="020F0502020204030204" pitchFamily="34" charset="0"/>
                <a:cs typeface="Calibri" panose="020F0502020204030204" pitchFamily="34" charset="0"/>
              </a:rPr>
              <a:t>Darbs nav obligāts, var neveikt.</a:t>
            </a:r>
            <a:endParaRPr lang="lv-LV" i="1"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endParaRPr lang="lv-LV" dirty="0"/>
          </a:p>
          <a:p>
            <a:endParaRPr lang="lv-LV" dirty="0"/>
          </a:p>
          <a:p>
            <a:pPr marL="0" indent="0">
              <a:buNone/>
            </a:pPr>
            <a:r>
              <a:rPr lang="lv-LV" dirty="0">
                <a:solidFill>
                  <a:srgbClr val="FF0000"/>
                </a:solidFill>
                <a:latin typeface="Open Sans"/>
              </a:rPr>
              <a:t>															</a:t>
            </a:r>
            <a:endParaRPr lang="en-US" dirty="0"/>
          </a:p>
        </p:txBody>
      </p:sp>
    </p:spTree>
    <p:extLst>
      <p:ext uri="{BB962C8B-B14F-4D97-AF65-F5344CB8AC3E}">
        <p14:creationId xmlns:p14="http://schemas.microsoft.com/office/powerpoint/2010/main" val="2254408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5329422" y="5128655"/>
            <a:ext cx="11039844" cy="0"/>
          </a:xfrm>
          <a:prstGeom prst="line">
            <a:avLst/>
          </a:prstGeom>
          <a:ln w="381000" cap="rnd">
            <a:solidFill>
              <a:srgbClr val="68478D"/>
            </a:solidFill>
            <a:prstDash val="solid"/>
            <a:headEnd type="none" w="sm" len="sm"/>
            <a:tailEnd type="none" w="sm" len="sm"/>
          </a:ln>
        </p:spPr>
      </p:sp>
      <p:sp>
        <p:nvSpPr>
          <p:cNvPr id="6" name="Freeform 6"/>
          <p:cNvSpPr/>
          <p:nvPr/>
        </p:nvSpPr>
        <p:spPr>
          <a:xfrm>
            <a:off x="1181100" y="3726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sp>
      <p:sp>
        <p:nvSpPr>
          <p:cNvPr id="7" name="Virsraksts 6">
            <a:extLst>
              <a:ext uri="{FF2B5EF4-FFF2-40B4-BE49-F238E27FC236}">
                <a16:creationId xmlns:a16="http://schemas.microsoft.com/office/drawing/2014/main" id="{0B6655D0-0CC8-A63A-981A-175781DB9593}"/>
              </a:ext>
            </a:extLst>
          </p:cNvPr>
          <p:cNvSpPr txBox="1">
            <a:spLocks/>
          </p:cNvSpPr>
          <p:nvPr/>
        </p:nvSpPr>
        <p:spPr>
          <a:xfrm>
            <a:off x="4648200" y="729189"/>
            <a:ext cx="10591800" cy="103664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v-LV" sz="3200" b="1" dirty="0">
                <a:solidFill>
                  <a:schemeClr val="accent4">
                    <a:lumMod val="75000"/>
                  </a:schemeClr>
                </a:solidFill>
                <a:latin typeface="Verdana" panose="020B0604030504040204" pitchFamily="34" charset="0"/>
                <a:ea typeface="Verdana" panose="020B0604030504040204" pitchFamily="34" charset="0"/>
              </a:rPr>
              <a:t>Nosacījumi vispārējās vidējās izglītības atestāta iegūšanai 2023./2024. mācību gadā</a:t>
            </a:r>
            <a:endParaRPr lang="en-US" sz="3200" b="1" dirty="0">
              <a:solidFill>
                <a:schemeClr val="accent4">
                  <a:lumMod val="75000"/>
                </a:schemeClr>
              </a:solidFill>
              <a:latin typeface="Verdana" panose="020B0604030504040204" pitchFamily="34" charset="0"/>
              <a:ea typeface="Verdana" panose="020B0604030504040204" pitchFamily="34" charset="0"/>
            </a:endParaRPr>
          </a:p>
        </p:txBody>
      </p:sp>
      <p:sp>
        <p:nvSpPr>
          <p:cNvPr id="8" name="Satura vietturis 7">
            <a:extLst>
              <a:ext uri="{FF2B5EF4-FFF2-40B4-BE49-F238E27FC236}">
                <a16:creationId xmlns:a16="http://schemas.microsoft.com/office/drawing/2014/main" id="{97EC9EFD-9627-D422-3133-C04A93569537}"/>
              </a:ext>
            </a:extLst>
          </p:cNvPr>
          <p:cNvSpPr txBox="1">
            <a:spLocks/>
          </p:cNvSpPr>
          <p:nvPr/>
        </p:nvSpPr>
        <p:spPr>
          <a:xfrm>
            <a:off x="2895600" y="2197100"/>
            <a:ext cx="14859000" cy="7593402"/>
          </a:xfrm>
          <a:prstGeom prst="rect">
            <a:avLst/>
          </a:prstGeom>
        </p:spPr>
        <p:txBody>
          <a:bodyP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v-LV" sz="2400" b="1" dirty="0">
                <a:solidFill>
                  <a:schemeClr val="accent4">
                    <a:lumMod val="75000"/>
                  </a:schemeClr>
                </a:solidFill>
                <a:latin typeface="Verdana" panose="020B0604030504040204" pitchFamily="34" charset="0"/>
                <a:ea typeface="Verdana" panose="020B0604030504040204" pitchFamily="34" charset="0"/>
              </a:rPr>
              <a:t>Jābūt nokārtotiem eksāmeniem </a:t>
            </a:r>
            <a:r>
              <a:rPr lang="lv-LV" sz="2400" dirty="0">
                <a:solidFill>
                  <a:schemeClr val="accent4">
                    <a:lumMod val="75000"/>
                  </a:schemeClr>
                </a:solidFill>
                <a:latin typeface="Verdana" panose="020B0604030504040204" pitchFamily="34" charset="0"/>
                <a:ea typeface="Verdana" panose="020B0604030504040204" pitchFamily="34" charset="0"/>
              </a:rPr>
              <a:t>(</a:t>
            </a:r>
            <a:r>
              <a:rPr lang="lv-LV" sz="2400" u="sng" dirty="0">
                <a:solidFill>
                  <a:schemeClr val="accent4">
                    <a:lumMod val="75000"/>
                  </a:schemeClr>
                </a:solidFill>
                <a:latin typeface="Verdana" panose="020B0604030504040204" pitchFamily="34" charset="0"/>
                <a:ea typeface="Verdana" panose="020B0604030504040204" pitchFamily="34" charset="0"/>
              </a:rPr>
              <a:t>MK 416. noteikumu 21. punkts</a:t>
            </a:r>
            <a:r>
              <a:rPr lang="lv-LV" sz="2400" dirty="0">
                <a:solidFill>
                  <a:schemeClr val="accent4">
                    <a:lumMod val="75000"/>
                  </a:schemeClr>
                </a:solidFill>
                <a:latin typeface="Verdana" panose="020B0604030504040204" pitchFamily="34" charset="0"/>
                <a:ea typeface="Verdana" panose="020B0604030504040204" pitchFamily="34" charset="0"/>
              </a:rPr>
              <a:t>): </a:t>
            </a:r>
          </a:p>
          <a:p>
            <a:r>
              <a:rPr lang="lv-LV" sz="2400" dirty="0">
                <a:solidFill>
                  <a:schemeClr val="accent4">
                    <a:lumMod val="75000"/>
                  </a:schemeClr>
                </a:solidFill>
                <a:latin typeface="Verdana" panose="020B0604030504040204" pitchFamily="34" charset="0"/>
                <a:ea typeface="Verdana" panose="020B0604030504040204" pitchFamily="34" charset="0"/>
              </a:rPr>
              <a:t>latviešu valoda – vismaz optimālajā līmenī, </a:t>
            </a:r>
          </a:p>
          <a:p>
            <a:r>
              <a:rPr lang="lv-LV" sz="2400" dirty="0">
                <a:solidFill>
                  <a:schemeClr val="accent4">
                    <a:lumMod val="75000"/>
                  </a:schemeClr>
                </a:solidFill>
                <a:latin typeface="Verdana" panose="020B0604030504040204" pitchFamily="34" charset="0"/>
                <a:ea typeface="Verdana" panose="020B0604030504040204" pitchFamily="34" charset="0"/>
              </a:rPr>
              <a:t>svešvaloda (angļu/vācu/franču) – vismaz optimālajā līmenī, </a:t>
            </a:r>
          </a:p>
          <a:p>
            <a:r>
              <a:rPr lang="lv-LV" sz="2400" dirty="0">
                <a:solidFill>
                  <a:schemeClr val="accent4">
                    <a:lumMod val="75000"/>
                  </a:schemeClr>
                </a:solidFill>
                <a:latin typeface="Verdana" panose="020B0604030504040204" pitchFamily="34" charset="0"/>
                <a:ea typeface="Verdana" panose="020B0604030504040204" pitchFamily="34" charset="0"/>
              </a:rPr>
              <a:t>matemātika – vismaz optimālajā līmenī.</a:t>
            </a:r>
          </a:p>
          <a:p>
            <a:endParaRPr lang="lv-LV" sz="1000" dirty="0">
              <a:solidFill>
                <a:schemeClr val="accent4">
                  <a:lumMod val="75000"/>
                </a:schemeClr>
              </a:solidFill>
              <a:latin typeface="Verdana" panose="020B0604030504040204" pitchFamily="34" charset="0"/>
              <a:ea typeface="Verdana" panose="020B0604030504040204" pitchFamily="34" charset="0"/>
            </a:endParaRPr>
          </a:p>
          <a:p>
            <a:r>
              <a:rPr lang="lv-LV" sz="2400" dirty="0">
                <a:solidFill>
                  <a:schemeClr val="accent4">
                    <a:lumMod val="75000"/>
                  </a:schemeClr>
                </a:solidFill>
                <a:latin typeface="Verdana" panose="020B0604030504040204" pitchFamily="34" charset="0"/>
                <a:ea typeface="Verdana" panose="020B0604030504040204" pitchFamily="34" charset="0"/>
              </a:rPr>
              <a:t>Vismaz 2 eksāmeni jākārto augstākajā līmenī (AL) par padziļināto kursu saturu; tie var būt arī AL eksāmeni latviešu valodā vai svešvalodā, vai matemātikā. </a:t>
            </a:r>
          </a:p>
          <a:p>
            <a:endParaRPr lang="lv-LV" sz="1000" b="1" dirty="0">
              <a:solidFill>
                <a:schemeClr val="accent4">
                  <a:lumMod val="75000"/>
                </a:schemeClr>
              </a:solidFill>
              <a:latin typeface="Verdana" panose="020B0604030504040204" pitchFamily="34" charset="0"/>
              <a:ea typeface="Verdana" panose="020B0604030504040204" pitchFamily="34" charset="0"/>
            </a:endParaRPr>
          </a:p>
          <a:p>
            <a:r>
              <a:rPr lang="lv-LV" sz="2400" b="1" dirty="0">
                <a:solidFill>
                  <a:schemeClr val="accent4">
                    <a:lumMod val="75000"/>
                  </a:schemeClr>
                </a:solidFill>
                <a:latin typeface="Verdana" panose="020B0604030504040204" pitchFamily="34" charset="0"/>
                <a:ea typeface="Verdana" panose="020B0604030504040204" pitchFamily="34" charset="0"/>
              </a:rPr>
              <a:t>Vienam skolēnam minimālais eksāmenu skaits 3</a:t>
            </a:r>
            <a:r>
              <a:rPr lang="lv-LV" sz="2400" dirty="0">
                <a:solidFill>
                  <a:schemeClr val="accent4">
                    <a:lumMod val="75000"/>
                  </a:schemeClr>
                </a:solidFill>
                <a:latin typeface="Verdana" panose="020B0604030504040204" pitchFamily="34" charset="0"/>
                <a:ea typeface="Verdana" panose="020B0604030504040204" pitchFamily="34" charset="0"/>
              </a:rPr>
              <a:t>:</a:t>
            </a:r>
            <a:r>
              <a:rPr lang="lv-LV" sz="2400" b="1" dirty="0">
                <a:solidFill>
                  <a:schemeClr val="accent4">
                    <a:lumMod val="75000"/>
                  </a:schemeClr>
                </a:solidFill>
                <a:latin typeface="Verdana" panose="020B0604030504040204" pitchFamily="34" charset="0"/>
                <a:ea typeface="Verdana" panose="020B0604030504040204" pitchFamily="34" charset="0"/>
              </a:rPr>
              <a:t> </a:t>
            </a:r>
          </a:p>
          <a:p>
            <a:r>
              <a:rPr lang="lv-LV" sz="2400" dirty="0">
                <a:solidFill>
                  <a:schemeClr val="accent4">
                    <a:lumMod val="75000"/>
                  </a:schemeClr>
                </a:solidFill>
                <a:latin typeface="Verdana" panose="020B0604030504040204" pitchFamily="34" charset="0"/>
                <a:ea typeface="Verdana" panose="020B0604030504040204" pitchFamily="34" charset="0"/>
              </a:rPr>
              <a:t>1 obligāti noteiktais optimālajā līmenī, </a:t>
            </a:r>
          </a:p>
          <a:p>
            <a:r>
              <a:rPr lang="lv-LV" sz="2400" dirty="0">
                <a:solidFill>
                  <a:schemeClr val="accent4">
                    <a:lumMod val="75000"/>
                  </a:schemeClr>
                </a:solidFill>
                <a:latin typeface="Verdana" panose="020B0604030504040204" pitchFamily="34" charset="0"/>
                <a:ea typeface="Verdana" panose="020B0604030504040204" pitchFamily="34" charset="0"/>
              </a:rPr>
              <a:t>2 no obligāti noteiktajiem – augstākajā līmenī.</a:t>
            </a:r>
          </a:p>
          <a:p>
            <a:r>
              <a:rPr lang="lv-LV" sz="2600" dirty="0">
                <a:solidFill>
                  <a:srgbClr val="FF0000"/>
                </a:solidFill>
              </a:rPr>
              <a:t>Lai nokārtotu eksāmenu </a:t>
            </a:r>
            <a:r>
              <a:rPr lang="lv-LV" sz="2600" b="1" dirty="0">
                <a:solidFill>
                  <a:srgbClr val="FF0000"/>
                </a:solidFill>
              </a:rPr>
              <a:t>2023./2024. mācību gadā</a:t>
            </a:r>
            <a:r>
              <a:rPr lang="lv-LV" sz="2600" dirty="0">
                <a:solidFill>
                  <a:srgbClr val="FF0000"/>
                </a:solidFill>
              </a:rPr>
              <a:t>, jāiegūst vismaz </a:t>
            </a:r>
            <a:r>
              <a:rPr lang="lv-LV" sz="2600" b="1" dirty="0">
                <a:solidFill>
                  <a:srgbClr val="FF0000"/>
                </a:solidFill>
              </a:rPr>
              <a:t>15 procenti</a:t>
            </a:r>
            <a:r>
              <a:rPr lang="lv-LV" sz="2600" dirty="0">
                <a:solidFill>
                  <a:srgbClr val="FF0000"/>
                </a:solidFill>
              </a:rPr>
              <a:t>.</a:t>
            </a:r>
          </a:p>
          <a:p>
            <a:r>
              <a:rPr lang="lv-LV" sz="2600" dirty="0">
                <a:solidFill>
                  <a:schemeClr val="accent4">
                    <a:lumMod val="75000"/>
                  </a:schemeClr>
                </a:solidFill>
              </a:rPr>
              <a:t>Ja eksāmens kārtots 2022. vai 2023. gadā un izsniegts sertifikāts ar vērtējumu zem 15%, eksāmens nav jāpārliek.</a:t>
            </a:r>
          </a:p>
          <a:p>
            <a:endParaRPr lang="lv-LV" sz="1000" dirty="0">
              <a:solidFill>
                <a:schemeClr val="accent4">
                  <a:lumMod val="75000"/>
                </a:schemeClr>
              </a:solidFill>
              <a:latin typeface="Verdana" panose="020B0604030504040204" pitchFamily="34" charset="0"/>
              <a:ea typeface="Verdana" panose="020B0604030504040204" pitchFamily="34" charset="0"/>
            </a:endParaRPr>
          </a:p>
          <a:p>
            <a:r>
              <a:rPr lang="lv-LV" sz="2400" dirty="0">
                <a:solidFill>
                  <a:schemeClr val="accent4">
                    <a:lumMod val="75000"/>
                  </a:schemeClr>
                </a:solidFill>
                <a:latin typeface="Verdana" panose="020B0604030504040204" pitchFamily="34" charset="0"/>
                <a:ea typeface="Verdana" panose="020B0604030504040204" pitchFamily="34" charset="0"/>
              </a:rPr>
              <a:t>Ja skolēns izvēlējies kārtot vairāk nekā divus AL eksāmenus, jābūt nokārtotiem (jāiegūst vismaz 15%) visiem izvēlētajiem AL eksāmeniem.</a:t>
            </a:r>
          </a:p>
          <a:p>
            <a:endParaRPr lang="lv-LV" sz="1000" dirty="0">
              <a:solidFill>
                <a:schemeClr val="accent4">
                  <a:lumMod val="75000"/>
                </a:schemeClr>
              </a:solidFill>
              <a:latin typeface="Verdana" panose="020B0604030504040204" pitchFamily="34" charset="0"/>
              <a:ea typeface="Verdana" panose="020B0604030504040204" pitchFamily="34" charset="0"/>
            </a:endParaRPr>
          </a:p>
          <a:p>
            <a:r>
              <a:rPr lang="lv-LV" sz="2400" dirty="0">
                <a:solidFill>
                  <a:schemeClr val="accent4">
                    <a:lumMod val="75000"/>
                  </a:schemeClr>
                </a:solidFill>
                <a:latin typeface="Verdana" panose="020B0604030504040204" pitchFamily="34" charset="0"/>
                <a:ea typeface="Verdana" panose="020B0604030504040204" pitchFamily="34" charset="0"/>
              </a:rPr>
              <a:t>Iesniedzot matemātikas AL eksāmena piekļuves materiālus, </a:t>
            </a:r>
            <a:r>
              <a:rPr lang="lv-LV" sz="2400" b="1" dirty="0">
                <a:solidFill>
                  <a:schemeClr val="accent4">
                    <a:lumMod val="75000"/>
                  </a:schemeClr>
                </a:solidFill>
                <a:latin typeface="Verdana" panose="020B0604030504040204" pitchFamily="34" charset="0"/>
                <a:ea typeface="Verdana" panose="020B0604030504040204" pitchFamily="34" charset="0"/>
              </a:rPr>
              <a:t>skolēns VPS var atzīmēt, vai aizvietot matemātikas AL eksāmena 1. un 2. daļu ar iepriekš nokārtota matemātikas OL eksāmena rezultātu</a:t>
            </a:r>
            <a:r>
              <a:rPr lang="lv-LV" sz="2400" dirty="0">
                <a:solidFill>
                  <a:schemeClr val="accent4">
                    <a:lumMod val="75000"/>
                  </a:schemeClr>
                </a:solidFill>
                <a:latin typeface="Verdana" panose="020B0604030504040204" pitchFamily="34" charset="0"/>
                <a:ea typeface="Verdana" panose="020B0604030504040204" pitchFamily="34" charset="0"/>
              </a:rPr>
              <a:t>. Diemžēl skolas to VPS neredz, tāpēc </a:t>
            </a:r>
            <a:r>
              <a:rPr lang="lv-LV" sz="2400" b="1" dirty="0">
                <a:solidFill>
                  <a:schemeClr val="accent4">
                    <a:lumMod val="75000"/>
                  </a:schemeClr>
                </a:solidFill>
                <a:latin typeface="Verdana" panose="020B0604030504040204" pitchFamily="34" charset="0"/>
                <a:ea typeface="Verdana" panose="020B0604030504040204" pitchFamily="34" charset="0"/>
              </a:rPr>
              <a:t>skolām nepieciešams aptaujāt savus skolēnus, lai noskaidrotu, kuri skolēni kārtos matemātikas AL eksāmena 1. un 2. daļu</a:t>
            </a:r>
            <a:r>
              <a:rPr lang="lv-LV" sz="2400" dirty="0">
                <a:solidFill>
                  <a:schemeClr val="accent4">
                    <a:lumMod val="75000"/>
                  </a:schemeClr>
                </a:solidFill>
                <a:latin typeface="Verdana" panose="020B0604030504040204" pitchFamily="34" charset="0"/>
                <a:ea typeface="Verdana" panose="020B0604030504040204" pitchFamily="34" charset="0"/>
              </a:rPr>
              <a:t>.</a:t>
            </a:r>
          </a:p>
        </p:txBody>
      </p:sp>
      <p:sp>
        <p:nvSpPr>
          <p:cNvPr id="9" name="Down Arrow 8"/>
          <p:cNvSpPr/>
          <p:nvPr/>
        </p:nvSpPr>
        <p:spPr>
          <a:xfrm rot="16200000">
            <a:off x="1865925" y="6503116"/>
            <a:ext cx="454008" cy="1239975"/>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rgbClr val="FF0000"/>
              </a:solidFill>
            </a:endParaRPr>
          </a:p>
        </p:txBody>
      </p:sp>
    </p:spTree>
    <p:extLst>
      <p:ext uri="{BB962C8B-B14F-4D97-AF65-F5344CB8AC3E}">
        <p14:creationId xmlns:p14="http://schemas.microsoft.com/office/powerpoint/2010/main" val="1014398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5329422" y="5128655"/>
            <a:ext cx="11039844" cy="0"/>
          </a:xfrm>
          <a:prstGeom prst="line">
            <a:avLst/>
          </a:prstGeom>
          <a:ln w="381000" cap="rnd">
            <a:solidFill>
              <a:srgbClr val="68478D"/>
            </a:solidFill>
            <a:prstDash val="solid"/>
            <a:headEnd type="none" w="sm" len="sm"/>
            <a:tailEnd type="none" w="sm" len="sm"/>
          </a:ln>
        </p:spPr>
      </p:sp>
      <p:sp>
        <p:nvSpPr>
          <p:cNvPr id="6" name="Freeform 6"/>
          <p:cNvSpPr/>
          <p:nvPr/>
        </p:nvSpPr>
        <p:spPr>
          <a:xfrm>
            <a:off x="1181100" y="3726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sp>
      <p:sp>
        <p:nvSpPr>
          <p:cNvPr id="7" name="Virsraksts 6">
            <a:extLst>
              <a:ext uri="{FF2B5EF4-FFF2-40B4-BE49-F238E27FC236}">
                <a16:creationId xmlns:a16="http://schemas.microsoft.com/office/drawing/2014/main" id="{0B6655D0-0CC8-A63A-981A-175781DB9593}"/>
              </a:ext>
            </a:extLst>
          </p:cNvPr>
          <p:cNvSpPr txBox="1">
            <a:spLocks/>
          </p:cNvSpPr>
          <p:nvPr/>
        </p:nvSpPr>
        <p:spPr>
          <a:xfrm>
            <a:off x="4648200" y="729189"/>
            <a:ext cx="10591800" cy="103664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v-LV" sz="3200" b="1" dirty="0">
                <a:solidFill>
                  <a:schemeClr val="accent4">
                    <a:lumMod val="75000"/>
                  </a:schemeClr>
                </a:solidFill>
                <a:latin typeface="Verdana" panose="020B0604030504040204" pitchFamily="34" charset="0"/>
                <a:ea typeface="Verdana" panose="020B0604030504040204" pitchFamily="34" charset="0"/>
              </a:rPr>
              <a:t>Nosacījumi vispārējās vidējās izglītības atestāta iegūšanai 2023./2024. mācību gadā</a:t>
            </a:r>
            <a:endParaRPr lang="en-US" sz="3200" b="1" dirty="0">
              <a:solidFill>
                <a:schemeClr val="accent4">
                  <a:lumMod val="75000"/>
                </a:schemeClr>
              </a:solidFill>
              <a:latin typeface="Verdana" panose="020B0604030504040204" pitchFamily="34" charset="0"/>
              <a:ea typeface="Verdana" panose="020B0604030504040204" pitchFamily="34" charset="0"/>
            </a:endParaRPr>
          </a:p>
        </p:txBody>
      </p:sp>
      <p:sp>
        <p:nvSpPr>
          <p:cNvPr id="8" name="Satura vietturis 7">
            <a:extLst>
              <a:ext uri="{FF2B5EF4-FFF2-40B4-BE49-F238E27FC236}">
                <a16:creationId xmlns:a16="http://schemas.microsoft.com/office/drawing/2014/main" id="{97EC9EFD-9627-D422-3133-C04A93569537}"/>
              </a:ext>
            </a:extLst>
          </p:cNvPr>
          <p:cNvSpPr txBox="1">
            <a:spLocks/>
          </p:cNvSpPr>
          <p:nvPr/>
        </p:nvSpPr>
        <p:spPr>
          <a:xfrm>
            <a:off x="2895600" y="2197100"/>
            <a:ext cx="14859000" cy="759340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v-LV" sz="2400" i="1" dirty="0">
                <a:latin typeface="Arial" panose="020B0604020202020204" pitchFamily="34" charset="0"/>
                <a:cs typeface="Arial" panose="020B0604020202020204" pitchFamily="34" charset="0"/>
              </a:rPr>
              <a:t>Vai matemātikas 1. un 2. daļu var kārtot kopā gan optimālā līmeņa, gan augstākā līmeņa kārtotāji?</a:t>
            </a:r>
          </a:p>
          <a:p>
            <a:pPr marL="0" indent="0">
              <a:buNone/>
            </a:pPr>
            <a:r>
              <a:rPr lang="lv-LV" sz="2400" dirty="0">
                <a:solidFill>
                  <a:schemeClr val="tx2"/>
                </a:solidFill>
                <a:latin typeface="Arial" panose="020B0604020202020204" pitchFamily="34" charset="0"/>
                <a:cs typeface="Arial" panose="020B0604020202020204" pitchFamily="34" charset="0"/>
              </a:rPr>
              <a:t>Neiesakām, jo katram eksāmenam ir citas darba lapas, tās nedrīkst sajaukt.</a:t>
            </a:r>
          </a:p>
          <a:p>
            <a:pPr marL="0" indent="0">
              <a:buNone/>
            </a:pPr>
            <a:endParaRPr lang="lv-LV" sz="2400" i="1" dirty="0">
              <a:solidFill>
                <a:schemeClr val="tx2"/>
              </a:solidFill>
              <a:latin typeface="Arial" panose="020B0604020202020204" pitchFamily="34" charset="0"/>
              <a:cs typeface="Arial" panose="020B0604020202020204" pitchFamily="34" charset="0"/>
            </a:endParaRPr>
          </a:p>
          <a:p>
            <a:r>
              <a:rPr lang="lv-LV" sz="2400" i="1" dirty="0">
                <a:latin typeface="Arial" panose="020B0604020202020204" pitchFamily="34" charset="0"/>
                <a:cs typeface="Arial" panose="020B0604020202020204" pitchFamily="34" charset="0"/>
              </a:rPr>
              <a:t>Ja 12.kl. matemātikas CE kārtotājs par AL sistēmā nav ielicis ķeksi, ka vēlas, lai 1., 2.daļas rezultātus (par OL) piemēro no iepriekšējā gadā nokārtotā eksāmena, un ieradīsies kārtot tikai 3.,4.daļu - vai rezultāti (bez ieliktā ķekša) tomēr tiks ņemti vērā no iepriekšējā gada un sertifikātā tiks ielikti.</a:t>
            </a:r>
          </a:p>
          <a:p>
            <a:pPr marL="0" indent="0">
              <a:buNone/>
            </a:pPr>
            <a:r>
              <a:rPr lang="lv-LV" sz="2400" dirty="0">
                <a:solidFill>
                  <a:schemeClr val="tx2"/>
                </a:solidFill>
                <a:latin typeface="Arial" panose="020B0604020202020204" pitchFamily="34" charset="0"/>
                <a:cs typeface="Arial" panose="020B0604020202020204" pitchFamily="34" charset="0"/>
              </a:rPr>
              <a:t>Ja skolēns nebūs piedalījies matemātikas AL eksāmena 1. un 2.daļā, tad tiks izmantots pēdējais iegūtais vērtējums (2023. vai 2022.gada), ja vērtējumuma nebūs, tad par 1. un 2.daļu saņems 0 punktu.</a:t>
            </a:r>
          </a:p>
          <a:p>
            <a:pPr marL="0" indent="0">
              <a:buNone/>
            </a:pPr>
            <a:endParaRPr lang="lv-LV" sz="2400" dirty="0">
              <a:solidFill>
                <a:schemeClr val="tx2"/>
              </a:solidFill>
              <a:latin typeface="Arial" panose="020B0604020202020204" pitchFamily="34" charset="0"/>
              <a:cs typeface="Arial" panose="020B0604020202020204" pitchFamily="34" charset="0"/>
            </a:endParaRPr>
          </a:p>
          <a:p>
            <a:r>
              <a:rPr lang="lv-LV" sz="2400" dirty="0">
                <a:solidFill>
                  <a:schemeClr val="accent4">
                    <a:lumMod val="75000"/>
                  </a:schemeClr>
                </a:solidFill>
                <a:latin typeface="Verdana" panose="020B0604030504040204" pitchFamily="34" charset="0"/>
                <a:ea typeface="Verdana" panose="020B0604030504040204" pitchFamily="34" charset="0"/>
              </a:rPr>
              <a:t>Iesniedzot matemātikas AL eksāmena piekļuves materiālus, </a:t>
            </a:r>
            <a:r>
              <a:rPr lang="lv-LV" sz="2400" b="1" dirty="0">
                <a:solidFill>
                  <a:schemeClr val="accent4">
                    <a:lumMod val="75000"/>
                  </a:schemeClr>
                </a:solidFill>
                <a:latin typeface="Verdana" panose="020B0604030504040204" pitchFamily="34" charset="0"/>
                <a:ea typeface="Verdana" panose="020B0604030504040204" pitchFamily="34" charset="0"/>
              </a:rPr>
              <a:t>skolēns VPS var atzīmēt, vai aizvietot matemātikas AL eksāmena 1. un 2. daļu ar iepriekš nokārtota matemātikas OL eksāmena rezultātu</a:t>
            </a:r>
            <a:r>
              <a:rPr lang="lv-LV" sz="2400" dirty="0">
                <a:solidFill>
                  <a:schemeClr val="accent4">
                    <a:lumMod val="75000"/>
                  </a:schemeClr>
                </a:solidFill>
                <a:latin typeface="Verdana" panose="020B0604030504040204" pitchFamily="34" charset="0"/>
                <a:ea typeface="Verdana" panose="020B0604030504040204" pitchFamily="34" charset="0"/>
              </a:rPr>
              <a:t>. Diemžēl skolas to VPS neredz, tāpēc </a:t>
            </a:r>
            <a:r>
              <a:rPr lang="lv-LV" sz="2400" b="1" dirty="0">
                <a:solidFill>
                  <a:schemeClr val="accent4">
                    <a:lumMod val="75000"/>
                  </a:schemeClr>
                </a:solidFill>
                <a:latin typeface="Verdana" panose="020B0604030504040204" pitchFamily="34" charset="0"/>
                <a:ea typeface="Verdana" panose="020B0604030504040204" pitchFamily="34" charset="0"/>
              </a:rPr>
              <a:t>skolām nepieciešams aptaujāt savus skolēnus, lai noskaidrotu, kuri skolēni kārtos matemātikas AL eksāmena 1. un 2. daļu</a:t>
            </a:r>
            <a:r>
              <a:rPr lang="lv-LV" sz="2400" dirty="0">
                <a:solidFill>
                  <a:schemeClr val="accent4">
                    <a:lumMod val="75000"/>
                  </a:schemeClr>
                </a:solidFill>
                <a:latin typeface="Verdana" panose="020B0604030504040204" pitchFamily="34" charset="0"/>
                <a:ea typeface="Verdana" panose="020B0604030504040204" pitchFamily="34" charset="0"/>
              </a:rPr>
              <a:t>.</a:t>
            </a:r>
          </a:p>
          <a:p>
            <a:pPr marL="0" indent="0">
              <a:buNone/>
            </a:pPr>
            <a:endParaRPr lang="lv-LV" sz="2400" dirty="0">
              <a:solidFill>
                <a:schemeClr val="accent4">
                  <a:lumMod val="75000"/>
                </a:schemeClr>
              </a:solidFill>
              <a:latin typeface="Verdana" panose="020B0604030504040204" pitchFamily="34" charset="0"/>
              <a:ea typeface="Verdana" panose="020B0604030504040204" pitchFamily="34" charset="0"/>
            </a:endParaRPr>
          </a:p>
        </p:txBody>
      </p:sp>
      <p:sp>
        <p:nvSpPr>
          <p:cNvPr id="9" name="Down Arrow 8"/>
          <p:cNvSpPr/>
          <p:nvPr/>
        </p:nvSpPr>
        <p:spPr>
          <a:xfrm rot="16200000">
            <a:off x="1870873" y="5969716"/>
            <a:ext cx="454008" cy="1239975"/>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rgbClr val="FF0000"/>
              </a:solidFill>
            </a:endParaRPr>
          </a:p>
        </p:txBody>
      </p:sp>
    </p:spTree>
    <p:extLst>
      <p:ext uri="{BB962C8B-B14F-4D97-AF65-F5344CB8AC3E}">
        <p14:creationId xmlns:p14="http://schemas.microsoft.com/office/powerpoint/2010/main" val="1231209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5329422" y="5128655"/>
            <a:ext cx="11039844" cy="0"/>
          </a:xfrm>
          <a:prstGeom prst="line">
            <a:avLst/>
          </a:prstGeom>
          <a:ln w="381000" cap="rnd">
            <a:solidFill>
              <a:srgbClr val="68478D"/>
            </a:solidFill>
            <a:prstDash val="solid"/>
            <a:headEnd type="none" w="sm" len="sm"/>
            <a:tailEnd type="none" w="sm" len="sm"/>
          </a:ln>
        </p:spPr>
      </p:sp>
      <p:pic>
        <p:nvPicPr>
          <p:cNvPr id="3" name="Picture 3"/>
          <p:cNvPicPr>
            <a:picLocks noChangeAspect="1"/>
          </p:cNvPicPr>
          <p:nvPr/>
        </p:nvPicPr>
        <p:blipFill>
          <a:blip r:embed="rId3"/>
          <a:srcRect/>
          <a:stretch>
            <a:fillRect/>
          </a:stretch>
        </p:blipFill>
        <p:spPr>
          <a:xfrm>
            <a:off x="1028700" y="220275"/>
            <a:ext cx="1536764" cy="1889355"/>
          </a:xfrm>
          <a:prstGeom prst="rect">
            <a:avLst/>
          </a:prstGeom>
        </p:spPr>
      </p:pic>
      <p:sp>
        <p:nvSpPr>
          <p:cNvPr id="8" name="Freeform 8"/>
          <p:cNvSpPr/>
          <p:nvPr/>
        </p:nvSpPr>
        <p:spPr>
          <a:xfrm>
            <a:off x="4223200" y="448018"/>
            <a:ext cx="12693200" cy="1740354"/>
          </a:xfrm>
          <a:custGeom>
            <a:avLst/>
            <a:gdLst/>
            <a:ahLst/>
            <a:cxnLst/>
            <a:rect l="l" t="t" r="r" b="b"/>
            <a:pathLst>
              <a:path w="3309049" h="458365">
                <a:moveTo>
                  <a:pt x="31426" y="0"/>
                </a:moveTo>
                <a:lnTo>
                  <a:pt x="3277623" y="0"/>
                </a:lnTo>
                <a:cubicBezTo>
                  <a:pt x="3285958" y="0"/>
                  <a:pt x="3293951" y="3311"/>
                  <a:pt x="3299845" y="9204"/>
                </a:cubicBezTo>
                <a:cubicBezTo>
                  <a:pt x="3305738" y="15098"/>
                  <a:pt x="3309049" y="23091"/>
                  <a:pt x="3309049" y="31426"/>
                </a:cubicBezTo>
                <a:lnTo>
                  <a:pt x="3309049" y="426939"/>
                </a:lnTo>
                <a:cubicBezTo>
                  <a:pt x="3309049" y="435274"/>
                  <a:pt x="3305738" y="443267"/>
                  <a:pt x="3299845" y="449160"/>
                </a:cubicBezTo>
                <a:cubicBezTo>
                  <a:pt x="3293951" y="455054"/>
                  <a:pt x="3285958" y="458365"/>
                  <a:pt x="3277623" y="458365"/>
                </a:cubicBezTo>
                <a:lnTo>
                  <a:pt x="31426" y="458365"/>
                </a:lnTo>
                <a:cubicBezTo>
                  <a:pt x="23091" y="458365"/>
                  <a:pt x="15098" y="455054"/>
                  <a:pt x="9204" y="449160"/>
                </a:cubicBezTo>
                <a:cubicBezTo>
                  <a:pt x="3311" y="443267"/>
                  <a:pt x="0" y="435274"/>
                  <a:pt x="0" y="426939"/>
                </a:cubicBezTo>
                <a:lnTo>
                  <a:pt x="0" y="31426"/>
                </a:lnTo>
                <a:cubicBezTo>
                  <a:pt x="0" y="23091"/>
                  <a:pt x="3311" y="15098"/>
                  <a:pt x="9204" y="9204"/>
                </a:cubicBezTo>
                <a:cubicBezTo>
                  <a:pt x="15098" y="3311"/>
                  <a:pt x="23091" y="0"/>
                  <a:pt x="31426" y="0"/>
                </a:cubicBezTo>
                <a:close/>
              </a:path>
            </a:pathLst>
          </a:custGeom>
          <a:solidFill>
            <a:srgbClr val="68478D"/>
          </a:solidFill>
        </p:spPr>
      </p:sp>
      <p:sp>
        <p:nvSpPr>
          <p:cNvPr id="10" name="TextBox 10"/>
          <p:cNvSpPr txBox="1"/>
          <p:nvPr/>
        </p:nvSpPr>
        <p:spPr>
          <a:xfrm>
            <a:off x="4581220" y="745801"/>
            <a:ext cx="12420600" cy="1447769"/>
          </a:xfrm>
          <a:prstGeom prst="rect">
            <a:avLst/>
          </a:prstGeom>
        </p:spPr>
        <p:txBody>
          <a:bodyPr wrap="square" lIns="0" tIns="0" rIns="0" bIns="0" rtlCol="0" anchor="t">
            <a:spAutoFit/>
          </a:bodyPr>
          <a:lstStyle/>
          <a:p>
            <a:pPr algn="ctr">
              <a:lnSpc>
                <a:spcPts val="5932"/>
              </a:lnSpc>
            </a:pPr>
            <a:r>
              <a:rPr lang="lv-LV" sz="4237" b="1" spc="-211" dirty="0">
                <a:solidFill>
                  <a:schemeClr val="bg1"/>
                </a:solidFill>
                <a:latin typeface="Open Sans Extra Bold"/>
              </a:rPr>
              <a:t>Informatīvais seminārs par valsts pārbaudes darbiem</a:t>
            </a:r>
          </a:p>
          <a:p>
            <a:pPr algn="ctr">
              <a:lnSpc>
                <a:spcPts val="5932"/>
              </a:lnSpc>
            </a:pPr>
            <a:r>
              <a:rPr lang="lv-LV" sz="4237" b="1" spc="-211" dirty="0">
                <a:solidFill>
                  <a:schemeClr val="bg1"/>
                </a:solidFill>
                <a:latin typeface="Open Sans Extra Bold"/>
              </a:rPr>
              <a:t>2023./2024. mācību gadā</a:t>
            </a:r>
            <a:endParaRPr lang="en-US" sz="4237" spc="-211" dirty="0">
              <a:solidFill>
                <a:srgbClr val="FFFFFF"/>
              </a:solidFill>
              <a:latin typeface="Open Sans Extra Bold"/>
            </a:endParaRPr>
          </a:p>
        </p:txBody>
      </p:sp>
      <p:sp>
        <p:nvSpPr>
          <p:cNvPr id="33" name="TextBox 16"/>
          <p:cNvSpPr txBox="1"/>
          <p:nvPr/>
        </p:nvSpPr>
        <p:spPr>
          <a:xfrm>
            <a:off x="13765211" y="6322284"/>
            <a:ext cx="3703257" cy="3920244"/>
          </a:xfrm>
          <a:prstGeom prst="rect">
            <a:avLst/>
          </a:prstGeom>
        </p:spPr>
        <p:txBody>
          <a:bodyPr lIns="50800" tIns="50800" rIns="50800" bIns="50800" rtlCol="0" anchor="ctr"/>
          <a:lstStyle/>
          <a:p>
            <a:pPr algn="ctr">
              <a:lnSpc>
                <a:spcPts val="2800"/>
              </a:lnSpc>
            </a:pPr>
            <a:endParaRPr lang="en-US" sz="2000" dirty="0">
              <a:solidFill>
                <a:schemeClr val="bg1"/>
              </a:solidFill>
              <a:latin typeface="Open Sans" panose="020B0604020202020204" charset="0"/>
              <a:ea typeface="Open Sans" panose="020B0604020202020204" charset="0"/>
              <a:cs typeface="Open Sans" panose="020B0604020202020204" charset="0"/>
            </a:endParaRPr>
          </a:p>
        </p:txBody>
      </p:sp>
      <p:sp>
        <p:nvSpPr>
          <p:cNvPr id="5" name="TextBox 4"/>
          <p:cNvSpPr txBox="1"/>
          <p:nvPr/>
        </p:nvSpPr>
        <p:spPr>
          <a:xfrm>
            <a:off x="2438400" y="3314700"/>
            <a:ext cx="16002000" cy="5632311"/>
          </a:xfrm>
          <a:prstGeom prst="rect">
            <a:avLst/>
          </a:prstGeom>
          <a:noFill/>
        </p:spPr>
        <p:txBody>
          <a:bodyPr wrap="square" rtlCol="0">
            <a:spAutoFit/>
          </a:bodyPr>
          <a:lstStyle/>
          <a:p>
            <a:r>
              <a:rPr lang="lv-LV" sz="2400" dirty="0">
                <a:solidFill>
                  <a:schemeClr val="accent1"/>
                </a:solidFill>
              </a:rPr>
              <a:t>Darba kārtība</a:t>
            </a:r>
          </a:p>
          <a:p>
            <a:endParaRPr lang="lv-LV" sz="2400" b="1" dirty="0">
              <a:solidFill>
                <a:schemeClr val="accent1"/>
              </a:solidFill>
            </a:endParaRPr>
          </a:p>
          <a:p>
            <a:r>
              <a:rPr lang="lv-LV" sz="2400" b="1" dirty="0">
                <a:solidFill>
                  <a:schemeClr val="accent1"/>
                </a:solidFill>
              </a:rPr>
              <a:t>Aktualitātes valsts pārbaudes darbu norisē </a:t>
            </a:r>
            <a:r>
              <a:rPr lang="lv-LV" sz="2400" dirty="0"/>
              <a:t>			Kaspars Špūle,</a:t>
            </a:r>
          </a:p>
          <a:p>
            <a:r>
              <a:rPr lang="lv-LV" sz="2400" dirty="0"/>
              <a:t>								VISC Vispārējās izglītības pārbaudījumu nodaļas vadītājs</a:t>
            </a:r>
          </a:p>
          <a:p>
            <a:endParaRPr lang="lv-LV" sz="2400" b="1" dirty="0">
              <a:solidFill>
                <a:schemeClr val="accent1"/>
              </a:solidFill>
            </a:endParaRPr>
          </a:p>
          <a:p>
            <a:r>
              <a:rPr lang="lv-LV" sz="2400" b="1" dirty="0">
                <a:solidFill>
                  <a:schemeClr val="accent1"/>
                </a:solidFill>
              </a:rPr>
              <a:t>Valsts pārbaudes darbu informācijas sistēma		</a:t>
            </a:r>
            <a:r>
              <a:rPr lang="lv-LV" sz="2400" dirty="0"/>
              <a:t>Ilmārs Rikmanis,</a:t>
            </a:r>
          </a:p>
          <a:p>
            <a:r>
              <a:rPr lang="lv-LV" sz="2400" b="1" dirty="0">
                <a:solidFill>
                  <a:schemeClr val="accent1"/>
                </a:solidFill>
              </a:rPr>
              <a:t>un tajā veicamās darbības					</a:t>
            </a:r>
            <a:r>
              <a:rPr lang="lv-LV" sz="2400" dirty="0"/>
              <a:t>IZM Informācijas tehnoloģiju departamenta </a:t>
            </a:r>
            <a:endParaRPr lang="lv-LV" sz="2400" b="1" dirty="0">
              <a:solidFill>
                <a:schemeClr val="accent1"/>
              </a:solidFill>
            </a:endParaRPr>
          </a:p>
          <a:p>
            <a:r>
              <a:rPr lang="lv-LV" sz="2400" dirty="0"/>
              <a:t>								resoru pakalpojuma vadītājs </a:t>
            </a:r>
          </a:p>
          <a:p>
            <a:r>
              <a:rPr lang="lv-LV" sz="2400" dirty="0"/>
              <a:t>								</a:t>
            </a:r>
          </a:p>
          <a:p>
            <a:r>
              <a:rPr lang="lv-LV" sz="2400" b="1" dirty="0">
                <a:solidFill>
                  <a:schemeClr val="accent1"/>
                </a:solidFill>
              </a:rPr>
              <a:t>VISC Lietotāju atbalsta dienesta palīdzība	</a:t>
            </a:r>
            <a:r>
              <a:rPr lang="lv-LV" sz="2400" dirty="0"/>
              <a:t>		Samanta Dumbure,	</a:t>
            </a:r>
          </a:p>
          <a:p>
            <a:r>
              <a:rPr lang="lv-LV" sz="2400" dirty="0"/>
              <a:t>								VISC Informācijas sistēmu lietotāju atbalsta nodaļas vadītāja </a:t>
            </a:r>
          </a:p>
          <a:p>
            <a:endParaRPr lang="lv-LV" sz="2400" dirty="0">
              <a:solidFill>
                <a:schemeClr val="accent1"/>
              </a:solidFill>
            </a:endParaRPr>
          </a:p>
          <a:p>
            <a:r>
              <a:rPr lang="lv-LV" sz="2400" b="1" dirty="0">
                <a:solidFill>
                  <a:schemeClr val="accent1"/>
                </a:solidFill>
              </a:rPr>
              <a:t>Atbildes uz jautājumiem</a:t>
            </a:r>
          </a:p>
          <a:p>
            <a:endParaRPr lang="lv-LV" sz="2400" b="1" dirty="0">
              <a:solidFill>
                <a:schemeClr val="accent1"/>
              </a:solidFill>
            </a:endParaRPr>
          </a:p>
          <a:p>
            <a:r>
              <a:rPr lang="lv-LV" sz="2400" b="1" i="1" dirty="0">
                <a:solidFill>
                  <a:schemeClr val="accent1"/>
                </a:solidFill>
              </a:rPr>
              <a:t>Seminārs  tiks ierakstīts un to publicēsim VISC tīmekļvietnē</a:t>
            </a:r>
          </a:p>
        </p:txBody>
      </p:sp>
    </p:spTree>
    <p:extLst>
      <p:ext uri="{BB962C8B-B14F-4D97-AF65-F5344CB8AC3E}">
        <p14:creationId xmlns:p14="http://schemas.microsoft.com/office/powerpoint/2010/main" val="3139296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5329422" y="5128655"/>
            <a:ext cx="11039844" cy="0"/>
          </a:xfrm>
          <a:prstGeom prst="line">
            <a:avLst/>
          </a:prstGeom>
          <a:ln w="381000" cap="rnd">
            <a:solidFill>
              <a:srgbClr val="68478D"/>
            </a:solidFill>
            <a:prstDash val="solid"/>
            <a:headEnd type="none" w="sm" len="sm"/>
            <a:tailEnd type="none" w="sm" len="sm"/>
          </a:ln>
        </p:spPr>
      </p:sp>
      <p:sp>
        <p:nvSpPr>
          <p:cNvPr id="6" name="Freeform 6"/>
          <p:cNvSpPr/>
          <p:nvPr/>
        </p:nvSpPr>
        <p:spPr>
          <a:xfrm>
            <a:off x="1181100" y="3726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sp>
      <p:sp>
        <p:nvSpPr>
          <p:cNvPr id="7" name="Virsraksts 6">
            <a:extLst>
              <a:ext uri="{FF2B5EF4-FFF2-40B4-BE49-F238E27FC236}">
                <a16:creationId xmlns:a16="http://schemas.microsoft.com/office/drawing/2014/main" id="{0B6655D0-0CC8-A63A-981A-175781DB9593}"/>
              </a:ext>
            </a:extLst>
          </p:cNvPr>
          <p:cNvSpPr txBox="1">
            <a:spLocks/>
          </p:cNvSpPr>
          <p:nvPr/>
        </p:nvSpPr>
        <p:spPr>
          <a:xfrm>
            <a:off x="4648200" y="729189"/>
            <a:ext cx="10591800" cy="103664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v-LV" sz="3200" b="1" dirty="0">
                <a:solidFill>
                  <a:schemeClr val="accent4">
                    <a:lumMod val="75000"/>
                  </a:schemeClr>
                </a:solidFill>
                <a:latin typeface="Verdana" panose="020B0604030504040204" pitchFamily="34" charset="0"/>
                <a:ea typeface="Verdana" panose="020B0604030504040204" pitchFamily="34" charset="0"/>
              </a:rPr>
              <a:t>Nosacījumi vispārējās vidējās izglītības atestāta iegūšanai 2023./2024. mācību gadā</a:t>
            </a:r>
            <a:endParaRPr lang="en-US" sz="3200" b="1" dirty="0">
              <a:solidFill>
                <a:schemeClr val="accent4">
                  <a:lumMod val="75000"/>
                </a:schemeClr>
              </a:solidFill>
              <a:latin typeface="Verdana" panose="020B0604030504040204" pitchFamily="34" charset="0"/>
              <a:ea typeface="Verdana" panose="020B0604030504040204" pitchFamily="34" charset="0"/>
            </a:endParaRPr>
          </a:p>
        </p:txBody>
      </p:sp>
      <p:sp>
        <p:nvSpPr>
          <p:cNvPr id="8" name="Satura vietturis 7">
            <a:extLst>
              <a:ext uri="{FF2B5EF4-FFF2-40B4-BE49-F238E27FC236}">
                <a16:creationId xmlns:a16="http://schemas.microsoft.com/office/drawing/2014/main" id="{97EC9EFD-9627-D422-3133-C04A93569537}"/>
              </a:ext>
            </a:extLst>
          </p:cNvPr>
          <p:cNvSpPr txBox="1">
            <a:spLocks/>
          </p:cNvSpPr>
          <p:nvPr/>
        </p:nvSpPr>
        <p:spPr>
          <a:xfrm>
            <a:off x="1949482" y="3238500"/>
            <a:ext cx="14859000" cy="759340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v-LV" sz="2400" i="1" dirty="0">
                <a:latin typeface="Arial" panose="020B0604020202020204" pitchFamily="34" charset="0"/>
                <a:cs typeface="Arial" panose="020B0604020202020204" pitchFamily="34" charset="0"/>
              </a:rPr>
              <a:t>Vai joprojām OL drīkst kārtot divreiz - 11. un 12. klasē (ja nekārto tā paša kursa AL eksāmenu)?</a:t>
            </a:r>
          </a:p>
          <a:p>
            <a:pPr marL="0" indent="0">
              <a:buNone/>
            </a:pPr>
            <a:r>
              <a:rPr lang="lv-LV" sz="2400" dirty="0">
                <a:solidFill>
                  <a:schemeClr val="tx2"/>
                </a:solidFill>
                <a:latin typeface="Arial" panose="020B0604020202020204" pitchFamily="34" charset="0"/>
                <a:cs typeface="Arial" panose="020B0604020202020204" pitchFamily="34" charset="0"/>
              </a:rPr>
              <a:t>Jā.</a:t>
            </a:r>
          </a:p>
          <a:p>
            <a:pPr marL="0" indent="0">
              <a:buNone/>
            </a:pPr>
            <a:endParaRPr lang="lv-LV" sz="2400" i="1" dirty="0">
              <a:solidFill>
                <a:schemeClr val="tx2"/>
              </a:solidFill>
              <a:latin typeface="Arial" panose="020B0604020202020204" pitchFamily="34" charset="0"/>
              <a:cs typeface="Arial" panose="020B0604020202020204" pitchFamily="34" charset="0"/>
            </a:endParaRPr>
          </a:p>
          <a:p>
            <a:r>
              <a:rPr lang="lv-LV" sz="2400" i="1" dirty="0">
                <a:latin typeface="Arial" panose="020B0604020202020204" pitchFamily="34" charset="0"/>
                <a:cs typeface="Arial" panose="020B0604020202020204" pitchFamily="34" charset="0"/>
              </a:rPr>
              <a:t>Vai turpmāk arī tiek plānots, ka vidusskolas skolēni varēs izvēlēties augstākā līmeņa eksāmenu, pat ja nav apguvuši mācību priekšmetu vidusskolā?</a:t>
            </a:r>
          </a:p>
          <a:p>
            <a:pPr marL="0" indent="0">
              <a:buNone/>
            </a:pPr>
            <a:r>
              <a:rPr lang="lv-LV" sz="2400" dirty="0">
                <a:solidFill>
                  <a:schemeClr val="tx2"/>
                </a:solidFill>
                <a:latin typeface="Arial" panose="020B0604020202020204" pitchFamily="34" charset="0"/>
                <a:cs typeface="Arial" panose="020B0604020202020204" pitchFamily="34" charset="0"/>
              </a:rPr>
              <a:t>Jā.</a:t>
            </a:r>
          </a:p>
          <a:p>
            <a:pPr marL="0" indent="0">
              <a:buNone/>
            </a:pPr>
            <a:endParaRPr lang="lv-LV" sz="2400" i="1" dirty="0">
              <a:solidFill>
                <a:schemeClr val="tx2"/>
              </a:solidFill>
              <a:latin typeface="Arial" panose="020B0604020202020204" pitchFamily="34" charset="0"/>
              <a:cs typeface="Arial" panose="020B0604020202020204" pitchFamily="34" charset="0"/>
            </a:endParaRPr>
          </a:p>
          <a:p>
            <a:r>
              <a:rPr lang="lv-LV" sz="2400" i="1" dirty="0">
                <a:latin typeface="Arial" panose="020B0604020202020204" pitchFamily="34" charset="0"/>
                <a:cs typeface="Arial" panose="020B0604020202020204" pitchFamily="34" charset="0"/>
              </a:rPr>
              <a:t>Ja 2022./23.m.g. izglītojamais ir nokārtojis CE un ieguvis 13%, vai šogad eksāmens ir jākārto?</a:t>
            </a:r>
          </a:p>
          <a:p>
            <a:pPr marL="0" indent="0">
              <a:buNone/>
            </a:pPr>
            <a:r>
              <a:rPr lang="lv-LV" sz="2400" dirty="0">
                <a:solidFill>
                  <a:schemeClr val="tx2"/>
                </a:solidFill>
                <a:latin typeface="Arial" panose="020B0604020202020204" pitchFamily="34" charset="0"/>
                <a:ea typeface="Verdana" panose="020B0604030504040204" pitchFamily="34" charset="0"/>
                <a:cs typeface="Arial" panose="020B0604020202020204" pitchFamily="34" charset="0"/>
              </a:rPr>
              <a:t>Ja nevēlas, nav jāpārkārto.</a:t>
            </a:r>
          </a:p>
          <a:p>
            <a:r>
              <a:rPr lang="lv-LV" sz="2400" dirty="0">
                <a:solidFill>
                  <a:schemeClr val="accent4">
                    <a:lumMod val="75000"/>
                  </a:schemeClr>
                </a:solidFill>
                <a:latin typeface="Arial" panose="020B0604020202020204" pitchFamily="34" charset="0"/>
                <a:ea typeface="Verdana" panose="020B0604030504040204" pitchFamily="34" charset="0"/>
                <a:cs typeface="Arial" panose="020B0604020202020204" pitchFamily="34" charset="0"/>
              </a:rPr>
              <a:t>Ja skolēns izvēlējies kārtot vairāk nekā divus AL eksāmenus, jābūt nokārtotiem (jāiegūst vismaz 15%) visiem izvēlētajiem AL eksāmeniem.</a:t>
            </a:r>
          </a:p>
          <a:p>
            <a:endParaRPr lang="lv-LV" sz="2400" dirty="0">
              <a:solidFill>
                <a:schemeClr val="accent4">
                  <a:lumMod val="75000"/>
                </a:schemeClr>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336767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5329422" y="5128655"/>
            <a:ext cx="11039844" cy="0"/>
          </a:xfrm>
          <a:prstGeom prst="line">
            <a:avLst/>
          </a:prstGeom>
          <a:ln w="381000" cap="rnd">
            <a:solidFill>
              <a:srgbClr val="68478D"/>
            </a:solidFill>
            <a:prstDash val="solid"/>
            <a:headEnd type="none" w="sm" len="sm"/>
            <a:tailEnd type="none" w="sm" len="sm"/>
          </a:ln>
        </p:spPr>
      </p:sp>
      <p:sp>
        <p:nvSpPr>
          <p:cNvPr id="6" name="Freeform 6"/>
          <p:cNvSpPr/>
          <p:nvPr/>
        </p:nvSpPr>
        <p:spPr>
          <a:xfrm>
            <a:off x="1181100" y="3726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sp>
      <p:sp>
        <p:nvSpPr>
          <p:cNvPr id="9" name="Virsraksts 4">
            <a:extLst>
              <a:ext uri="{FF2B5EF4-FFF2-40B4-BE49-F238E27FC236}">
                <a16:creationId xmlns:a16="http://schemas.microsoft.com/office/drawing/2014/main" id="{B8A4EC30-B2C7-1394-0C58-4580AB33C9F0}"/>
              </a:ext>
            </a:extLst>
          </p:cNvPr>
          <p:cNvSpPr txBox="1">
            <a:spLocks/>
          </p:cNvSpPr>
          <p:nvPr/>
        </p:nvSpPr>
        <p:spPr>
          <a:xfrm>
            <a:off x="5257800" y="248472"/>
            <a:ext cx="9372599" cy="103664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v-LV" altLang="lv-LV" sz="3600" b="1" dirty="0">
                <a:solidFill>
                  <a:schemeClr val="accent4">
                    <a:lumMod val="75000"/>
                  </a:schemeClr>
                </a:solidFill>
                <a:latin typeface="Verdana" panose="020B0604030504040204" pitchFamily="34" charset="0"/>
                <a:ea typeface="Verdana" panose="020B0604030504040204" pitchFamily="34" charset="0"/>
              </a:rPr>
              <a:t>Monitoringa darbi </a:t>
            </a:r>
            <a:br>
              <a:rPr lang="lv-LV" altLang="lv-LV" sz="3600" b="1" dirty="0">
                <a:solidFill>
                  <a:schemeClr val="accent4">
                    <a:lumMod val="75000"/>
                  </a:schemeClr>
                </a:solidFill>
                <a:latin typeface="Verdana" panose="020B0604030504040204" pitchFamily="34" charset="0"/>
                <a:ea typeface="Verdana" panose="020B0604030504040204" pitchFamily="34" charset="0"/>
              </a:rPr>
            </a:br>
            <a:r>
              <a:rPr lang="lv-LV" altLang="lv-LV" sz="3600" b="1" dirty="0">
                <a:solidFill>
                  <a:schemeClr val="accent4">
                    <a:lumMod val="75000"/>
                  </a:schemeClr>
                </a:solidFill>
                <a:latin typeface="Verdana" panose="020B0604030504040204" pitchFamily="34" charset="0"/>
                <a:ea typeface="Verdana" panose="020B0604030504040204" pitchFamily="34" charset="0"/>
              </a:rPr>
              <a:t>vispārējā vidējā izglītībā (I)</a:t>
            </a:r>
            <a:endParaRPr lang="en-US" sz="3600" dirty="0"/>
          </a:p>
        </p:txBody>
      </p:sp>
      <p:sp>
        <p:nvSpPr>
          <p:cNvPr id="10" name="Satura vietturis 5">
            <a:extLst>
              <a:ext uri="{FF2B5EF4-FFF2-40B4-BE49-F238E27FC236}">
                <a16:creationId xmlns:a16="http://schemas.microsoft.com/office/drawing/2014/main" id="{3797DBF9-B4EE-C0E5-025B-2EBFFB88A319}"/>
              </a:ext>
            </a:extLst>
          </p:cNvPr>
          <p:cNvSpPr txBox="1">
            <a:spLocks/>
          </p:cNvSpPr>
          <p:nvPr/>
        </p:nvSpPr>
        <p:spPr>
          <a:xfrm>
            <a:off x="3276600" y="1509155"/>
            <a:ext cx="14313216" cy="7239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lv-LV" sz="2000" dirty="0">
              <a:solidFill>
                <a:schemeClr val="accent4">
                  <a:lumMod val="75000"/>
                </a:schemeClr>
              </a:solidFill>
              <a:latin typeface="Verdana" panose="020B0604030504040204" pitchFamily="34" charset="0"/>
              <a:ea typeface="Verdana" panose="020B0604030504040204" pitchFamily="34" charset="0"/>
            </a:endParaRPr>
          </a:p>
        </p:txBody>
      </p:sp>
      <p:sp>
        <p:nvSpPr>
          <p:cNvPr id="3" name="Rectangle 2"/>
          <p:cNvSpPr/>
          <p:nvPr/>
        </p:nvSpPr>
        <p:spPr>
          <a:xfrm>
            <a:off x="1828800" y="2628900"/>
            <a:ext cx="15240000" cy="7694414"/>
          </a:xfrm>
          <a:prstGeom prst="rect">
            <a:avLst/>
          </a:prstGeom>
        </p:spPr>
        <p:txBody>
          <a:bodyPr wrap="square">
            <a:spAutoFit/>
          </a:bodyPr>
          <a:lstStyle/>
          <a:p>
            <a:pPr algn="just"/>
            <a:r>
              <a:rPr lang="lv-LV" sz="3200" dirty="0"/>
              <a:t>Šajā mācību gadā pirmo reizi vidusskolā norisināsies monitoringa darbi STEM mācību priekšmetos – fizikā, ķīmijā, bioloģijā un </a:t>
            </a:r>
            <a:r>
              <a:rPr lang="lv-LV" sz="3200" dirty="0" err="1"/>
              <a:t>dabaszinībās</a:t>
            </a:r>
            <a:r>
              <a:rPr lang="lv-LV" sz="3200" dirty="0"/>
              <a:t>, un to mērķis ir izveidot eksāmena saturu, ko jau no 2025./2026. mācību gada vidusskolu beidzēji kārtos kā obligāto centralizēto eksāmenu.</a:t>
            </a:r>
          </a:p>
          <a:p>
            <a:pPr algn="just"/>
            <a:r>
              <a:rPr lang="lv-LV" sz="3200" dirty="0"/>
              <a:t> </a:t>
            </a:r>
          </a:p>
          <a:p>
            <a:pPr algn="just"/>
            <a:r>
              <a:rPr lang="lv-LV" sz="3200" dirty="0"/>
              <a:t>Ņemot vērā, ka šis mācību gads ir pārejas posms monitoringa darbu ieviešanā, </a:t>
            </a:r>
            <a:r>
              <a:rPr lang="lv-LV" sz="3200" b="1" dirty="0"/>
              <a:t>12. klases </a:t>
            </a:r>
            <a:r>
              <a:rPr lang="lv-LV" sz="3200" dirty="0"/>
              <a:t>skolēniem dalība monitoringa darbā </a:t>
            </a:r>
            <a:r>
              <a:rPr lang="lv-LV" sz="3200" b="1" dirty="0"/>
              <a:t>šogad nav obligāta</a:t>
            </a:r>
            <a:r>
              <a:rPr lang="lv-LV" sz="3200" dirty="0"/>
              <a:t>.</a:t>
            </a:r>
          </a:p>
          <a:p>
            <a:pPr algn="just"/>
            <a:r>
              <a:rPr lang="lv-LV" sz="3200" dirty="0"/>
              <a:t> </a:t>
            </a:r>
          </a:p>
          <a:p>
            <a:pPr algn="just"/>
            <a:r>
              <a:rPr lang="lv-LV" sz="3200" dirty="0"/>
              <a:t>Arī 11. klases skolēni, kas jau tagad zina, ka 12. klasē kārtos augstākā līmeņa eksāmenu bioloģijā, ķīmijā vai fizikā, monitoringa darbu var nepildīt. </a:t>
            </a:r>
          </a:p>
          <a:p>
            <a:pPr algn="just"/>
            <a:endParaRPr lang="lv-LV" sz="3200" dirty="0"/>
          </a:p>
          <a:p>
            <a:pPr algn="just"/>
            <a:r>
              <a:rPr lang="lv-LV" sz="3200" dirty="0"/>
              <a:t>Savukārt, uz tiem skolēniem, kas monitoringa darbu kārtos, </a:t>
            </a:r>
            <a:r>
              <a:rPr lang="lv-LV" sz="3200" b="1" dirty="0"/>
              <a:t>neattieksies prasība </a:t>
            </a:r>
            <a:r>
              <a:rPr lang="lv-LV" sz="3200" dirty="0"/>
              <a:t>par valsts pārbaudes darba minimālo kopvērtējumu, t.i. </a:t>
            </a:r>
            <a:r>
              <a:rPr lang="lv-LV" sz="3200" b="1" dirty="0"/>
              <a:t>15%</a:t>
            </a:r>
            <a:r>
              <a:rPr lang="lv-LV" sz="3200" dirty="0"/>
              <a:t>, un monitoringa darba rezultāts neietekmēs skolēnu mācību sasnieguma rezultātu.</a:t>
            </a:r>
          </a:p>
          <a:p>
            <a:pPr algn="r"/>
            <a:r>
              <a:rPr lang="lv-LV" sz="3200" dirty="0"/>
              <a:t>(IZM preses </a:t>
            </a:r>
            <a:r>
              <a:rPr lang="lv-LV" sz="3200" dirty="0" err="1"/>
              <a:t>relīze</a:t>
            </a:r>
            <a:r>
              <a:rPr lang="lv-LV" sz="3200" dirty="0"/>
              <a:t>, 02.04.2024.) </a:t>
            </a:r>
            <a:r>
              <a:rPr lang="lv-LV" sz="1200" dirty="0"/>
              <a:t>https://www.izm.gov.lv/lv/jaunums/12-klasu-skoleniem-monitoringa-darba-kartosana-dabaszinibu-prieksmetos-nav-obligata?fbclid=IwAR14zwCIonNHm87ESReeZwogzIYEs34dNDhoxCZ0Ss20S5pQDjNlznheICY_aem_AajAT0U8ihNiJ4TMJokXtM06-GAsBoQaahgkHcv551pAAo-s9o4IbzP-AQ29Qxo6XDLcpG0YvCWyTUjId4M_Zltx</a:t>
            </a:r>
          </a:p>
        </p:txBody>
      </p:sp>
      <p:sp>
        <p:nvSpPr>
          <p:cNvPr id="7" name="Down Arrow 6"/>
          <p:cNvSpPr/>
          <p:nvPr/>
        </p:nvSpPr>
        <p:spPr>
          <a:xfrm rot="6366744">
            <a:off x="11877209" y="5201739"/>
            <a:ext cx="427635" cy="1728471"/>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rgbClr val="FF0000"/>
              </a:solidFill>
            </a:endParaRPr>
          </a:p>
        </p:txBody>
      </p:sp>
      <p:sp>
        <p:nvSpPr>
          <p:cNvPr id="8" name="Down Arrow 7"/>
          <p:cNvSpPr/>
          <p:nvPr/>
        </p:nvSpPr>
        <p:spPr>
          <a:xfrm rot="18488692">
            <a:off x="12689134" y="7109249"/>
            <a:ext cx="583041" cy="1280076"/>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rgbClr val="FF0000"/>
              </a:solidFill>
            </a:endParaRPr>
          </a:p>
        </p:txBody>
      </p:sp>
    </p:spTree>
    <p:extLst>
      <p:ext uri="{BB962C8B-B14F-4D97-AF65-F5344CB8AC3E}">
        <p14:creationId xmlns:p14="http://schemas.microsoft.com/office/powerpoint/2010/main" val="2271770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5329422" y="5128655"/>
            <a:ext cx="11039844" cy="0"/>
          </a:xfrm>
          <a:prstGeom prst="line">
            <a:avLst/>
          </a:prstGeom>
          <a:ln w="381000" cap="rnd">
            <a:solidFill>
              <a:srgbClr val="68478D"/>
            </a:solidFill>
            <a:prstDash val="solid"/>
            <a:headEnd type="none" w="sm" len="sm"/>
            <a:tailEnd type="none" w="sm" len="sm"/>
          </a:ln>
        </p:spPr>
      </p:sp>
      <p:sp>
        <p:nvSpPr>
          <p:cNvPr id="6" name="Freeform 6"/>
          <p:cNvSpPr/>
          <p:nvPr/>
        </p:nvSpPr>
        <p:spPr>
          <a:xfrm>
            <a:off x="1181100" y="3726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sp>
      <p:sp>
        <p:nvSpPr>
          <p:cNvPr id="9" name="Virsraksts 4">
            <a:extLst>
              <a:ext uri="{FF2B5EF4-FFF2-40B4-BE49-F238E27FC236}">
                <a16:creationId xmlns:a16="http://schemas.microsoft.com/office/drawing/2014/main" id="{B8A4EC30-B2C7-1394-0C58-4580AB33C9F0}"/>
              </a:ext>
            </a:extLst>
          </p:cNvPr>
          <p:cNvSpPr txBox="1">
            <a:spLocks/>
          </p:cNvSpPr>
          <p:nvPr/>
        </p:nvSpPr>
        <p:spPr>
          <a:xfrm>
            <a:off x="5257800" y="248472"/>
            <a:ext cx="9372599" cy="103664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v-LV" altLang="lv-LV" sz="3600" b="1" dirty="0">
                <a:solidFill>
                  <a:schemeClr val="accent4">
                    <a:lumMod val="75000"/>
                  </a:schemeClr>
                </a:solidFill>
                <a:latin typeface="Verdana" panose="020B0604030504040204" pitchFamily="34" charset="0"/>
                <a:ea typeface="Verdana" panose="020B0604030504040204" pitchFamily="34" charset="0"/>
              </a:rPr>
              <a:t>Monitoringa darbi </a:t>
            </a:r>
            <a:br>
              <a:rPr lang="lv-LV" altLang="lv-LV" sz="3600" b="1" dirty="0">
                <a:solidFill>
                  <a:schemeClr val="accent4">
                    <a:lumMod val="75000"/>
                  </a:schemeClr>
                </a:solidFill>
                <a:latin typeface="Verdana" panose="020B0604030504040204" pitchFamily="34" charset="0"/>
                <a:ea typeface="Verdana" panose="020B0604030504040204" pitchFamily="34" charset="0"/>
              </a:rPr>
            </a:br>
            <a:r>
              <a:rPr lang="lv-LV" altLang="lv-LV" sz="3600" b="1" dirty="0">
                <a:solidFill>
                  <a:schemeClr val="accent4">
                    <a:lumMod val="75000"/>
                  </a:schemeClr>
                </a:solidFill>
                <a:latin typeface="Verdana" panose="020B0604030504040204" pitchFamily="34" charset="0"/>
                <a:ea typeface="Verdana" panose="020B0604030504040204" pitchFamily="34" charset="0"/>
              </a:rPr>
              <a:t>vispārējā vidējā izglītībā (II)</a:t>
            </a:r>
            <a:endParaRPr lang="en-US" sz="3600" dirty="0"/>
          </a:p>
        </p:txBody>
      </p:sp>
      <p:sp>
        <p:nvSpPr>
          <p:cNvPr id="10" name="Satura vietturis 5">
            <a:extLst>
              <a:ext uri="{FF2B5EF4-FFF2-40B4-BE49-F238E27FC236}">
                <a16:creationId xmlns:a16="http://schemas.microsoft.com/office/drawing/2014/main" id="{3797DBF9-B4EE-C0E5-025B-2EBFFB88A319}"/>
              </a:ext>
            </a:extLst>
          </p:cNvPr>
          <p:cNvSpPr txBox="1">
            <a:spLocks/>
          </p:cNvSpPr>
          <p:nvPr/>
        </p:nvSpPr>
        <p:spPr>
          <a:xfrm>
            <a:off x="3276600" y="1509155"/>
            <a:ext cx="14313216" cy="7239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lv-LV" sz="2000" dirty="0">
              <a:solidFill>
                <a:schemeClr val="accent4">
                  <a:lumMod val="75000"/>
                </a:schemeClr>
              </a:solidFill>
              <a:latin typeface="Verdana" panose="020B0604030504040204" pitchFamily="34" charset="0"/>
              <a:ea typeface="Verdana" panose="020B0604030504040204" pitchFamily="34" charset="0"/>
            </a:endParaRPr>
          </a:p>
        </p:txBody>
      </p:sp>
      <p:sp>
        <p:nvSpPr>
          <p:cNvPr id="4" name="Rectangle 3"/>
          <p:cNvSpPr/>
          <p:nvPr/>
        </p:nvSpPr>
        <p:spPr>
          <a:xfrm>
            <a:off x="1932658" y="2509327"/>
            <a:ext cx="15657157" cy="8347606"/>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pPr>
            <a:r>
              <a:rPr lang="lv-LV"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Ja 11.klases skolēns šogad nekārto monitoringa darbu, jo domā, ka nākamgad kārtos AL eksāmenu. Bet </a:t>
            </a:r>
            <a:r>
              <a:rPr lang="lv-LV"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pārdomā..kā</a:t>
            </a:r>
            <a:r>
              <a:rPr lang="lv-LV"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rīkoties? </a:t>
            </a:r>
          </a:p>
          <a:p>
            <a:pPr>
              <a:lnSpc>
                <a:spcPct val="107000"/>
              </a:lnSpc>
              <a:spcAft>
                <a:spcPts val="800"/>
              </a:spcAft>
            </a:pPr>
            <a:r>
              <a:rPr lang="lv-LV" sz="2400" dirty="0">
                <a:solidFill>
                  <a:schemeClr val="tx2"/>
                </a:solidFill>
                <a:latin typeface="Calibri" panose="020F0502020204030204" pitchFamily="34" charset="0"/>
                <a:ea typeface="Calibri" panose="020F0502020204030204" pitchFamily="34" charset="0"/>
                <a:cs typeface="Calibri" panose="020F0502020204030204" pitchFamily="34" charset="0"/>
              </a:rPr>
              <a:t>Nākamgad varēs izvēlēties kārtot monitoringa darbu vai eksāmenu.</a:t>
            </a:r>
          </a:p>
          <a:p>
            <a:pPr>
              <a:lnSpc>
                <a:spcPct val="107000"/>
              </a:lnSpc>
              <a:spcAft>
                <a:spcPts val="800"/>
              </a:spcAft>
            </a:pPr>
            <a:endParaRPr lang="lv-LV" sz="2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lv-LV"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Kur varēs saņemt monitoringa/eksāmenu darba materiālus?</a:t>
            </a:r>
          </a:p>
          <a:p>
            <a:pPr>
              <a:lnSpc>
                <a:spcPct val="107000"/>
              </a:lnSpc>
              <a:spcAft>
                <a:spcPts val="800"/>
              </a:spcAft>
            </a:pPr>
            <a:r>
              <a:rPr lang="lv-LV" sz="2400" dirty="0">
                <a:solidFill>
                  <a:schemeClr val="tx2"/>
                </a:solidFill>
                <a:latin typeface="Calibri" panose="020F0502020204030204" pitchFamily="34" charset="0"/>
                <a:ea typeface="Calibri" panose="020F0502020204030204" pitchFamily="34" charset="0"/>
                <a:cs typeface="Calibri" panose="020F0502020204030204" pitchFamily="34" charset="0"/>
              </a:rPr>
              <a:t>1.daļa - tiešsaistē, 2.daļa VISC nosūta izglītības pārvaldēm.</a:t>
            </a:r>
          </a:p>
          <a:p>
            <a:pPr>
              <a:lnSpc>
                <a:spcPct val="107000"/>
              </a:lnSpc>
              <a:spcAft>
                <a:spcPts val="800"/>
              </a:spcAft>
            </a:pPr>
            <a:endParaRPr lang="lv-LV" sz="2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0"/>
              </a:spcAft>
              <a:buFont typeface="Arial" panose="020B0604020202020204" pitchFamily="34" charset="0"/>
              <a:buChar char="•"/>
            </a:pPr>
            <a:r>
              <a:rPr lang="lv-LV"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Kādas sekas tam, ja 11.klases skolēns šajā mācību gadā iegūst vērtējumu Monitoringa darbā (izvēlētajā STEM priekšmetā), kas zemāks par 15% un zemāks par 20%? Kas jaunietim būs jādara nākamajā mācību gadā? Vai MD rezultāti 11.klasē šogad ietekmēs atestāta saņemšanu nākamgad?</a:t>
            </a:r>
          </a:p>
          <a:p>
            <a:pPr>
              <a:lnSpc>
                <a:spcPct val="107000"/>
              </a:lnSpc>
              <a:spcAft>
                <a:spcPts val="0"/>
              </a:spcAft>
            </a:pPr>
            <a:r>
              <a:rPr lang="lv-LV" sz="2400" dirty="0">
                <a:solidFill>
                  <a:schemeClr val="tx2"/>
                </a:solidFill>
                <a:latin typeface="Calibri" panose="020F0502020204030204" pitchFamily="34" charset="0"/>
                <a:ea typeface="Calibri" panose="020F0502020204030204" pitchFamily="34" charset="0"/>
                <a:cs typeface="Calibri" panose="020F0502020204030204" pitchFamily="34" charset="0"/>
              </a:rPr>
              <a:t>Monitoringa darbus vērtēs procentos, bet vērtējumam nav noteikts minimālais slieksnis.</a:t>
            </a:r>
          </a:p>
          <a:p>
            <a:pPr>
              <a:lnSpc>
                <a:spcPct val="107000"/>
              </a:lnSpc>
              <a:spcAft>
                <a:spcPts val="0"/>
              </a:spcAft>
            </a:pPr>
            <a:endParaRPr lang="lv-LV" sz="2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lv-LV" sz="2400" i="1" dirty="0">
                <a:latin typeface="Calibri" panose="020F0502020204030204" pitchFamily="34" charset="0"/>
                <a:ea typeface="Times New Roman" panose="02020603050405020304" pitchFamily="18" charset="0"/>
                <a:cs typeface="Calibri" panose="020F0502020204030204" pitchFamily="34" charset="0"/>
              </a:rPr>
              <a:t>Vai monitoringa darba rezultāti (procentos) tiks ierakstīti sekmju izrakstos?</a:t>
            </a:r>
          </a:p>
          <a:p>
            <a:pPr>
              <a:lnSpc>
                <a:spcPct val="107000"/>
              </a:lnSpc>
              <a:spcAft>
                <a:spcPts val="800"/>
              </a:spcAft>
            </a:pPr>
            <a:r>
              <a:rPr lang="lv-LV" sz="2400" dirty="0">
                <a:solidFill>
                  <a:schemeClr val="tx2"/>
                </a:solidFill>
                <a:latin typeface="Calibri" panose="020F0502020204030204" pitchFamily="34" charset="0"/>
                <a:ea typeface="Calibri" panose="020F0502020204030204" pitchFamily="34" charset="0"/>
                <a:cs typeface="Calibri" panose="020F0502020204030204" pitchFamily="34" charset="0"/>
              </a:rPr>
              <a:t>Monitoringa darbu vērtējumi vidusskolas atestāta pielikumā - sekmju izrakstā nav jāraksta, tie tiek saglabāti VIIS.</a:t>
            </a:r>
          </a:p>
          <a:p>
            <a:r>
              <a:rPr lang="lv-LV" sz="2400" dirty="0"/>
              <a:t> </a:t>
            </a:r>
          </a:p>
          <a:p>
            <a:pPr marL="342900" indent="-342900">
              <a:buFont typeface="Arial" panose="020B0604020202020204" pitchFamily="34" charset="0"/>
              <a:buChar char="•"/>
            </a:pPr>
            <a:r>
              <a:rPr lang="lv-LV" sz="2400" i="1" dirty="0"/>
              <a:t>Kāda programmatūra jānodrošina datoros, izpildot monitoringa darbu </a:t>
            </a:r>
            <a:r>
              <a:rPr lang="lv-LV" sz="2400" i="1" dirty="0" err="1"/>
              <a:t>dabaszinībās</a:t>
            </a:r>
            <a:r>
              <a:rPr lang="lv-LV" sz="2400" i="1" dirty="0"/>
              <a:t> vidusskolā?</a:t>
            </a:r>
          </a:p>
          <a:p>
            <a:r>
              <a:rPr lang="lv-LV" sz="2400" dirty="0">
                <a:solidFill>
                  <a:schemeClr val="tx2"/>
                </a:solidFill>
              </a:rPr>
              <a:t>Interneta pārlūkprogramma.</a:t>
            </a:r>
          </a:p>
          <a:p>
            <a:pPr>
              <a:lnSpc>
                <a:spcPct val="107000"/>
              </a:lnSpc>
              <a:spcAft>
                <a:spcPts val="800"/>
              </a:spcAft>
            </a:pPr>
            <a:endParaRPr lang="lv-LV" sz="2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lv-LV"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2658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5329422" y="5128655"/>
            <a:ext cx="11039844" cy="0"/>
          </a:xfrm>
          <a:prstGeom prst="line">
            <a:avLst/>
          </a:prstGeom>
          <a:ln w="381000" cap="rnd">
            <a:solidFill>
              <a:srgbClr val="68478D"/>
            </a:solidFill>
            <a:prstDash val="solid"/>
            <a:headEnd type="none" w="sm" len="sm"/>
            <a:tailEnd type="none" w="sm" len="sm"/>
          </a:ln>
        </p:spPr>
      </p:sp>
      <p:sp>
        <p:nvSpPr>
          <p:cNvPr id="6" name="Freeform 6"/>
          <p:cNvSpPr/>
          <p:nvPr/>
        </p:nvSpPr>
        <p:spPr>
          <a:xfrm>
            <a:off x="1181100" y="3726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sp>
      <p:sp>
        <p:nvSpPr>
          <p:cNvPr id="9" name="Virsraksts 4">
            <a:extLst>
              <a:ext uri="{FF2B5EF4-FFF2-40B4-BE49-F238E27FC236}">
                <a16:creationId xmlns:a16="http://schemas.microsoft.com/office/drawing/2014/main" id="{B8A4EC30-B2C7-1394-0C58-4580AB33C9F0}"/>
              </a:ext>
            </a:extLst>
          </p:cNvPr>
          <p:cNvSpPr txBox="1">
            <a:spLocks/>
          </p:cNvSpPr>
          <p:nvPr/>
        </p:nvSpPr>
        <p:spPr>
          <a:xfrm>
            <a:off x="5257800" y="248472"/>
            <a:ext cx="9372599" cy="103664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v-LV" altLang="lv-LV" sz="3600" b="1" dirty="0">
                <a:solidFill>
                  <a:schemeClr val="accent4">
                    <a:lumMod val="75000"/>
                  </a:schemeClr>
                </a:solidFill>
                <a:latin typeface="Verdana" panose="020B0604030504040204" pitchFamily="34" charset="0"/>
                <a:ea typeface="Verdana" panose="020B0604030504040204" pitchFamily="34" charset="0"/>
              </a:rPr>
              <a:t>Monitoringa darbi </a:t>
            </a:r>
            <a:br>
              <a:rPr lang="lv-LV" altLang="lv-LV" sz="3600" b="1" dirty="0">
                <a:solidFill>
                  <a:schemeClr val="accent4">
                    <a:lumMod val="75000"/>
                  </a:schemeClr>
                </a:solidFill>
                <a:latin typeface="Verdana" panose="020B0604030504040204" pitchFamily="34" charset="0"/>
                <a:ea typeface="Verdana" panose="020B0604030504040204" pitchFamily="34" charset="0"/>
              </a:rPr>
            </a:br>
            <a:r>
              <a:rPr lang="lv-LV" altLang="lv-LV" sz="3600" b="1" dirty="0">
                <a:solidFill>
                  <a:schemeClr val="accent4">
                    <a:lumMod val="75000"/>
                  </a:schemeClr>
                </a:solidFill>
                <a:latin typeface="Verdana" panose="020B0604030504040204" pitchFamily="34" charset="0"/>
                <a:ea typeface="Verdana" panose="020B0604030504040204" pitchFamily="34" charset="0"/>
              </a:rPr>
              <a:t>vispārējā vidējā izglītībā (III)</a:t>
            </a:r>
            <a:endParaRPr lang="en-US" sz="3600" dirty="0"/>
          </a:p>
        </p:txBody>
      </p:sp>
      <p:sp>
        <p:nvSpPr>
          <p:cNvPr id="10" name="Satura vietturis 5">
            <a:extLst>
              <a:ext uri="{FF2B5EF4-FFF2-40B4-BE49-F238E27FC236}">
                <a16:creationId xmlns:a16="http://schemas.microsoft.com/office/drawing/2014/main" id="{3797DBF9-B4EE-C0E5-025B-2EBFFB88A319}"/>
              </a:ext>
            </a:extLst>
          </p:cNvPr>
          <p:cNvSpPr txBox="1">
            <a:spLocks/>
          </p:cNvSpPr>
          <p:nvPr/>
        </p:nvSpPr>
        <p:spPr>
          <a:xfrm>
            <a:off x="3276600" y="1509155"/>
            <a:ext cx="14313216" cy="7239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lv-LV" sz="2000" dirty="0">
              <a:solidFill>
                <a:schemeClr val="accent4">
                  <a:lumMod val="75000"/>
                </a:schemeClr>
              </a:solidFill>
              <a:latin typeface="Verdana" panose="020B0604030504040204" pitchFamily="34" charset="0"/>
              <a:ea typeface="Verdana" panose="020B0604030504040204" pitchFamily="34" charset="0"/>
            </a:endParaRPr>
          </a:p>
        </p:txBody>
      </p:sp>
      <p:sp>
        <p:nvSpPr>
          <p:cNvPr id="4" name="Rectangle 3"/>
          <p:cNvSpPr/>
          <p:nvPr/>
        </p:nvSpPr>
        <p:spPr>
          <a:xfrm>
            <a:off x="1676400" y="2490524"/>
            <a:ext cx="13944600" cy="5848909"/>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pPr>
            <a:r>
              <a:rPr lang="lv-LV"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Vai šī gada 10.klašu skolēniem, kuri vidusskolu absolvēs 2025./2026. mācību gadā, lai pabeigtu skolu, būs obligāti jākārto centralizētais eksāmens vienā no </a:t>
            </a:r>
            <a:r>
              <a:rPr lang="lv-LV" sz="2400" i="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dabaszinību</a:t>
            </a:r>
            <a:r>
              <a:rPr lang="lv-LV"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jomas priekšmetiem, vai arī viņiem pietiks ar monitoringa darbu, kuru būs iespēja nokārtot nākamgad, tas ir, 2024./2025. mācību gadā? </a:t>
            </a:r>
          </a:p>
          <a:p>
            <a:pPr>
              <a:lnSpc>
                <a:spcPct val="107000"/>
              </a:lnSpc>
              <a:spcAft>
                <a:spcPts val="800"/>
              </a:spcAft>
            </a:pPr>
            <a:r>
              <a:rPr lang="lv-LV" sz="2400" dirty="0">
                <a:solidFill>
                  <a:schemeClr val="tx2"/>
                </a:solidFill>
                <a:latin typeface="Calibri" panose="020F0502020204030204" pitchFamily="34" charset="0"/>
                <a:ea typeface="Times New Roman" panose="02020603050405020304" pitchFamily="18" charset="0"/>
                <a:cs typeface="Calibri" panose="020F0502020204030204" pitchFamily="34" charset="0"/>
              </a:rPr>
              <a:t>Ja šogad 10.klases vai 11.klases skolēns nokārto monitoringa darbu, 12.klasē eksāmens  viņam obligāti nebūs jākārto.</a:t>
            </a:r>
            <a:br>
              <a:rPr lang="lv-LV"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endParaRPr lang="lv-LV" sz="24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342900" indent="-342900">
              <a:lnSpc>
                <a:spcPct val="107000"/>
              </a:lnSpc>
              <a:spcAft>
                <a:spcPts val="800"/>
              </a:spcAft>
              <a:buFont typeface="Arial" panose="020B0604020202020204" pitchFamily="34" charset="0"/>
              <a:buChar char="•"/>
            </a:pPr>
            <a:r>
              <a:rPr lang="lv-LV"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Vai monitoringa un starpdisciplinārā darba rezultāti ietekmēs skolēnus? Vai šie rezultāti ir tikai situācijas apzināšanai?    </a:t>
            </a:r>
          </a:p>
          <a:p>
            <a:pPr>
              <a:lnSpc>
                <a:spcPct val="107000"/>
              </a:lnSpc>
              <a:spcAft>
                <a:spcPts val="800"/>
              </a:spcAft>
            </a:pPr>
            <a:r>
              <a:rPr lang="lv-LV" sz="2400" dirty="0">
                <a:solidFill>
                  <a:schemeClr val="tx2"/>
                </a:solidFill>
                <a:latin typeface="Calibri" panose="020F0502020204030204" pitchFamily="34" charset="0"/>
                <a:ea typeface="Calibri" panose="020F0502020204030204" pitchFamily="34" charset="0"/>
                <a:cs typeface="Calibri" panose="020F0502020204030204" pitchFamily="34" charset="0"/>
              </a:rPr>
              <a:t>Šie rezultāti tiek izmantoti, lai pilnveidotu eksāmenu saturu, sniegtu metodisko atbalstu skolotājiem.</a:t>
            </a:r>
          </a:p>
          <a:p>
            <a:pPr>
              <a:lnSpc>
                <a:spcPct val="107000"/>
              </a:lnSpc>
              <a:spcAft>
                <a:spcPts val="800"/>
              </a:spcAft>
            </a:pPr>
            <a:endParaRPr lang="lv-LV" sz="2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lv-LV" sz="24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Vai monitoringa darbam bioloģijā, fizikā, ķīmijā ir nepieciešama novērotāja klātbūtne?</a:t>
            </a:r>
          </a:p>
          <a:p>
            <a:pPr>
              <a:lnSpc>
                <a:spcPct val="107000"/>
              </a:lnSpc>
              <a:spcAft>
                <a:spcPts val="800"/>
              </a:spcAft>
            </a:pPr>
            <a:r>
              <a:rPr lang="lv-LV" sz="2400" dirty="0">
                <a:solidFill>
                  <a:schemeClr val="tx2"/>
                </a:solidFill>
                <a:latin typeface="Calibri" panose="020F0502020204030204" pitchFamily="34" charset="0"/>
                <a:ea typeface="Times New Roman" panose="02020603050405020304" pitchFamily="18" charset="0"/>
                <a:cs typeface="Calibri" panose="020F0502020204030204" pitchFamily="34" charset="0"/>
              </a:rPr>
              <a:t>Monitoringa darbiem nav nepieciešama novērotāja klātbūtne. </a:t>
            </a:r>
          </a:p>
          <a:p>
            <a:pPr>
              <a:lnSpc>
                <a:spcPct val="107000"/>
              </a:lnSpc>
              <a:spcAft>
                <a:spcPts val="800"/>
              </a:spcAft>
            </a:pPr>
            <a:endParaRPr lang="lv-LV"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8971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5329422" y="5128655"/>
            <a:ext cx="11039844" cy="0"/>
          </a:xfrm>
          <a:prstGeom prst="line">
            <a:avLst/>
          </a:prstGeom>
          <a:ln w="381000" cap="rnd">
            <a:solidFill>
              <a:srgbClr val="68478D"/>
            </a:solidFill>
            <a:prstDash val="solid"/>
            <a:headEnd type="none" w="sm" len="sm"/>
            <a:tailEnd type="none" w="sm" len="sm"/>
          </a:ln>
        </p:spPr>
      </p:sp>
      <p:sp>
        <p:nvSpPr>
          <p:cNvPr id="6" name="Freeform 6"/>
          <p:cNvSpPr/>
          <p:nvPr/>
        </p:nvSpPr>
        <p:spPr>
          <a:xfrm>
            <a:off x="1181100" y="3726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sp>
      <p:sp>
        <p:nvSpPr>
          <p:cNvPr id="9" name="Virsraksts 4">
            <a:extLst>
              <a:ext uri="{FF2B5EF4-FFF2-40B4-BE49-F238E27FC236}">
                <a16:creationId xmlns:a16="http://schemas.microsoft.com/office/drawing/2014/main" id="{B8A4EC30-B2C7-1394-0C58-4580AB33C9F0}"/>
              </a:ext>
            </a:extLst>
          </p:cNvPr>
          <p:cNvSpPr txBox="1">
            <a:spLocks/>
          </p:cNvSpPr>
          <p:nvPr/>
        </p:nvSpPr>
        <p:spPr>
          <a:xfrm>
            <a:off x="5257800" y="248472"/>
            <a:ext cx="9372599" cy="103664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v-LV" altLang="lv-LV" sz="3600" b="1" dirty="0">
                <a:solidFill>
                  <a:schemeClr val="accent4">
                    <a:lumMod val="75000"/>
                  </a:schemeClr>
                </a:solidFill>
                <a:latin typeface="Verdana" panose="020B0604030504040204" pitchFamily="34" charset="0"/>
                <a:ea typeface="Verdana" panose="020B0604030504040204" pitchFamily="34" charset="0"/>
              </a:rPr>
              <a:t>Monitoringa darbi </a:t>
            </a:r>
            <a:br>
              <a:rPr lang="lv-LV" altLang="lv-LV" sz="3600" b="1" dirty="0">
                <a:solidFill>
                  <a:schemeClr val="accent4">
                    <a:lumMod val="75000"/>
                  </a:schemeClr>
                </a:solidFill>
                <a:latin typeface="Verdana" panose="020B0604030504040204" pitchFamily="34" charset="0"/>
                <a:ea typeface="Verdana" panose="020B0604030504040204" pitchFamily="34" charset="0"/>
              </a:rPr>
            </a:br>
            <a:r>
              <a:rPr lang="lv-LV" altLang="lv-LV" sz="3600" b="1" dirty="0">
                <a:solidFill>
                  <a:schemeClr val="accent4">
                    <a:lumMod val="75000"/>
                  </a:schemeClr>
                </a:solidFill>
                <a:latin typeface="Verdana" panose="020B0604030504040204" pitchFamily="34" charset="0"/>
                <a:ea typeface="Verdana" panose="020B0604030504040204" pitchFamily="34" charset="0"/>
              </a:rPr>
              <a:t>vispārējā vidējā izglītībā (IV)</a:t>
            </a:r>
            <a:endParaRPr lang="en-US" sz="3600" dirty="0"/>
          </a:p>
        </p:txBody>
      </p:sp>
      <p:sp>
        <p:nvSpPr>
          <p:cNvPr id="10" name="Satura vietturis 5">
            <a:extLst>
              <a:ext uri="{FF2B5EF4-FFF2-40B4-BE49-F238E27FC236}">
                <a16:creationId xmlns:a16="http://schemas.microsoft.com/office/drawing/2014/main" id="{3797DBF9-B4EE-C0E5-025B-2EBFFB88A319}"/>
              </a:ext>
            </a:extLst>
          </p:cNvPr>
          <p:cNvSpPr txBox="1">
            <a:spLocks/>
          </p:cNvSpPr>
          <p:nvPr/>
        </p:nvSpPr>
        <p:spPr>
          <a:xfrm>
            <a:off x="3276600" y="1509155"/>
            <a:ext cx="14313216" cy="7239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v-LV" sz="2800" dirty="0">
                <a:solidFill>
                  <a:schemeClr val="accent4">
                    <a:lumMod val="75000"/>
                  </a:schemeClr>
                </a:solidFill>
                <a:latin typeface="Verdana" panose="020B0604030504040204" pitchFamily="34" charset="0"/>
                <a:ea typeface="Verdana" panose="020B0604030504040204" pitchFamily="34" charset="0"/>
              </a:rPr>
              <a:t>1. daļa (40 min)– tiešsaistē VPS.</a:t>
            </a:r>
          </a:p>
          <a:p>
            <a:r>
              <a:rPr lang="lv-LV" sz="2800" dirty="0">
                <a:solidFill>
                  <a:schemeClr val="accent4">
                    <a:lumMod val="75000"/>
                  </a:schemeClr>
                </a:solidFill>
                <a:latin typeface="Verdana" panose="020B0604030504040204" pitchFamily="34" charset="0"/>
                <a:ea typeface="Verdana" panose="020B0604030504040204" pitchFamily="34" charset="0"/>
              </a:rPr>
              <a:t>2. daļa (95 min)–  rakstiski (2. daļas papīra materiālus 24. aprīlī VISC piegādās pašvaldības atbildīgajai amatpersonai. Pašvaldības atbildīgā amatpersona materiālus nodod izglītības iestādes vadītājam vai viņa pilnvarotai personai).</a:t>
            </a:r>
          </a:p>
          <a:p>
            <a:r>
              <a:rPr lang="lv-LV" sz="2800" dirty="0">
                <a:solidFill>
                  <a:schemeClr val="accent4">
                    <a:lumMod val="75000"/>
                  </a:schemeClr>
                </a:solidFill>
                <a:latin typeface="Verdana" panose="020B0604030504040204" pitchFamily="34" charset="0"/>
                <a:ea typeface="Verdana" panose="020B0604030504040204" pitchFamily="34" charset="0"/>
              </a:rPr>
              <a:t>Monitoringa darba vadītājs – izglītības iestādes pedagogs.</a:t>
            </a:r>
          </a:p>
          <a:p>
            <a:r>
              <a:rPr lang="lv-LV" sz="2800" dirty="0">
                <a:solidFill>
                  <a:schemeClr val="accent4">
                    <a:lumMod val="75000"/>
                  </a:schemeClr>
                </a:solidFill>
                <a:latin typeface="Verdana" panose="020B0604030504040204" pitchFamily="34" charset="0"/>
                <a:ea typeface="Verdana" panose="020B0604030504040204" pitchFamily="34" charset="0"/>
              </a:rPr>
              <a:t>Katrs monitoringa darbs (MD) sāksies savā laikā, lai 1. daļas vadītājs varētu visos MD būt viens un tas pats pedagogs.</a:t>
            </a:r>
          </a:p>
          <a:p>
            <a:pPr marL="0" indent="0">
              <a:buNone/>
            </a:pPr>
            <a:r>
              <a:rPr lang="lv-LV" sz="2800" dirty="0">
                <a:solidFill>
                  <a:schemeClr val="accent4">
                    <a:lumMod val="75000"/>
                  </a:schemeClr>
                </a:solidFill>
                <a:latin typeface="Verdana" panose="020B0604030504040204" pitchFamily="34" charset="0"/>
                <a:ea typeface="Verdana" panose="020B0604030504040204" pitchFamily="34" charset="0"/>
              </a:rPr>
              <a:t>	Fizika 9.00</a:t>
            </a:r>
          </a:p>
          <a:p>
            <a:pPr marL="0" indent="0">
              <a:buNone/>
            </a:pPr>
            <a:r>
              <a:rPr lang="lv-LV" sz="2800" dirty="0">
                <a:solidFill>
                  <a:schemeClr val="accent4">
                    <a:lumMod val="75000"/>
                  </a:schemeClr>
                </a:solidFill>
                <a:latin typeface="Verdana" panose="020B0604030504040204" pitchFamily="34" charset="0"/>
                <a:ea typeface="Verdana" panose="020B0604030504040204" pitchFamily="34" charset="0"/>
              </a:rPr>
              <a:t>	Bioloģija 10.30</a:t>
            </a:r>
          </a:p>
          <a:p>
            <a:pPr marL="0" indent="0">
              <a:buNone/>
            </a:pPr>
            <a:r>
              <a:rPr lang="lv-LV" sz="2800" dirty="0">
                <a:solidFill>
                  <a:schemeClr val="accent4">
                    <a:lumMod val="75000"/>
                  </a:schemeClr>
                </a:solidFill>
                <a:latin typeface="Verdana" panose="020B0604030504040204" pitchFamily="34" charset="0"/>
                <a:ea typeface="Verdana" panose="020B0604030504040204" pitchFamily="34" charset="0"/>
              </a:rPr>
              <a:t>	Ķīmija 12.00 </a:t>
            </a:r>
          </a:p>
          <a:p>
            <a:pPr marL="0" indent="0">
              <a:buNone/>
            </a:pPr>
            <a:r>
              <a:rPr lang="lv-LV" sz="2400" dirty="0">
                <a:solidFill>
                  <a:schemeClr val="accent6"/>
                </a:solidFill>
                <a:latin typeface="Verdana" panose="020B0604030504040204" pitchFamily="34" charset="0"/>
                <a:ea typeface="Verdana" panose="020B0604030504040204" pitchFamily="34" charset="0"/>
              </a:rPr>
              <a:t>PLKST.13.10 vps.gov.lv notiks  valsts pārbaudes darbu elektronisko materiālu lejupielādes izmēģinājums.</a:t>
            </a:r>
            <a:r>
              <a:rPr lang="lv-LV" sz="2400" dirty="0">
                <a:solidFill>
                  <a:schemeClr val="accent4">
                    <a:lumMod val="75000"/>
                  </a:schemeClr>
                </a:solidFill>
                <a:latin typeface="Verdana" panose="020B0604030504040204" pitchFamily="34" charset="0"/>
                <a:ea typeface="Verdana" panose="020B0604030504040204" pitchFamily="34" charset="0"/>
              </a:rPr>
              <a:t> </a:t>
            </a:r>
            <a:r>
              <a:rPr lang="lv-LV" sz="2400">
                <a:solidFill>
                  <a:schemeClr val="accent4">
                    <a:lumMod val="75000"/>
                  </a:schemeClr>
                </a:solidFill>
                <a:latin typeface="Verdana" panose="020B0604030504040204" pitchFamily="34" charset="0"/>
                <a:ea typeface="Verdana" panose="020B0604030504040204" pitchFamily="34" charset="0"/>
              </a:rPr>
              <a:t>Lūgums piedalīties.</a:t>
            </a:r>
            <a:r>
              <a:rPr lang="lv-LV" sz="2800" dirty="0">
                <a:solidFill>
                  <a:schemeClr val="accent4">
                    <a:lumMod val="75000"/>
                  </a:schemeClr>
                </a:solidFill>
                <a:latin typeface="Verdana" panose="020B0604030504040204" pitchFamily="34" charset="0"/>
                <a:ea typeface="Verdana" panose="020B0604030504040204" pitchFamily="34" charset="0"/>
              </a:rPr>
              <a:t>	</a:t>
            </a:r>
          </a:p>
          <a:p>
            <a:pPr marL="0" indent="0">
              <a:buNone/>
            </a:pPr>
            <a:r>
              <a:rPr lang="lv-LV" sz="2800" dirty="0" err="1">
                <a:solidFill>
                  <a:schemeClr val="accent4">
                    <a:lumMod val="75000"/>
                  </a:schemeClr>
                </a:solidFill>
                <a:latin typeface="Verdana" panose="020B0604030504040204" pitchFamily="34" charset="0"/>
                <a:ea typeface="Verdana" panose="020B0604030504040204" pitchFamily="34" charset="0"/>
              </a:rPr>
              <a:t>Dabaszinības</a:t>
            </a:r>
            <a:r>
              <a:rPr lang="lv-LV" sz="2800" dirty="0">
                <a:solidFill>
                  <a:schemeClr val="accent4">
                    <a:lumMod val="75000"/>
                  </a:schemeClr>
                </a:solidFill>
                <a:latin typeface="Verdana" panose="020B0604030504040204" pitchFamily="34" charset="0"/>
                <a:ea typeface="Verdana" panose="020B0604030504040204" pitchFamily="34" charset="0"/>
              </a:rPr>
              <a:t> 9.00 (30. aprīlī)</a:t>
            </a:r>
          </a:p>
          <a:p>
            <a:r>
              <a:rPr lang="lv-LV" sz="2800" dirty="0">
                <a:solidFill>
                  <a:schemeClr val="accent4">
                    <a:lumMod val="75000"/>
                  </a:schemeClr>
                </a:solidFill>
                <a:latin typeface="Verdana" panose="020B0604030504040204" pitchFamily="34" charset="0"/>
                <a:ea typeface="Verdana" panose="020B0604030504040204" pitchFamily="34" charset="0"/>
              </a:rPr>
              <a:t>Ja skolēns ir pieteicies kārtot MD, tomēr ir izvēlējies norisē nepiedalīties, papildus darbības nav jāveic. Skolēnam nav jāatreģistrējas VPS no MD kārtošanas.</a:t>
            </a:r>
          </a:p>
          <a:p>
            <a:pPr marL="0" indent="0">
              <a:buNone/>
            </a:pPr>
            <a:r>
              <a:rPr lang="lv-LV" sz="2400" b="1" i="1" dirty="0">
                <a:solidFill>
                  <a:schemeClr val="accent4">
                    <a:lumMod val="75000"/>
                  </a:schemeClr>
                </a:solidFill>
                <a:latin typeface="Verdana" panose="020B0604030504040204" pitchFamily="34" charset="0"/>
                <a:ea typeface="Verdana" panose="020B0604030504040204" pitchFamily="34" charset="0"/>
              </a:rPr>
              <a:t>Precizēti Monitoringa darbu norises darbību laiki </a:t>
            </a:r>
            <a:r>
              <a:rPr lang="lv-LV" sz="2400" i="1" dirty="0">
                <a:solidFill>
                  <a:schemeClr val="accent4">
                    <a:lumMod val="75000"/>
                  </a:schemeClr>
                </a:solidFill>
                <a:latin typeface="Verdana" panose="020B0604030504040204" pitchFamily="34" charset="0"/>
                <a:ea typeface="Verdana" panose="020B0604030504040204" pitchFamily="34" charset="0"/>
              </a:rPr>
              <a:t>(precizējumi veikti 26.03.2024.) pieejami VISC tīmekļvietnē </a:t>
            </a:r>
            <a:r>
              <a:rPr lang="lv-LV" sz="2400" b="1" i="1" dirty="0">
                <a:solidFill>
                  <a:schemeClr val="accent4">
                    <a:lumMod val="75000"/>
                  </a:schemeClr>
                </a:solidFill>
                <a:latin typeface="Verdana" panose="020B0604030504040204" pitchFamily="34" charset="0"/>
                <a:ea typeface="Verdana" panose="020B0604030504040204" pitchFamily="34" charset="0"/>
              </a:rPr>
              <a:t>https://www.visc.gov.lv/lv/norises-darbibu-laiki</a:t>
            </a:r>
            <a:endParaRPr lang="lv-LV" sz="2400" dirty="0">
              <a:solidFill>
                <a:schemeClr val="accent4">
                  <a:lumMod val="7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00406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5329422" y="5128655"/>
            <a:ext cx="11039844" cy="0"/>
          </a:xfrm>
          <a:prstGeom prst="line">
            <a:avLst/>
          </a:prstGeom>
          <a:ln w="381000" cap="rnd">
            <a:solidFill>
              <a:srgbClr val="68478D"/>
            </a:solidFill>
            <a:prstDash val="solid"/>
            <a:headEnd type="none" w="sm" len="sm"/>
            <a:tailEnd type="none" w="sm" len="sm"/>
          </a:ln>
        </p:spPr>
      </p:sp>
      <p:sp>
        <p:nvSpPr>
          <p:cNvPr id="6" name="Freeform 6"/>
          <p:cNvSpPr/>
          <p:nvPr/>
        </p:nvSpPr>
        <p:spPr>
          <a:xfrm>
            <a:off x="1181100" y="3726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sp>
      <p:sp>
        <p:nvSpPr>
          <p:cNvPr id="9" name="Virsraksts 4">
            <a:extLst>
              <a:ext uri="{FF2B5EF4-FFF2-40B4-BE49-F238E27FC236}">
                <a16:creationId xmlns:a16="http://schemas.microsoft.com/office/drawing/2014/main" id="{B8A4EC30-B2C7-1394-0C58-4580AB33C9F0}"/>
              </a:ext>
            </a:extLst>
          </p:cNvPr>
          <p:cNvSpPr txBox="1">
            <a:spLocks/>
          </p:cNvSpPr>
          <p:nvPr/>
        </p:nvSpPr>
        <p:spPr>
          <a:xfrm>
            <a:off x="5207316" y="814302"/>
            <a:ext cx="9144000" cy="103664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v-LV" altLang="lv-LV" sz="3600" b="1" dirty="0">
                <a:solidFill>
                  <a:schemeClr val="accent4">
                    <a:lumMod val="75000"/>
                  </a:schemeClr>
                </a:solidFill>
                <a:latin typeface="Verdana" panose="020B0604030504040204" pitchFamily="34" charset="0"/>
                <a:ea typeface="Verdana" panose="020B0604030504040204" pitchFamily="34" charset="0"/>
              </a:rPr>
              <a:t>Monitoringa darbi </a:t>
            </a:r>
            <a:br>
              <a:rPr lang="lv-LV" altLang="lv-LV" sz="3600" b="1" dirty="0">
                <a:solidFill>
                  <a:schemeClr val="accent4">
                    <a:lumMod val="75000"/>
                  </a:schemeClr>
                </a:solidFill>
                <a:latin typeface="Verdana" panose="020B0604030504040204" pitchFamily="34" charset="0"/>
                <a:ea typeface="Verdana" panose="020B0604030504040204" pitchFamily="34" charset="0"/>
              </a:rPr>
            </a:br>
            <a:r>
              <a:rPr lang="lv-LV" altLang="lv-LV" sz="3600" b="1" dirty="0">
                <a:solidFill>
                  <a:schemeClr val="accent4">
                    <a:lumMod val="75000"/>
                  </a:schemeClr>
                </a:solidFill>
                <a:latin typeface="Verdana" panose="020B0604030504040204" pitchFamily="34" charset="0"/>
                <a:ea typeface="Verdana" panose="020B0604030504040204" pitchFamily="34" charset="0"/>
              </a:rPr>
              <a:t>vispārējā vidējā izglītībā (V)</a:t>
            </a:r>
            <a:endParaRPr lang="en-US" sz="3600" dirty="0"/>
          </a:p>
        </p:txBody>
      </p:sp>
      <p:sp>
        <p:nvSpPr>
          <p:cNvPr id="10" name="Satura vietturis 5">
            <a:extLst>
              <a:ext uri="{FF2B5EF4-FFF2-40B4-BE49-F238E27FC236}">
                <a16:creationId xmlns:a16="http://schemas.microsoft.com/office/drawing/2014/main" id="{3797DBF9-B4EE-C0E5-025B-2EBFFB88A319}"/>
              </a:ext>
            </a:extLst>
          </p:cNvPr>
          <p:cNvSpPr txBox="1">
            <a:spLocks/>
          </p:cNvSpPr>
          <p:nvPr/>
        </p:nvSpPr>
        <p:spPr>
          <a:xfrm>
            <a:off x="1968816" y="2476500"/>
            <a:ext cx="15621000" cy="7239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v-LV" b="1" dirty="0">
                <a:solidFill>
                  <a:schemeClr val="accent4">
                    <a:lumMod val="75000"/>
                  </a:schemeClr>
                </a:solidFill>
                <a:latin typeface="Verdana" panose="020B0604030504040204" pitchFamily="34" charset="0"/>
                <a:ea typeface="Verdana" panose="020B0604030504040204" pitchFamily="34" charset="0"/>
              </a:rPr>
              <a:t>VISC organizēs MD 2. daļas vērtēšanu centrā.</a:t>
            </a:r>
          </a:p>
          <a:p>
            <a:endParaRPr lang="lv-LV" sz="1000" b="1" dirty="0">
              <a:solidFill>
                <a:schemeClr val="accent4">
                  <a:lumMod val="75000"/>
                </a:schemeClr>
              </a:solidFill>
              <a:latin typeface="Verdana" panose="020B0604030504040204" pitchFamily="34" charset="0"/>
              <a:ea typeface="Verdana" panose="020B0604030504040204" pitchFamily="34" charset="0"/>
            </a:endParaRPr>
          </a:p>
          <a:p>
            <a:r>
              <a:rPr lang="lv-LV" b="1" dirty="0">
                <a:solidFill>
                  <a:schemeClr val="accent4">
                    <a:lumMod val="75000"/>
                  </a:schemeClr>
                </a:solidFill>
                <a:latin typeface="Verdana" panose="020B0604030504040204" pitchFamily="34" charset="0"/>
                <a:ea typeface="Verdana" panose="020B0604030504040204" pitchFamily="34" charset="0"/>
              </a:rPr>
              <a:t>Vērtētāji</a:t>
            </a:r>
            <a:r>
              <a:rPr lang="lv-LV" dirty="0">
                <a:solidFill>
                  <a:schemeClr val="accent4">
                    <a:lumMod val="75000"/>
                  </a:schemeClr>
                </a:solidFill>
                <a:latin typeface="Verdana" panose="020B0604030504040204" pitchFamily="34" charset="0"/>
                <a:ea typeface="Verdana" panose="020B0604030504040204" pitchFamily="34" charset="0"/>
              </a:rPr>
              <a:t> – VISC vērtētāji (uzņēmuma līgums; vērtētāju pieteikuma anketa nosūtīta VISC vērtēšanas kursu dalībniekiem un vērtētājiem, kuri pieteikušies vērtēt augstākā līmeņa eksāmenus).</a:t>
            </a:r>
          </a:p>
          <a:p>
            <a:endParaRPr lang="lv-LV" sz="1000" dirty="0">
              <a:solidFill>
                <a:schemeClr val="accent4">
                  <a:lumMod val="75000"/>
                </a:schemeClr>
              </a:solidFill>
              <a:latin typeface="Verdana" panose="020B0604030504040204" pitchFamily="34" charset="0"/>
              <a:ea typeface="Verdana" panose="020B0604030504040204" pitchFamily="34" charset="0"/>
            </a:endParaRPr>
          </a:p>
          <a:p>
            <a:r>
              <a:rPr lang="lv-LV" b="1" dirty="0">
                <a:solidFill>
                  <a:schemeClr val="accent4">
                    <a:lumMod val="75000"/>
                  </a:schemeClr>
                </a:solidFill>
                <a:latin typeface="Verdana" panose="020B0604030504040204" pitchFamily="34" charset="0"/>
                <a:ea typeface="Verdana" panose="020B0604030504040204" pitchFamily="34" charset="0"/>
              </a:rPr>
              <a:t>Izglītības iestādes vadītājs </a:t>
            </a:r>
            <a:r>
              <a:rPr lang="lv-LV" dirty="0">
                <a:solidFill>
                  <a:schemeClr val="accent4">
                    <a:lumMod val="75000"/>
                  </a:schemeClr>
                </a:solidFill>
                <a:latin typeface="Verdana" panose="020B0604030504040204" pitchFamily="34" charset="0"/>
                <a:ea typeface="Verdana" panose="020B0604030504040204" pitchFamily="34" charset="0"/>
              </a:rPr>
              <a:t>pēc MD 2. daļas beigām </a:t>
            </a:r>
            <a:r>
              <a:rPr lang="lv-LV" b="1" dirty="0">
                <a:solidFill>
                  <a:schemeClr val="accent4">
                    <a:lumMod val="75000"/>
                  </a:schemeClr>
                </a:solidFill>
                <a:latin typeface="Verdana" panose="020B0604030504040204" pitchFamily="34" charset="0"/>
                <a:ea typeface="Verdana" panose="020B0604030504040204" pitchFamily="34" charset="0"/>
              </a:rPr>
              <a:t>nodrošina darbu sakārtošanu </a:t>
            </a:r>
            <a:r>
              <a:rPr lang="lv-LV" dirty="0">
                <a:solidFill>
                  <a:schemeClr val="accent4">
                    <a:lumMod val="75000"/>
                  </a:schemeClr>
                </a:solidFill>
                <a:latin typeface="Verdana" panose="020B0604030504040204" pitchFamily="34" charset="0"/>
                <a:ea typeface="Verdana" panose="020B0604030504040204" pitchFamily="34" charset="0"/>
              </a:rPr>
              <a:t>skolēnu kodu secībā, </a:t>
            </a:r>
            <a:r>
              <a:rPr lang="lv-LV" b="1" dirty="0">
                <a:solidFill>
                  <a:schemeClr val="accent4">
                    <a:lumMod val="75000"/>
                  </a:schemeClr>
                </a:solidFill>
                <a:latin typeface="Verdana" panose="020B0604030504040204" pitchFamily="34" charset="0"/>
                <a:ea typeface="Verdana" panose="020B0604030504040204" pitchFamily="34" charset="0"/>
              </a:rPr>
              <a:t>darbu un skolēnu saraksta ievietošanu aploksnē un to nogādāšanu uz VISC</a:t>
            </a:r>
            <a:r>
              <a:rPr lang="lv-LV" dirty="0">
                <a:solidFill>
                  <a:schemeClr val="accent4">
                    <a:lumMod val="75000"/>
                  </a:schemeClr>
                </a:solidFill>
                <a:latin typeface="Verdana" panose="020B0604030504040204" pitchFamily="34" charset="0"/>
                <a:ea typeface="Verdana" panose="020B0604030504040204" pitchFamily="34" charset="0"/>
              </a:rPr>
              <a:t> pa pastu (Rīgas skolas nogādā IZM ēkā Vaļņu ielā 2 tās pašas dienas laikā līdz plkst.17.00).</a:t>
            </a:r>
          </a:p>
          <a:p>
            <a:endParaRPr lang="en-US" sz="1000" dirty="0">
              <a:solidFill>
                <a:schemeClr val="accent4">
                  <a:lumMod val="75000"/>
                </a:schemeClr>
              </a:solidFill>
              <a:latin typeface="Verdana" panose="020B0604030504040204" pitchFamily="34" charset="0"/>
              <a:ea typeface="Verdana" panose="020B0604030504040204" pitchFamily="34" charset="0"/>
            </a:endParaRPr>
          </a:p>
          <a:p>
            <a:r>
              <a:rPr lang="lv-LV" dirty="0">
                <a:solidFill>
                  <a:schemeClr val="accent4">
                    <a:lumMod val="75000"/>
                  </a:schemeClr>
                </a:solidFill>
                <a:latin typeface="Verdana" panose="020B0604030504040204" pitchFamily="34" charset="0"/>
                <a:ea typeface="Verdana" panose="020B0604030504040204" pitchFamily="34" charset="0"/>
              </a:rPr>
              <a:t>VISC nodrošina MD </a:t>
            </a:r>
            <a:r>
              <a:rPr lang="lv-LV" b="1" dirty="0">
                <a:solidFill>
                  <a:schemeClr val="accent4">
                    <a:lumMod val="75000"/>
                  </a:schemeClr>
                </a:solidFill>
                <a:latin typeface="Verdana" panose="020B0604030504040204" pitchFamily="34" charset="0"/>
                <a:ea typeface="Verdana" panose="020B0604030504040204" pitchFamily="34" charset="0"/>
              </a:rPr>
              <a:t>rezultātu paziņošanu </a:t>
            </a:r>
            <a:r>
              <a:rPr lang="lv-LV" dirty="0">
                <a:solidFill>
                  <a:schemeClr val="accent4">
                    <a:lumMod val="75000"/>
                  </a:schemeClr>
                </a:solidFill>
                <a:latin typeface="Verdana" panose="020B0604030504040204" pitchFamily="34" charset="0"/>
                <a:ea typeface="Verdana" panose="020B0604030504040204" pitchFamily="34" charset="0"/>
              </a:rPr>
              <a:t>izglītības iestādēm </a:t>
            </a:r>
            <a:r>
              <a:rPr lang="lv-LV" b="1" dirty="0">
                <a:solidFill>
                  <a:schemeClr val="accent4">
                    <a:lumMod val="75000"/>
                  </a:schemeClr>
                </a:solidFill>
                <a:latin typeface="Verdana" panose="020B0604030504040204" pitchFamily="34" charset="0"/>
                <a:ea typeface="Verdana" panose="020B0604030504040204" pitchFamily="34" charset="0"/>
              </a:rPr>
              <a:t>līdz 27.maijam</a:t>
            </a:r>
            <a:r>
              <a:rPr lang="lv-LV" dirty="0">
                <a:solidFill>
                  <a:schemeClr val="accent4">
                    <a:lumMod val="75000"/>
                  </a:schemeClr>
                </a:solidFill>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145676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5329422" y="5128655"/>
            <a:ext cx="11039844" cy="0"/>
          </a:xfrm>
          <a:prstGeom prst="line">
            <a:avLst/>
          </a:prstGeom>
          <a:ln w="381000" cap="rnd">
            <a:solidFill>
              <a:srgbClr val="68478D"/>
            </a:solidFill>
            <a:prstDash val="solid"/>
            <a:headEnd type="none" w="sm" len="sm"/>
            <a:tailEnd type="none" w="sm" len="sm"/>
          </a:ln>
        </p:spPr>
      </p:sp>
      <p:sp>
        <p:nvSpPr>
          <p:cNvPr id="6" name="Freeform 6"/>
          <p:cNvSpPr/>
          <p:nvPr/>
        </p:nvSpPr>
        <p:spPr>
          <a:xfrm>
            <a:off x="1181100" y="3726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sp>
      <p:sp>
        <p:nvSpPr>
          <p:cNvPr id="9" name="Virsraksts 4">
            <a:extLst>
              <a:ext uri="{FF2B5EF4-FFF2-40B4-BE49-F238E27FC236}">
                <a16:creationId xmlns:a16="http://schemas.microsoft.com/office/drawing/2014/main" id="{B8A4EC30-B2C7-1394-0C58-4580AB33C9F0}"/>
              </a:ext>
            </a:extLst>
          </p:cNvPr>
          <p:cNvSpPr txBox="1">
            <a:spLocks/>
          </p:cNvSpPr>
          <p:nvPr/>
        </p:nvSpPr>
        <p:spPr>
          <a:xfrm>
            <a:off x="5207316" y="814302"/>
            <a:ext cx="9144000" cy="103664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sz="5400" b="1" dirty="0">
                <a:solidFill>
                  <a:schemeClr val="tx2"/>
                </a:solidFill>
              </a:rPr>
              <a:t>Apvienotie eksāmeni</a:t>
            </a:r>
          </a:p>
        </p:txBody>
      </p:sp>
      <p:sp>
        <p:nvSpPr>
          <p:cNvPr id="10" name="Satura vietturis 5">
            <a:extLst>
              <a:ext uri="{FF2B5EF4-FFF2-40B4-BE49-F238E27FC236}">
                <a16:creationId xmlns:a16="http://schemas.microsoft.com/office/drawing/2014/main" id="{3797DBF9-B4EE-C0E5-025B-2EBFFB88A319}"/>
              </a:ext>
            </a:extLst>
          </p:cNvPr>
          <p:cNvSpPr txBox="1">
            <a:spLocks/>
          </p:cNvSpPr>
          <p:nvPr/>
        </p:nvSpPr>
        <p:spPr>
          <a:xfrm>
            <a:off x="1968816" y="2476500"/>
            <a:ext cx="15621000" cy="7239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v-LV" i="1" dirty="0"/>
              <a:t>Rīcība, ja izglītojamais kārto eksāmenu citā pašvaldībā.</a:t>
            </a:r>
          </a:p>
          <a:p>
            <a:pPr marL="0" indent="0">
              <a:buNone/>
            </a:pPr>
            <a:r>
              <a:rPr lang="lv-LV" dirty="0">
                <a:solidFill>
                  <a:schemeClr val="tx2"/>
                </a:solidFill>
              </a:rPr>
              <a:t>VISC apstiprina apvienoto eksāmenu, skolēns dodas uz eksāmena norises vietu, organizētājs apstiprina skolēna dalību VPS.</a:t>
            </a:r>
          </a:p>
          <a:p>
            <a:pPr algn="just"/>
            <a:r>
              <a:rPr lang="lv-LV" i="1" dirty="0"/>
              <a:t>Kā rīkoties, ja 12.klases skolēnam noteikti atbalsta pasākumi saistīti ar cukura diabētu, bet viņam jādodas uz apvienoto eksāmenu citā skolā. VPS sistēmā šos atbalsta pasākumus atzīmēju.</a:t>
            </a:r>
          </a:p>
          <a:p>
            <a:pPr marL="0" indent="0">
              <a:buNone/>
            </a:pPr>
            <a:r>
              <a:rPr lang="lv-LV" dirty="0">
                <a:solidFill>
                  <a:schemeClr val="tx2"/>
                </a:solidFill>
              </a:rPr>
              <a:t>Vēlams arī </a:t>
            </a:r>
            <a:r>
              <a:rPr lang="lv-LV" dirty="0" err="1">
                <a:solidFill>
                  <a:schemeClr val="tx2"/>
                </a:solidFill>
              </a:rPr>
              <a:t>organizētājskolu</a:t>
            </a:r>
            <a:r>
              <a:rPr lang="lv-LV" dirty="0">
                <a:solidFill>
                  <a:schemeClr val="tx2"/>
                </a:solidFill>
              </a:rPr>
              <a:t> informēt par īpašajiem atbalsta pasākumiem.</a:t>
            </a:r>
          </a:p>
          <a:p>
            <a:pPr algn="just"/>
            <a:r>
              <a:rPr lang="lv-LV" i="1" dirty="0"/>
              <a:t>Kā rīkoties, ja visā pilsētā ir tikai viens skolēns, kurš kārto AL matemātikas eksāmena </a:t>
            </a:r>
            <a:br>
              <a:rPr lang="lv-LV" i="1" dirty="0"/>
            </a:br>
            <a:r>
              <a:rPr lang="lv-LV" i="1" dirty="0"/>
              <a:t>1., 2. daļu un viņa skolā netiek organizēts AL matemātikas eksāmens nelielā skolēnu skaita dēļ? Tiek rīkots apvienotais eksāmens citā skolā, tajā piedalīsies skolēni no vairākām skolām, bet neviens no pārējiem skolēniem 1., 2. daļu nekārto.</a:t>
            </a:r>
          </a:p>
          <a:p>
            <a:pPr marL="0" indent="0">
              <a:buNone/>
            </a:pPr>
            <a:r>
              <a:rPr lang="lv-LV" dirty="0">
                <a:solidFill>
                  <a:schemeClr val="tx2"/>
                </a:solidFill>
              </a:rPr>
              <a:t>Eksāmena 1. un 2.daļu kārto skolā, kura organizē apvienoto eksāmenu, jo tikai tā saņems eksāmena materiālus. </a:t>
            </a:r>
          </a:p>
        </p:txBody>
      </p:sp>
    </p:spTree>
    <p:extLst>
      <p:ext uri="{BB962C8B-B14F-4D97-AF65-F5344CB8AC3E}">
        <p14:creationId xmlns:p14="http://schemas.microsoft.com/office/powerpoint/2010/main" val="3949188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5329422" y="5128655"/>
            <a:ext cx="11039844" cy="0"/>
          </a:xfrm>
          <a:prstGeom prst="line">
            <a:avLst/>
          </a:prstGeom>
          <a:ln w="381000" cap="rnd">
            <a:solidFill>
              <a:srgbClr val="68478D"/>
            </a:solidFill>
            <a:prstDash val="solid"/>
            <a:headEnd type="none" w="sm" len="sm"/>
            <a:tailEnd type="none" w="sm" len="sm"/>
          </a:ln>
        </p:spPr>
      </p:sp>
      <p:sp>
        <p:nvSpPr>
          <p:cNvPr id="6" name="Freeform 6"/>
          <p:cNvSpPr/>
          <p:nvPr/>
        </p:nvSpPr>
        <p:spPr>
          <a:xfrm>
            <a:off x="1181100" y="3726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sp>
      <p:sp>
        <p:nvSpPr>
          <p:cNvPr id="9" name="Virsraksts 4">
            <a:extLst>
              <a:ext uri="{FF2B5EF4-FFF2-40B4-BE49-F238E27FC236}">
                <a16:creationId xmlns:a16="http://schemas.microsoft.com/office/drawing/2014/main" id="{B8A4EC30-B2C7-1394-0C58-4580AB33C9F0}"/>
              </a:ext>
            </a:extLst>
          </p:cNvPr>
          <p:cNvSpPr txBox="1">
            <a:spLocks/>
          </p:cNvSpPr>
          <p:nvPr/>
        </p:nvSpPr>
        <p:spPr>
          <a:xfrm>
            <a:off x="5207316" y="814302"/>
            <a:ext cx="9144000" cy="103664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sz="5400" b="1" dirty="0">
                <a:solidFill>
                  <a:schemeClr val="tx2"/>
                </a:solidFill>
              </a:rPr>
              <a:t>Apvienotie eksāmeni</a:t>
            </a:r>
          </a:p>
        </p:txBody>
      </p:sp>
      <p:sp>
        <p:nvSpPr>
          <p:cNvPr id="10" name="Satura vietturis 5">
            <a:extLst>
              <a:ext uri="{FF2B5EF4-FFF2-40B4-BE49-F238E27FC236}">
                <a16:creationId xmlns:a16="http://schemas.microsoft.com/office/drawing/2014/main" id="{3797DBF9-B4EE-C0E5-025B-2EBFFB88A319}"/>
              </a:ext>
            </a:extLst>
          </p:cNvPr>
          <p:cNvSpPr txBox="1">
            <a:spLocks/>
          </p:cNvSpPr>
          <p:nvPr/>
        </p:nvSpPr>
        <p:spPr>
          <a:xfrm>
            <a:off x="1968816" y="2476500"/>
            <a:ext cx="15621000" cy="7239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lv-LV" dirty="0"/>
          </a:p>
          <a:p>
            <a:pPr lvl="0" algn="just"/>
            <a:r>
              <a:rPr lang="lv-LV" i="1" dirty="0"/>
              <a:t>Kas nodrošina bioloģijas AL, fizikas AL, Ķīmijas AL praktiskās daļas nepieciešamos palīglīdzekļus, ja eksāmens notiek apvienoti un nāk skolēni no citam izglītības iestādēm? Izglītības iestādes nav plānojuši sagatavot palīglīdzekļus lielākam skolēnu skaitam.</a:t>
            </a:r>
          </a:p>
          <a:p>
            <a:pPr marL="0" lvl="0" indent="0">
              <a:buNone/>
            </a:pPr>
            <a:r>
              <a:rPr lang="lv-LV" dirty="0">
                <a:solidFill>
                  <a:schemeClr val="tx2"/>
                </a:solidFill>
              </a:rPr>
              <a:t>Organizējot apvienotos eksāmenus, izglītības iestādes vienojas par palīglīdzekļu nodrošinājumu.</a:t>
            </a:r>
          </a:p>
          <a:p>
            <a:pPr marL="0" lvl="0" indent="0">
              <a:buNone/>
            </a:pPr>
            <a:endParaRPr lang="lv-LV" dirty="0">
              <a:solidFill>
                <a:schemeClr val="tx2"/>
              </a:solidFill>
            </a:endParaRPr>
          </a:p>
          <a:p>
            <a:pPr lvl="0"/>
            <a:r>
              <a:rPr lang="lv-LV" dirty="0"/>
              <a:t>Vai jāveido apvienotie eksāmeni ar citiem novadiem,  ja visā novadā ir mazs (1-2) CE kārtotāju skaits?</a:t>
            </a:r>
          </a:p>
          <a:p>
            <a:pPr marL="0" lvl="0" indent="0">
              <a:buNone/>
            </a:pPr>
            <a:r>
              <a:rPr lang="lv-LV" dirty="0">
                <a:solidFill>
                  <a:schemeClr val="tx2"/>
                </a:solidFill>
              </a:rPr>
              <a:t>Rakstiskos eksāmenus vēlams apvienot pēc iespējas vairāk.</a:t>
            </a:r>
          </a:p>
        </p:txBody>
      </p:sp>
    </p:spTree>
    <p:extLst>
      <p:ext uri="{BB962C8B-B14F-4D97-AF65-F5344CB8AC3E}">
        <p14:creationId xmlns:p14="http://schemas.microsoft.com/office/powerpoint/2010/main" val="2106061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5329422" y="5128655"/>
            <a:ext cx="11039844" cy="0"/>
          </a:xfrm>
          <a:prstGeom prst="line">
            <a:avLst/>
          </a:prstGeom>
          <a:ln w="381000" cap="rnd">
            <a:solidFill>
              <a:srgbClr val="68478D"/>
            </a:solidFill>
            <a:prstDash val="solid"/>
            <a:headEnd type="none" w="sm" len="sm"/>
            <a:tailEnd type="none" w="sm" len="sm"/>
          </a:ln>
        </p:spPr>
      </p:sp>
      <p:sp>
        <p:nvSpPr>
          <p:cNvPr id="6" name="Freeform 6"/>
          <p:cNvSpPr/>
          <p:nvPr/>
        </p:nvSpPr>
        <p:spPr>
          <a:xfrm>
            <a:off x="1181100" y="3726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sp>
      <p:sp>
        <p:nvSpPr>
          <p:cNvPr id="9" name="Virsraksts 4">
            <a:extLst>
              <a:ext uri="{FF2B5EF4-FFF2-40B4-BE49-F238E27FC236}">
                <a16:creationId xmlns:a16="http://schemas.microsoft.com/office/drawing/2014/main" id="{B8A4EC30-B2C7-1394-0C58-4580AB33C9F0}"/>
              </a:ext>
            </a:extLst>
          </p:cNvPr>
          <p:cNvSpPr txBox="1">
            <a:spLocks/>
          </p:cNvSpPr>
          <p:nvPr/>
        </p:nvSpPr>
        <p:spPr>
          <a:xfrm>
            <a:off x="5207316" y="814302"/>
            <a:ext cx="10642284" cy="103664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v-LV" sz="5400" b="1" dirty="0">
                <a:solidFill>
                  <a:schemeClr val="tx2"/>
                </a:solidFill>
              </a:rPr>
              <a:t>Valsts pārbaudes darbu saņemšana</a:t>
            </a:r>
          </a:p>
        </p:txBody>
      </p:sp>
      <p:sp>
        <p:nvSpPr>
          <p:cNvPr id="10" name="Satura vietturis 5">
            <a:extLst>
              <a:ext uri="{FF2B5EF4-FFF2-40B4-BE49-F238E27FC236}">
                <a16:creationId xmlns:a16="http://schemas.microsoft.com/office/drawing/2014/main" id="{3797DBF9-B4EE-C0E5-025B-2EBFFB88A319}"/>
              </a:ext>
            </a:extLst>
          </p:cNvPr>
          <p:cNvSpPr txBox="1">
            <a:spLocks/>
          </p:cNvSpPr>
          <p:nvPr/>
        </p:nvSpPr>
        <p:spPr>
          <a:xfrm>
            <a:off x="1968816" y="2476500"/>
            <a:ext cx="15621000" cy="7239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v-LV" dirty="0"/>
              <a:t>Papīra darbus VISC nosūta izglītības pārvaldēm </a:t>
            </a:r>
            <a:r>
              <a:rPr lang="lv-LV" i="1" dirty="0"/>
              <a:t>(sīkāka informācija pārvaldēs)</a:t>
            </a:r>
          </a:p>
          <a:p>
            <a:r>
              <a:rPr lang="lv-LV" dirty="0"/>
              <a:t>Elektroniskos lejupielādes materiālus </a:t>
            </a:r>
            <a:r>
              <a:rPr lang="lv-LV" i="1" dirty="0"/>
              <a:t>– </a:t>
            </a:r>
            <a:r>
              <a:rPr lang="lv-LV" i="1" dirty="0">
                <a:solidFill>
                  <a:schemeClr val="accent1"/>
                </a:solidFill>
              </a:rPr>
              <a:t>vps.gov.lv</a:t>
            </a:r>
            <a:r>
              <a:rPr lang="lv-LV" i="1" dirty="0"/>
              <a:t> pārbaudes darbu norises darbību laikos noteiktajā laikā</a:t>
            </a:r>
          </a:p>
          <a:p>
            <a:r>
              <a:rPr lang="lv-LV" dirty="0"/>
              <a:t>Formulu lapas, datu bukletus </a:t>
            </a:r>
            <a:r>
              <a:rPr lang="lv-LV" i="1" dirty="0"/>
              <a:t>– VISC tīmekļvietnē </a:t>
            </a:r>
            <a:r>
              <a:rPr lang="lv-LV" i="1" dirty="0">
                <a:hlinkClick r:id="rId3"/>
              </a:rPr>
              <a:t>https://www.visc.gov.lv/lv/valsts-parbaudes-darbu-programmas</a:t>
            </a:r>
            <a:r>
              <a:rPr lang="lv-LV" i="1" dirty="0"/>
              <a:t> </a:t>
            </a:r>
          </a:p>
          <a:p>
            <a:r>
              <a:rPr lang="lv-LV" dirty="0"/>
              <a:t>Tiešsaistes eksāmeni </a:t>
            </a:r>
            <a:r>
              <a:rPr lang="lv-LV" i="1" dirty="0"/>
              <a:t>– 	kultūra un māksla – 17.maijs;</a:t>
            </a:r>
          </a:p>
          <a:p>
            <a:pPr marL="0" indent="0">
              <a:buNone/>
            </a:pPr>
            <a:r>
              <a:rPr lang="lv-LV" i="1" dirty="0"/>
              <a:t>					ģeogrāfija – 20.maijs;</a:t>
            </a:r>
          </a:p>
          <a:p>
            <a:pPr marL="0" indent="0">
              <a:buNone/>
            </a:pPr>
            <a:r>
              <a:rPr lang="lv-LV" i="1" dirty="0"/>
              <a:t>					programmēšana – 19.jūnijs </a:t>
            </a:r>
          </a:p>
          <a:p>
            <a:pPr marL="0" indent="0">
              <a:buNone/>
            </a:pPr>
            <a:r>
              <a:rPr lang="lv-LV" sz="2800" i="1" dirty="0"/>
              <a:t>	</a:t>
            </a:r>
          </a:p>
        </p:txBody>
      </p:sp>
    </p:spTree>
    <p:extLst>
      <p:ext uri="{BB962C8B-B14F-4D97-AF65-F5344CB8AC3E}">
        <p14:creationId xmlns:p14="http://schemas.microsoft.com/office/powerpoint/2010/main" val="3707663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5329422" y="5128655"/>
            <a:ext cx="11039844" cy="0"/>
          </a:xfrm>
          <a:prstGeom prst="line">
            <a:avLst/>
          </a:prstGeom>
          <a:ln w="381000" cap="rnd">
            <a:solidFill>
              <a:srgbClr val="68478D"/>
            </a:solidFill>
            <a:prstDash val="solid"/>
            <a:headEnd type="none" w="sm" len="sm"/>
            <a:tailEnd type="none" w="sm" len="sm"/>
          </a:ln>
        </p:spPr>
      </p:sp>
      <p:sp>
        <p:nvSpPr>
          <p:cNvPr id="6" name="Freeform 6"/>
          <p:cNvSpPr/>
          <p:nvPr/>
        </p:nvSpPr>
        <p:spPr>
          <a:xfrm>
            <a:off x="1181100" y="3726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sp>
      <p:sp>
        <p:nvSpPr>
          <p:cNvPr id="9" name="Virsraksts 4">
            <a:extLst>
              <a:ext uri="{FF2B5EF4-FFF2-40B4-BE49-F238E27FC236}">
                <a16:creationId xmlns:a16="http://schemas.microsoft.com/office/drawing/2014/main" id="{B8A4EC30-B2C7-1394-0C58-4580AB33C9F0}"/>
              </a:ext>
            </a:extLst>
          </p:cNvPr>
          <p:cNvSpPr txBox="1">
            <a:spLocks/>
          </p:cNvSpPr>
          <p:nvPr/>
        </p:nvSpPr>
        <p:spPr>
          <a:xfrm>
            <a:off x="4800600" y="1028700"/>
            <a:ext cx="11049000" cy="103664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v-LV" altLang="lv-LV" sz="3600" b="1" dirty="0">
                <a:solidFill>
                  <a:schemeClr val="accent4">
                    <a:lumMod val="75000"/>
                  </a:schemeClr>
                </a:solidFill>
                <a:latin typeface="Verdana" panose="020B0604030504040204" pitchFamily="34" charset="0"/>
                <a:ea typeface="Verdana" panose="020B0604030504040204" pitchFamily="34" charset="0"/>
              </a:rPr>
              <a:t>Valodu eksāmenu mutvārdu daļas norise</a:t>
            </a:r>
            <a:endParaRPr lang="en-US" sz="3600" dirty="0"/>
          </a:p>
        </p:txBody>
      </p:sp>
      <p:sp>
        <p:nvSpPr>
          <p:cNvPr id="10" name="Satura vietturis 5">
            <a:extLst>
              <a:ext uri="{FF2B5EF4-FFF2-40B4-BE49-F238E27FC236}">
                <a16:creationId xmlns:a16="http://schemas.microsoft.com/office/drawing/2014/main" id="{3797DBF9-B4EE-C0E5-025B-2EBFFB88A319}"/>
              </a:ext>
            </a:extLst>
          </p:cNvPr>
          <p:cNvSpPr txBox="1">
            <a:spLocks/>
          </p:cNvSpPr>
          <p:nvPr/>
        </p:nvSpPr>
        <p:spPr>
          <a:xfrm>
            <a:off x="1968816" y="2476500"/>
            <a:ext cx="15621000" cy="7239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v-LV" i="1" dirty="0"/>
              <a:t>Vai 9.kl. latviešu valodas un svešvalodas eksāmenu mutvārdu daļas ierakstīšanas programma jāinstalē no jauna vai jau esošajā tiks nomainīti laiki?</a:t>
            </a:r>
          </a:p>
          <a:p>
            <a:pPr marL="0" indent="0">
              <a:buNone/>
            </a:pPr>
            <a:r>
              <a:rPr lang="lv-LV" dirty="0"/>
              <a:t> </a:t>
            </a:r>
            <a:r>
              <a:rPr lang="lv-LV" u="sng" dirty="0">
                <a:hlinkClick r:id="rId3"/>
              </a:rPr>
              <a:t>Valsts izglītības satura centra tīmekļvietnes </a:t>
            </a:r>
            <a:r>
              <a:rPr lang="lv-LV" u="sng" dirty="0" err="1">
                <a:hlinkClick r:id="rId3"/>
              </a:rPr>
              <a:t>apakšsadaļā</a:t>
            </a:r>
            <a:r>
              <a:rPr lang="lv-LV" u="sng" dirty="0">
                <a:hlinkClick r:id="rId3"/>
              </a:rPr>
              <a:t> “Valsts pārbaudes darbu programmas"</a:t>
            </a:r>
            <a:r>
              <a:rPr lang="lv-LV" dirty="0">
                <a:solidFill>
                  <a:schemeClr val="tx2"/>
                </a:solidFill>
              </a:rPr>
              <a:t> publicēta arī valodu eksāmenu mutvārdu daļas ieraksta programmatūra un Centralizēto valodu eksāmenu mutvārdu daļas ieraksta lietotāja rokasgrāmata.</a:t>
            </a:r>
          </a:p>
          <a:p>
            <a:r>
              <a:rPr lang="lv-LV" i="1" dirty="0"/>
              <a:t>Angļu valodas CE 9.kl. Mutvārdu daļas organizēšana. Vai drīkst veidot sarakstu pa klasēm (kodu secībā)? Angļu valodā skolēni runā pāros klases ietvaros? 9.klasēm gan latviešu valodu, gan svešvalodu māca vairāki pedagogi, vai mutvārdu daļu skolēni var kārtot katra klase atsevišķi kodu secībā?</a:t>
            </a:r>
          </a:p>
          <a:p>
            <a:pPr marL="0" indent="0">
              <a:buNone/>
            </a:pPr>
            <a:r>
              <a:rPr lang="lv-LV" dirty="0">
                <a:solidFill>
                  <a:schemeClr val="tx2"/>
                </a:solidFill>
              </a:rPr>
              <a:t>Jā, ievērojot klases kodu secību.</a:t>
            </a:r>
          </a:p>
          <a:p>
            <a:r>
              <a:rPr lang="lv-LV" i="1" dirty="0"/>
              <a:t>Priekšlikums: Mutvārdu daļas optimālā </a:t>
            </a:r>
            <a:r>
              <a:rPr lang="lv-LV" i="1" dirty="0" err="1"/>
              <a:t>līm</a:t>
            </a:r>
            <a:r>
              <a:rPr lang="lv-LV" i="1" dirty="0"/>
              <a:t>. </a:t>
            </a:r>
            <a:r>
              <a:rPr lang="lv-LV" i="1" dirty="0" err="1"/>
              <a:t>latv.val</a:t>
            </a:r>
            <a:r>
              <a:rPr lang="lv-LV" i="1" dirty="0"/>
              <a:t>. un angļu val. un augstākā līmeņa angļu val. runājamo tēmu (biļeti) saņemt gatavošanās telpā, lai netraucētu kabinetā skolotāju un skolēnu, kas gatavojas ierakstam.</a:t>
            </a:r>
          </a:p>
          <a:p>
            <a:pPr marL="0" indent="0">
              <a:buNone/>
            </a:pPr>
            <a:r>
              <a:rPr lang="lv-LV" dirty="0">
                <a:solidFill>
                  <a:schemeClr val="tx2"/>
                </a:solidFill>
              </a:rPr>
              <a:t>Telpā var atrasties tikai viens skolēns.</a:t>
            </a:r>
          </a:p>
          <a:p>
            <a:pPr marL="0" indent="0">
              <a:buNone/>
            </a:pPr>
            <a:endParaRPr lang="lv-LV" dirty="0">
              <a:solidFill>
                <a:schemeClr val="accent4">
                  <a:lumMod val="7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206725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5329422" y="5128655"/>
            <a:ext cx="11039844" cy="0"/>
          </a:xfrm>
          <a:prstGeom prst="line">
            <a:avLst/>
          </a:prstGeom>
          <a:ln w="381000" cap="rnd">
            <a:solidFill>
              <a:srgbClr val="68478D"/>
            </a:solidFill>
            <a:prstDash val="solid"/>
            <a:headEnd type="none" w="sm" len="sm"/>
            <a:tailEnd type="none" w="sm" len="sm"/>
          </a:ln>
        </p:spPr>
      </p:sp>
      <p:sp>
        <p:nvSpPr>
          <p:cNvPr id="6" name="Freeform 6"/>
          <p:cNvSpPr/>
          <p:nvPr/>
        </p:nvSpPr>
        <p:spPr>
          <a:xfrm>
            <a:off x="1181100" y="3726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sp>
      <p:sp>
        <p:nvSpPr>
          <p:cNvPr id="3" name="Rectangle 2"/>
          <p:cNvSpPr/>
          <p:nvPr/>
        </p:nvSpPr>
        <p:spPr>
          <a:xfrm>
            <a:off x="4495800" y="671021"/>
            <a:ext cx="9751387" cy="1200329"/>
          </a:xfrm>
          <a:prstGeom prst="rect">
            <a:avLst/>
          </a:prstGeom>
        </p:spPr>
        <p:txBody>
          <a:bodyPr wrap="none">
            <a:spAutoFit/>
          </a:bodyPr>
          <a:lstStyle/>
          <a:p>
            <a:r>
              <a:rPr lang="lv-LV" sz="3600" b="1" dirty="0">
                <a:solidFill>
                  <a:schemeClr val="accent4">
                    <a:lumMod val="75000"/>
                  </a:schemeClr>
                </a:solidFill>
                <a:latin typeface="Verdana" panose="020B0604030504040204" pitchFamily="34" charset="0"/>
                <a:ea typeface="Verdana" panose="020B0604030504040204" pitchFamily="34" charset="0"/>
              </a:rPr>
              <a:t>Valsts pārbaudes darbu norises laiki </a:t>
            </a:r>
          </a:p>
          <a:p>
            <a:r>
              <a:rPr lang="lv-LV" sz="3600" b="1" dirty="0">
                <a:solidFill>
                  <a:schemeClr val="accent4">
                    <a:lumMod val="75000"/>
                  </a:schemeClr>
                </a:solidFill>
                <a:latin typeface="Verdana" panose="020B0604030504040204" pitchFamily="34" charset="0"/>
                <a:ea typeface="Verdana" panose="020B0604030504040204" pitchFamily="34" charset="0"/>
              </a:rPr>
              <a:t>2023./2024.m.g.</a:t>
            </a:r>
            <a:endParaRPr lang="en-US" sz="3600" dirty="0"/>
          </a:p>
        </p:txBody>
      </p:sp>
      <p:sp>
        <p:nvSpPr>
          <p:cNvPr id="9" name="Satura vietturis 4">
            <a:extLst>
              <a:ext uri="{FF2B5EF4-FFF2-40B4-BE49-F238E27FC236}">
                <a16:creationId xmlns:a16="http://schemas.microsoft.com/office/drawing/2014/main" id="{06E96C90-A2C0-7F75-B592-D2474940CC14}"/>
              </a:ext>
            </a:extLst>
          </p:cNvPr>
          <p:cNvSpPr txBox="1">
            <a:spLocks/>
          </p:cNvSpPr>
          <p:nvPr/>
        </p:nvSpPr>
        <p:spPr>
          <a:xfrm>
            <a:off x="2895600" y="2552700"/>
            <a:ext cx="14325600" cy="752967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lv-LV" dirty="0">
                <a:solidFill>
                  <a:schemeClr val="accent4">
                    <a:lumMod val="75000"/>
                  </a:schemeClr>
                </a:solidFill>
              </a:rPr>
              <a:t>12.03.2024. apstiprināti grozījumi MK n</a:t>
            </a:r>
            <a:r>
              <a:rPr lang="en-US" dirty="0" err="1">
                <a:solidFill>
                  <a:schemeClr val="accent4">
                    <a:lumMod val="75000"/>
                  </a:schemeClr>
                </a:solidFill>
              </a:rPr>
              <a:t>oteikum</a:t>
            </a:r>
            <a:r>
              <a:rPr lang="lv-LV" dirty="0">
                <a:solidFill>
                  <a:schemeClr val="accent4">
                    <a:lumMod val="75000"/>
                  </a:schemeClr>
                </a:solidFill>
              </a:rPr>
              <a:t>os</a:t>
            </a:r>
            <a:r>
              <a:rPr lang="en-US" dirty="0">
                <a:solidFill>
                  <a:schemeClr val="accent4">
                    <a:lumMod val="75000"/>
                  </a:schemeClr>
                </a:solidFill>
              </a:rPr>
              <a:t> </a:t>
            </a:r>
            <a:r>
              <a:rPr lang="lv-LV" dirty="0">
                <a:solidFill>
                  <a:schemeClr val="accent4">
                    <a:lumMod val="75000"/>
                  </a:schemeClr>
                </a:solidFill>
              </a:rPr>
              <a:t>Nr. 314 «Noteikumi </a:t>
            </a:r>
            <a:r>
              <a:rPr lang="en-US" dirty="0">
                <a:solidFill>
                  <a:schemeClr val="accent4">
                    <a:lumMod val="75000"/>
                  </a:schemeClr>
                </a:solidFill>
              </a:rPr>
              <a:t>par </a:t>
            </a:r>
            <a:r>
              <a:rPr lang="en-US" dirty="0" err="1">
                <a:solidFill>
                  <a:schemeClr val="accent4">
                    <a:lumMod val="75000"/>
                  </a:schemeClr>
                </a:solidFill>
              </a:rPr>
              <a:t>valsts</a:t>
            </a:r>
            <a:r>
              <a:rPr lang="en-US" dirty="0">
                <a:solidFill>
                  <a:schemeClr val="accent4">
                    <a:lumMod val="75000"/>
                  </a:schemeClr>
                </a:solidFill>
              </a:rPr>
              <a:t> </a:t>
            </a:r>
            <a:r>
              <a:rPr lang="en-US" dirty="0" err="1">
                <a:solidFill>
                  <a:schemeClr val="accent4">
                    <a:lumMod val="75000"/>
                  </a:schemeClr>
                </a:solidFill>
              </a:rPr>
              <a:t>pārbaudes</a:t>
            </a:r>
            <a:r>
              <a:rPr lang="en-US" dirty="0">
                <a:solidFill>
                  <a:schemeClr val="accent4">
                    <a:lumMod val="75000"/>
                  </a:schemeClr>
                </a:solidFill>
              </a:rPr>
              <a:t> </a:t>
            </a:r>
            <a:r>
              <a:rPr lang="en-US" dirty="0" err="1">
                <a:solidFill>
                  <a:schemeClr val="accent4">
                    <a:lumMod val="75000"/>
                  </a:schemeClr>
                </a:solidFill>
              </a:rPr>
              <a:t>darbu</a:t>
            </a:r>
            <a:r>
              <a:rPr lang="en-US" dirty="0">
                <a:solidFill>
                  <a:schemeClr val="accent4">
                    <a:lumMod val="75000"/>
                  </a:schemeClr>
                </a:solidFill>
              </a:rPr>
              <a:t> </a:t>
            </a:r>
            <a:r>
              <a:rPr lang="en-US" dirty="0" err="1">
                <a:solidFill>
                  <a:schemeClr val="accent4">
                    <a:lumMod val="75000"/>
                  </a:schemeClr>
                </a:solidFill>
              </a:rPr>
              <a:t>norises</a:t>
            </a:r>
            <a:r>
              <a:rPr lang="en-US" dirty="0">
                <a:solidFill>
                  <a:schemeClr val="accent4">
                    <a:lumMod val="75000"/>
                  </a:schemeClr>
                </a:solidFill>
              </a:rPr>
              <a:t> </a:t>
            </a:r>
            <a:r>
              <a:rPr lang="en-US" dirty="0" err="1">
                <a:solidFill>
                  <a:schemeClr val="accent4">
                    <a:lumMod val="75000"/>
                  </a:schemeClr>
                </a:solidFill>
              </a:rPr>
              <a:t>laiku</a:t>
            </a:r>
            <a:r>
              <a:rPr lang="en-US" dirty="0">
                <a:solidFill>
                  <a:schemeClr val="accent4">
                    <a:lumMod val="75000"/>
                  </a:schemeClr>
                </a:solidFill>
              </a:rPr>
              <a:t> 2023./2024. </a:t>
            </a:r>
            <a:r>
              <a:rPr lang="en-US" dirty="0" err="1">
                <a:solidFill>
                  <a:schemeClr val="accent4">
                    <a:lumMod val="75000"/>
                  </a:schemeClr>
                </a:solidFill>
              </a:rPr>
              <a:t>mācību</a:t>
            </a:r>
            <a:r>
              <a:rPr lang="en-US" dirty="0">
                <a:solidFill>
                  <a:schemeClr val="accent4">
                    <a:lumMod val="75000"/>
                  </a:schemeClr>
                </a:solidFill>
              </a:rPr>
              <a:t> </a:t>
            </a:r>
            <a:r>
              <a:rPr lang="en-US" dirty="0" err="1">
                <a:solidFill>
                  <a:schemeClr val="accent4">
                    <a:lumMod val="75000"/>
                  </a:schemeClr>
                </a:solidFill>
              </a:rPr>
              <a:t>gadā</a:t>
            </a:r>
            <a:r>
              <a:rPr lang="lv-LV" dirty="0">
                <a:solidFill>
                  <a:schemeClr val="accent4">
                    <a:lumMod val="75000"/>
                  </a:schemeClr>
                </a:solidFill>
              </a:rPr>
              <a:t>»:</a:t>
            </a:r>
          </a:p>
          <a:p>
            <a:r>
              <a:rPr lang="lv-LV" b="1" dirty="0">
                <a:solidFill>
                  <a:schemeClr val="accent4">
                    <a:lumMod val="75000"/>
                  </a:schemeClr>
                </a:solidFill>
              </a:rPr>
              <a:t>Matemātika </a:t>
            </a:r>
          </a:p>
          <a:p>
            <a:r>
              <a:rPr lang="lv-LV" dirty="0">
                <a:solidFill>
                  <a:schemeClr val="accent4">
                    <a:lumMod val="75000"/>
                  </a:schemeClr>
                </a:solidFill>
              </a:rPr>
              <a:t>VL/OL/AL (1. daļa, 2. daļa) – 10. jūnijs </a:t>
            </a:r>
          </a:p>
          <a:p>
            <a:r>
              <a:rPr lang="lv-LV" dirty="0">
                <a:solidFill>
                  <a:schemeClr val="accent4">
                    <a:lumMod val="75000"/>
                  </a:schemeClr>
                </a:solidFill>
              </a:rPr>
              <a:t>AL (3. daļa, 4. daļa) – 11. jūnijs </a:t>
            </a:r>
          </a:p>
          <a:p>
            <a:r>
              <a:rPr lang="lv-LV" b="1" dirty="0">
                <a:solidFill>
                  <a:schemeClr val="accent4">
                    <a:lumMod val="75000"/>
                  </a:schemeClr>
                </a:solidFill>
              </a:rPr>
              <a:t>Bioloģija</a:t>
            </a:r>
            <a:r>
              <a:rPr lang="lv-LV" dirty="0">
                <a:solidFill>
                  <a:schemeClr val="accent4">
                    <a:lumMod val="75000"/>
                  </a:schemeClr>
                </a:solidFill>
              </a:rPr>
              <a:t> AL – 13. un 14. jūnijs</a:t>
            </a:r>
          </a:p>
          <a:p>
            <a:pPr marL="0" indent="0">
              <a:buNone/>
            </a:pPr>
            <a:endParaRPr lang="lv-LV" sz="1200" dirty="0">
              <a:solidFill>
                <a:schemeClr val="accent4">
                  <a:lumMod val="75000"/>
                </a:schemeClr>
              </a:solidFill>
            </a:endParaRPr>
          </a:p>
          <a:p>
            <a:r>
              <a:rPr lang="lv-LV" b="1" dirty="0">
                <a:solidFill>
                  <a:schemeClr val="accent4">
                    <a:lumMod val="75000"/>
                  </a:schemeClr>
                </a:solidFill>
              </a:rPr>
              <a:t>Papildtermiņa eksāmeni</a:t>
            </a:r>
          </a:p>
          <a:p>
            <a:r>
              <a:rPr lang="lv-LV" b="1" dirty="0">
                <a:solidFill>
                  <a:schemeClr val="accent4">
                    <a:lumMod val="75000"/>
                  </a:schemeClr>
                </a:solidFill>
              </a:rPr>
              <a:t>Ķīmija</a:t>
            </a:r>
            <a:r>
              <a:rPr lang="lv-LV" dirty="0">
                <a:solidFill>
                  <a:schemeClr val="accent4">
                    <a:lumMod val="75000"/>
                  </a:schemeClr>
                </a:solidFill>
              </a:rPr>
              <a:t> AL – 1. jūlijs</a:t>
            </a:r>
          </a:p>
          <a:p>
            <a:r>
              <a:rPr lang="lv-LV" b="1" dirty="0">
                <a:solidFill>
                  <a:schemeClr val="accent4">
                    <a:lumMod val="75000"/>
                  </a:schemeClr>
                </a:solidFill>
              </a:rPr>
              <a:t>Programmēšana</a:t>
            </a:r>
            <a:r>
              <a:rPr lang="lv-LV" dirty="0">
                <a:solidFill>
                  <a:schemeClr val="accent4">
                    <a:lumMod val="75000"/>
                  </a:schemeClr>
                </a:solidFill>
              </a:rPr>
              <a:t> AL – 2. jūlijs </a:t>
            </a:r>
          </a:p>
          <a:p>
            <a:endParaRPr lang="lv-LV" sz="1000" dirty="0">
              <a:solidFill>
                <a:schemeClr val="accent4">
                  <a:lumMod val="75000"/>
                </a:schemeClr>
              </a:solidFill>
            </a:endParaRPr>
          </a:p>
          <a:p>
            <a:r>
              <a:rPr lang="lv-LV" b="1" dirty="0">
                <a:solidFill>
                  <a:schemeClr val="accent4">
                    <a:lumMod val="75000"/>
                  </a:schemeClr>
                </a:solidFill>
              </a:rPr>
              <a:t>Monitoringa darbi </a:t>
            </a:r>
          </a:p>
          <a:p>
            <a:r>
              <a:rPr lang="lv-LV" dirty="0">
                <a:solidFill>
                  <a:schemeClr val="accent4">
                    <a:lumMod val="75000"/>
                  </a:schemeClr>
                </a:solidFill>
              </a:rPr>
              <a:t>Bioloģija, Fizika, Ķīmija – 24. aprīlis</a:t>
            </a:r>
          </a:p>
          <a:p>
            <a:r>
              <a:rPr lang="lv-LV" dirty="0">
                <a:solidFill>
                  <a:schemeClr val="accent4">
                    <a:lumMod val="75000"/>
                  </a:schemeClr>
                </a:solidFill>
              </a:rPr>
              <a:t>Dabaszinības – 30. aprīlis</a:t>
            </a:r>
          </a:p>
          <a:p>
            <a:r>
              <a:rPr lang="lv-LV" dirty="0">
                <a:solidFill>
                  <a:schemeClr val="accent4">
                    <a:lumMod val="75000"/>
                  </a:schemeClr>
                </a:solidFill>
              </a:rPr>
              <a:t>Bioloģija, Fizika, Ķīmija, Dabaszinības (papildtermiņš) – 8. maijs</a:t>
            </a:r>
          </a:p>
          <a:p>
            <a:endParaRPr lang="lv-LV" sz="1200" dirty="0">
              <a:solidFill>
                <a:schemeClr val="accent4">
                  <a:lumMod val="75000"/>
                </a:schemeClr>
              </a:solidFill>
            </a:endParaRPr>
          </a:p>
          <a:p>
            <a:pPr marL="0" indent="0">
              <a:buNone/>
            </a:pPr>
            <a:r>
              <a:rPr lang="lv-LV" b="1" i="1" dirty="0">
                <a:solidFill>
                  <a:schemeClr val="accent4">
                    <a:lumMod val="75000"/>
                  </a:schemeClr>
                </a:solidFill>
              </a:rPr>
              <a:t>Valsts pārbaudes darbu programmas VISC tīmekļvietnē</a:t>
            </a:r>
            <a:r>
              <a:rPr lang="lv-LV" i="1" dirty="0">
                <a:solidFill>
                  <a:schemeClr val="accent4">
                    <a:lumMod val="75000"/>
                  </a:schemeClr>
                </a:solidFill>
              </a:rPr>
              <a:t> </a:t>
            </a:r>
          </a:p>
          <a:p>
            <a:pPr marL="0" indent="0">
              <a:buNone/>
            </a:pPr>
            <a:r>
              <a:rPr lang="lv-LV" i="1" dirty="0">
                <a:solidFill>
                  <a:schemeClr val="accent4">
                    <a:lumMod val="75000"/>
                  </a:schemeClr>
                </a:solidFill>
              </a:rPr>
              <a:t>https://www.visc.gov.lv/lv/valsts-parbaudes-darbu-programmas</a:t>
            </a:r>
          </a:p>
          <a:p>
            <a:endParaRPr lang="lv-LV" dirty="0"/>
          </a:p>
          <a:p>
            <a:endParaRPr lang="en-US" dirty="0"/>
          </a:p>
        </p:txBody>
      </p:sp>
    </p:spTree>
    <p:extLst>
      <p:ext uri="{BB962C8B-B14F-4D97-AF65-F5344CB8AC3E}">
        <p14:creationId xmlns:p14="http://schemas.microsoft.com/office/powerpoint/2010/main" val="2885663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5329422" y="5128655"/>
            <a:ext cx="11039844" cy="0"/>
          </a:xfrm>
          <a:prstGeom prst="line">
            <a:avLst/>
          </a:prstGeom>
          <a:ln w="381000" cap="rnd">
            <a:solidFill>
              <a:srgbClr val="68478D"/>
            </a:solidFill>
            <a:prstDash val="solid"/>
            <a:headEnd type="none" w="sm" len="sm"/>
            <a:tailEnd type="none" w="sm" len="sm"/>
          </a:ln>
        </p:spPr>
      </p:sp>
      <p:sp>
        <p:nvSpPr>
          <p:cNvPr id="6" name="Freeform 6"/>
          <p:cNvSpPr/>
          <p:nvPr/>
        </p:nvSpPr>
        <p:spPr>
          <a:xfrm>
            <a:off x="1181100" y="3726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sp>
      <p:sp>
        <p:nvSpPr>
          <p:cNvPr id="9" name="Virsraksts 4">
            <a:extLst>
              <a:ext uri="{FF2B5EF4-FFF2-40B4-BE49-F238E27FC236}">
                <a16:creationId xmlns:a16="http://schemas.microsoft.com/office/drawing/2014/main" id="{B8A4EC30-B2C7-1394-0C58-4580AB33C9F0}"/>
              </a:ext>
            </a:extLst>
          </p:cNvPr>
          <p:cNvSpPr txBox="1">
            <a:spLocks/>
          </p:cNvSpPr>
          <p:nvPr/>
        </p:nvSpPr>
        <p:spPr>
          <a:xfrm>
            <a:off x="4419600" y="1028700"/>
            <a:ext cx="12115800" cy="103664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v-LV" altLang="lv-LV" sz="3600" b="1" dirty="0">
                <a:solidFill>
                  <a:schemeClr val="accent4">
                    <a:lumMod val="75000"/>
                  </a:schemeClr>
                </a:solidFill>
                <a:latin typeface="Verdana" panose="020B0604030504040204" pitchFamily="34" charset="0"/>
                <a:ea typeface="Verdana" panose="020B0604030504040204" pitchFamily="34" charset="0"/>
              </a:rPr>
              <a:t>Valsts pārbaudījumu informācijas sistēma (I)</a:t>
            </a:r>
            <a:endParaRPr lang="en-US" sz="3600" dirty="0"/>
          </a:p>
        </p:txBody>
      </p:sp>
      <p:sp>
        <p:nvSpPr>
          <p:cNvPr id="3" name="Rectangle 2"/>
          <p:cNvSpPr/>
          <p:nvPr/>
        </p:nvSpPr>
        <p:spPr>
          <a:xfrm>
            <a:off x="1828800" y="2464241"/>
            <a:ext cx="15163800" cy="5972789"/>
          </a:xfrm>
          <a:prstGeom prst="rect">
            <a:avLst/>
          </a:prstGeom>
          <a:solidFill>
            <a:schemeClr val="bg1"/>
          </a:solidFill>
          <a:ln>
            <a:solidFill>
              <a:schemeClr val="bg1"/>
            </a:solidFill>
          </a:ln>
        </p:spPr>
        <p:txBody>
          <a:bodyPr wrap="square">
            <a:spAutoFit/>
          </a:bodyPr>
          <a:lstStyle/>
          <a:p>
            <a:pPr marL="342900" indent="-342900">
              <a:lnSpc>
                <a:spcPct val="107000"/>
              </a:lnSpc>
              <a:spcAft>
                <a:spcPts val="800"/>
              </a:spcAft>
              <a:buFont typeface="Arial" panose="020B0604020202020204" pitchFamily="34" charset="0"/>
              <a:buChar char="•"/>
            </a:pPr>
            <a:r>
              <a:rPr lang="lv-LV" sz="2400" dirty="0">
                <a:latin typeface="Calibri" panose="020F0502020204030204" pitchFamily="34" charset="0"/>
                <a:ea typeface="Times New Roman" panose="02020603050405020304" pitchFamily="18" charset="0"/>
                <a:cs typeface="Calibri" panose="020F0502020204030204" pitchFamily="34" charset="0"/>
              </a:rPr>
              <a:t>Vai un kur rīkojumi jāreģistrē VPS sistēmā. </a:t>
            </a:r>
            <a:endParaRPr lang="lv-LV"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2400" dirty="0">
                <a:solidFill>
                  <a:schemeClr val="tx2"/>
                </a:solidFill>
                <a:latin typeface="Calibri" panose="020F0502020204030204" pitchFamily="34" charset="0"/>
                <a:ea typeface="Times New Roman" panose="02020603050405020304" pitchFamily="18" charset="0"/>
                <a:cs typeface="Calibri" panose="020F0502020204030204" pitchFamily="34" charset="0"/>
              </a:rPr>
              <a:t>Jāreģistrē atbrīvojumi un informācija par rīkojumu, ar kuru aizstāj CE ar starptautisko testēšanas institūciju pārbaudījumiem svešvalodā. Atgādinām, ka aizstāšana jāsaskaņo VPS. </a:t>
            </a:r>
            <a:endParaRPr lang="lv-LV" sz="2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lv-LV" sz="2400" dirty="0">
                <a:latin typeface="Calibri" panose="020F0502020204030204" pitchFamily="34" charset="0"/>
                <a:ea typeface="Times New Roman" panose="02020603050405020304" pitchFamily="18" charset="0"/>
                <a:cs typeface="Calibri" panose="020F0502020204030204" pitchFamily="34" charset="0"/>
              </a:rPr>
              <a:t>Kad VPS būs iespēja nodot saskaņošanai ar VISC eksāmenu, ja nav sasniegts minimālais kārtotāju skaits.</a:t>
            </a:r>
            <a:endParaRPr lang="lv-LV"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2400" dirty="0">
                <a:solidFill>
                  <a:schemeClr val="tx2"/>
                </a:solidFill>
                <a:latin typeface="Calibri" panose="020F0502020204030204" pitchFamily="34" charset="0"/>
                <a:ea typeface="Times New Roman" panose="02020603050405020304" pitchFamily="18" charset="0"/>
                <a:cs typeface="Calibri" panose="020F0502020204030204" pitchFamily="34" charset="0"/>
              </a:rPr>
              <a:t>Pēc kārtotāju reģistrācijas, kas notiek 6 līdz 8 nedēļas pirms eksāmena.</a:t>
            </a:r>
            <a:endParaRPr lang="lv-LV" sz="2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lv-LV"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vps.gov.lv sistēmas pilnvērtīga darbība - atbalsts skolas sistēmas administratoram.</a:t>
            </a:r>
            <a:endParaRPr lang="lv-LV"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2400" dirty="0">
                <a:solidFill>
                  <a:schemeClr val="tx2"/>
                </a:solidFill>
                <a:latin typeface="Calibri" panose="020F0502020204030204" pitchFamily="34" charset="0"/>
                <a:ea typeface="Times New Roman" panose="02020603050405020304" pitchFamily="18" charset="0"/>
                <a:cs typeface="Calibri" panose="020F0502020204030204" pitchFamily="34" charset="0"/>
              </a:rPr>
              <a:t>Jautājumu gadījuma sazināties ar Lietotāju atbalsta dienestu.</a:t>
            </a:r>
            <a:endParaRPr lang="lv-LV" sz="2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lv-LV"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Veidojot elektronisko sarakstu VPS par skolotāju lomām VPD norisē, kur var reģistrēties skolotājs - novērotājs, ka ir iepazinies ar MK  Nr.398? Ienākot sistēmā? </a:t>
            </a:r>
          </a:p>
          <a:p>
            <a:pPr>
              <a:lnSpc>
                <a:spcPct val="107000"/>
              </a:lnSpc>
              <a:spcAft>
                <a:spcPts val="800"/>
              </a:spcAft>
            </a:pPr>
            <a:r>
              <a:rPr lang="lv-LV" sz="2400" dirty="0">
                <a:solidFill>
                  <a:schemeClr val="tx2"/>
                </a:solidFill>
                <a:latin typeface="Calibri" panose="020F0502020204030204" pitchFamily="34" charset="0"/>
                <a:ea typeface="Times New Roman" panose="02020603050405020304" pitchFamily="18" charset="0"/>
                <a:cs typeface="Calibri" panose="020F0502020204030204" pitchFamily="34" charset="0"/>
              </a:rPr>
              <a:t>VPD norises darbību laikos reģistra  lapa un būs pie materiāliem.</a:t>
            </a:r>
            <a:endParaRPr lang="lv-LV" sz="2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lv-LV" sz="2400" dirty="0"/>
              <a:t>Kas jādara, lai atbrīvotie skolēni nerādītos eksāmenu kārtotāju sarakstos? </a:t>
            </a:r>
          </a:p>
          <a:p>
            <a:r>
              <a:rPr lang="lv-LV" sz="2400" dirty="0">
                <a:solidFill>
                  <a:schemeClr val="tx2"/>
                </a:solidFill>
              </a:rPr>
              <a:t>Skolēni rādīsies sarakstos, jo atbrīvotam skolēnam ir tiesības atnākt uz eksāmenu un to kārtot. Ja esat 100% droši, ka nenāks, tad skolēns nav jāpievieno telpās.</a:t>
            </a:r>
          </a:p>
        </p:txBody>
      </p:sp>
    </p:spTree>
    <p:extLst>
      <p:ext uri="{BB962C8B-B14F-4D97-AF65-F5344CB8AC3E}">
        <p14:creationId xmlns:p14="http://schemas.microsoft.com/office/powerpoint/2010/main" val="2660837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5329422" y="5128655"/>
            <a:ext cx="11039844" cy="0"/>
          </a:xfrm>
          <a:prstGeom prst="line">
            <a:avLst/>
          </a:prstGeom>
          <a:ln w="381000" cap="rnd">
            <a:solidFill>
              <a:srgbClr val="68478D"/>
            </a:solidFill>
            <a:prstDash val="solid"/>
            <a:headEnd type="none" w="sm" len="sm"/>
            <a:tailEnd type="none" w="sm" len="sm"/>
          </a:ln>
        </p:spPr>
      </p:sp>
      <p:sp>
        <p:nvSpPr>
          <p:cNvPr id="6" name="Freeform 6"/>
          <p:cNvSpPr/>
          <p:nvPr/>
        </p:nvSpPr>
        <p:spPr>
          <a:xfrm>
            <a:off x="1181100" y="3726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sp>
      <p:sp>
        <p:nvSpPr>
          <p:cNvPr id="9" name="Virsraksts 4">
            <a:extLst>
              <a:ext uri="{FF2B5EF4-FFF2-40B4-BE49-F238E27FC236}">
                <a16:creationId xmlns:a16="http://schemas.microsoft.com/office/drawing/2014/main" id="{B8A4EC30-B2C7-1394-0C58-4580AB33C9F0}"/>
              </a:ext>
            </a:extLst>
          </p:cNvPr>
          <p:cNvSpPr txBox="1">
            <a:spLocks/>
          </p:cNvSpPr>
          <p:nvPr/>
        </p:nvSpPr>
        <p:spPr>
          <a:xfrm>
            <a:off x="4495800" y="1225388"/>
            <a:ext cx="12192000" cy="103664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v-LV" altLang="lv-LV" sz="3600" b="1" dirty="0">
                <a:solidFill>
                  <a:schemeClr val="accent4">
                    <a:lumMod val="75000"/>
                  </a:schemeClr>
                </a:solidFill>
                <a:latin typeface="Verdana" panose="020B0604030504040204" pitchFamily="34" charset="0"/>
                <a:ea typeface="Verdana" panose="020B0604030504040204" pitchFamily="34" charset="0"/>
              </a:rPr>
              <a:t>Valsts pārbaudījumu informācijas sistēma (II)</a:t>
            </a:r>
            <a:endParaRPr lang="en-US" sz="3600" dirty="0"/>
          </a:p>
        </p:txBody>
      </p:sp>
      <p:sp>
        <p:nvSpPr>
          <p:cNvPr id="3" name="Rectangle 2"/>
          <p:cNvSpPr/>
          <p:nvPr/>
        </p:nvSpPr>
        <p:spPr>
          <a:xfrm>
            <a:off x="1828800" y="2464241"/>
            <a:ext cx="15163800" cy="5509200"/>
          </a:xfrm>
          <a:prstGeom prst="rect">
            <a:avLst/>
          </a:prstGeom>
          <a:solidFill>
            <a:schemeClr val="bg1"/>
          </a:solidFill>
          <a:ln>
            <a:solidFill>
              <a:schemeClr val="bg1"/>
            </a:solidFill>
          </a:ln>
        </p:spPr>
        <p:txBody>
          <a:bodyPr wrap="square">
            <a:spAutoFit/>
          </a:bodyPr>
          <a:lstStyle/>
          <a:p>
            <a:pPr marL="457200" indent="-457200">
              <a:buFont typeface="Arial" panose="020B0604020202020204" pitchFamily="34" charset="0"/>
              <a:buChar char="•"/>
            </a:pPr>
            <a:r>
              <a:rPr lang="lv-LV" sz="3200" i="1" dirty="0"/>
              <a:t>Joprojām VPS sistēmā skolā (9.kl.) pieteikto sarakstā ir skolēni, kuri skolai vairs nav piederīgi. Bija gadījums, kad šo skolēnus atreģistrēju, bet pēc laika atkal bija reģistrēto sarakstā. </a:t>
            </a:r>
          </a:p>
          <a:p>
            <a:r>
              <a:rPr lang="lv-LV" sz="3200" dirty="0">
                <a:solidFill>
                  <a:schemeClr val="tx2"/>
                </a:solidFill>
              </a:rPr>
              <a:t>Ja nav aizsūtīts – lūgums nosūtīt konkrēta skolēna datus uz </a:t>
            </a:r>
            <a:r>
              <a:rPr lang="lv-LV" sz="3200" u="sng" dirty="0">
                <a:solidFill>
                  <a:schemeClr val="tx2"/>
                </a:solidFill>
                <a:hlinkClick r:id="rId3"/>
              </a:rPr>
              <a:t>atbalsts@visc.gov.lv</a:t>
            </a:r>
            <a:r>
              <a:rPr lang="lv-LV" sz="3200" dirty="0">
                <a:solidFill>
                  <a:schemeClr val="tx2"/>
                </a:solidFill>
              </a:rPr>
              <a:t>, lai var pārbaudīt kas ar attiecīgā skolēna pieteikumu izdarīts. </a:t>
            </a:r>
          </a:p>
          <a:p>
            <a:pPr marL="457200" indent="-457200">
              <a:buFont typeface="Arial" panose="020B0604020202020204" pitchFamily="34" charset="0"/>
              <a:buChar char="•"/>
            </a:pPr>
            <a:r>
              <a:rPr lang="lv-LV" sz="3200" i="1" dirty="0"/>
              <a:t>Vai šogad vadītājiem eksāmena telpā VPS sistēmā būs jāreģistrē ieradušies skolēni?</a:t>
            </a:r>
          </a:p>
          <a:p>
            <a:r>
              <a:rPr lang="lv-LV" sz="3200" dirty="0">
                <a:solidFill>
                  <a:schemeClr val="tx2"/>
                </a:solidFill>
              </a:rPr>
              <a:t>Jā, telpā uz papīra reģistrē eksāmena vadītājs, VPS – lietotājs. </a:t>
            </a:r>
          </a:p>
          <a:p>
            <a:pPr marL="457200" indent="-457200">
              <a:buFont typeface="Arial" panose="020B0604020202020204" pitchFamily="34" charset="0"/>
              <a:buChar char="•"/>
            </a:pPr>
            <a:r>
              <a:rPr lang="lv-LV" sz="3200" dirty="0"/>
              <a:t>Vai kārtotāju sarakstus, kodus varēs </a:t>
            </a:r>
            <a:r>
              <a:rPr lang="lv-LV" sz="3200" dirty="0" err="1"/>
              <a:t>izprintēt</a:t>
            </a:r>
            <a:r>
              <a:rPr lang="lv-LV" sz="3200" dirty="0"/>
              <a:t> un sagatavot iepriekšējā dienā pirms CE, lai  mierīgi var sagatavot telpu, aploksnes eksāmena norisei un eksāmena dienā nav steiga? </a:t>
            </a:r>
          </a:p>
          <a:p>
            <a:r>
              <a:rPr lang="lv-LV" sz="3200" dirty="0">
                <a:solidFill>
                  <a:schemeClr val="tx2"/>
                </a:solidFill>
              </a:rPr>
              <a:t>Jā, savukārt eksāmenu kodi elektroniskajiem eksāmeniem var tikt mainīti vai ģenerēti eksāmena rītā. </a:t>
            </a:r>
          </a:p>
        </p:txBody>
      </p:sp>
    </p:spTree>
    <p:extLst>
      <p:ext uri="{BB962C8B-B14F-4D97-AF65-F5344CB8AC3E}">
        <p14:creationId xmlns:p14="http://schemas.microsoft.com/office/powerpoint/2010/main" val="21269990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5329422" y="5128655"/>
            <a:ext cx="11039844" cy="0"/>
          </a:xfrm>
          <a:prstGeom prst="line">
            <a:avLst/>
          </a:prstGeom>
          <a:ln w="381000" cap="rnd">
            <a:solidFill>
              <a:srgbClr val="68478D"/>
            </a:solidFill>
            <a:prstDash val="solid"/>
            <a:headEnd type="none" w="sm" len="sm"/>
            <a:tailEnd type="none" w="sm" len="sm"/>
          </a:ln>
        </p:spPr>
      </p:sp>
      <p:sp>
        <p:nvSpPr>
          <p:cNvPr id="6" name="Freeform 6"/>
          <p:cNvSpPr/>
          <p:nvPr/>
        </p:nvSpPr>
        <p:spPr>
          <a:xfrm>
            <a:off x="1181100" y="3726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sp>
      <p:sp>
        <p:nvSpPr>
          <p:cNvPr id="9" name="Virsraksts 4">
            <a:extLst>
              <a:ext uri="{FF2B5EF4-FFF2-40B4-BE49-F238E27FC236}">
                <a16:creationId xmlns:a16="http://schemas.microsoft.com/office/drawing/2014/main" id="{B8A4EC30-B2C7-1394-0C58-4580AB33C9F0}"/>
              </a:ext>
            </a:extLst>
          </p:cNvPr>
          <p:cNvSpPr txBox="1">
            <a:spLocks/>
          </p:cNvSpPr>
          <p:nvPr/>
        </p:nvSpPr>
        <p:spPr>
          <a:xfrm>
            <a:off x="3962400" y="1195249"/>
            <a:ext cx="12877800" cy="103664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v-LV" altLang="lv-LV" sz="3600" b="1" dirty="0">
                <a:solidFill>
                  <a:schemeClr val="accent4">
                    <a:lumMod val="75000"/>
                  </a:schemeClr>
                </a:solidFill>
                <a:latin typeface="Verdana" panose="020B0604030504040204" pitchFamily="34" charset="0"/>
                <a:ea typeface="Verdana" panose="020B0604030504040204" pitchFamily="34" charset="0"/>
              </a:rPr>
              <a:t>Valsts pārbaudījumu informācijas sistēma (III)</a:t>
            </a:r>
            <a:endParaRPr lang="en-US" sz="3600" dirty="0"/>
          </a:p>
        </p:txBody>
      </p:sp>
      <p:sp>
        <p:nvSpPr>
          <p:cNvPr id="3" name="Rectangle 2"/>
          <p:cNvSpPr/>
          <p:nvPr/>
        </p:nvSpPr>
        <p:spPr>
          <a:xfrm>
            <a:off x="1828800" y="2464241"/>
            <a:ext cx="15163800" cy="6494085"/>
          </a:xfrm>
          <a:prstGeom prst="rect">
            <a:avLst/>
          </a:prstGeom>
          <a:solidFill>
            <a:schemeClr val="bg1"/>
          </a:solidFill>
          <a:ln>
            <a:solidFill>
              <a:schemeClr val="bg1"/>
            </a:solidFill>
          </a:ln>
        </p:spPr>
        <p:txBody>
          <a:bodyPr wrap="square">
            <a:spAutoFit/>
          </a:bodyPr>
          <a:lstStyle/>
          <a:p>
            <a:pPr marL="457200" indent="-457200">
              <a:buFont typeface="Arial" panose="020B0604020202020204" pitchFamily="34" charset="0"/>
              <a:buChar char="•"/>
            </a:pPr>
            <a:r>
              <a:rPr lang="lv-LV" sz="3200" i="1" dirty="0"/>
              <a:t>Vai sistēmā jāreģistrē arī vadītājs un novērotājs skolēniem ar atbalsta pasākumiem.</a:t>
            </a:r>
          </a:p>
          <a:p>
            <a:r>
              <a:rPr lang="lv-LV" sz="3200" dirty="0">
                <a:solidFill>
                  <a:schemeClr val="tx2"/>
                </a:solidFill>
              </a:rPr>
              <a:t>Jā, viss personāls, kas piedalās eksāmena norisē (izņemot IT speciālistu) ir jāreģistrē sistēmā.</a:t>
            </a:r>
          </a:p>
          <a:p>
            <a:pPr marL="457200" indent="-457200">
              <a:buFont typeface="Arial" panose="020B0604020202020204" pitchFamily="34" charset="0"/>
              <a:buChar char="•"/>
            </a:pPr>
            <a:r>
              <a:rPr lang="lv-LV" sz="3200" i="1" dirty="0"/>
              <a:t>Par piekļuves darbu vērtēšanu - matemātika II. Šobrīd nav iespējams pievienot vērtētājus.</a:t>
            </a:r>
          </a:p>
          <a:p>
            <a:r>
              <a:rPr lang="lv-LV" sz="3200" dirty="0">
                <a:solidFill>
                  <a:schemeClr val="tx2"/>
                </a:solidFill>
              </a:rPr>
              <a:t>Lūgums sūtīt uz </a:t>
            </a:r>
            <a:r>
              <a:rPr lang="lv-LV" sz="3200" dirty="0">
                <a:solidFill>
                  <a:schemeClr val="tx2"/>
                </a:solidFill>
                <a:hlinkClick r:id="rId3"/>
              </a:rPr>
              <a:t>atbalsts@visc.gov.lv</a:t>
            </a:r>
            <a:r>
              <a:rPr lang="lv-LV" sz="3200" dirty="0">
                <a:solidFill>
                  <a:schemeClr val="tx2"/>
                </a:solidFill>
              </a:rPr>
              <a:t>  konkrētu situāciju, kuru vērtētāju, kurā skolā nav iespējams pievienot. </a:t>
            </a:r>
          </a:p>
          <a:p>
            <a:pPr marL="457200" lvl="0" indent="-457200">
              <a:buFont typeface="Arial" panose="020B0604020202020204" pitchFamily="34" charset="0"/>
              <a:buChar char="•"/>
            </a:pPr>
            <a:r>
              <a:rPr lang="lv-LV" sz="3200" i="1" dirty="0"/>
              <a:t>Ja audzēknis piekļuves darbu ailē ieraksta dažus burtus, mums parādās, ka ir iesniegts piekļuves darbs. Kā arī vienam audzēknim darbs nav iesniegts, taču uzrādās, ka ir. Bet pievienots nav nekas.</a:t>
            </a:r>
          </a:p>
          <a:p>
            <a:r>
              <a:rPr lang="lv-LV" sz="3200" dirty="0">
                <a:solidFill>
                  <a:schemeClr val="tx2"/>
                </a:solidFill>
              </a:rPr>
              <a:t>Aiciniet skolēnu darbu labot un iesniegt atkārtoti, tādu sekmīgi novērtēt nedrīkst. Ja termiņš ir nokavēts, skolai darbs kopā ar vērtējumu </a:t>
            </a:r>
            <a:r>
              <a:rPr lang="lv-LV" sz="3200" dirty="0" err="1">
                <a:solidFill>
                  <a:schemeClr val="tx2"/>
                </a:solidFill>
              </a:rPr>
              <a:t>jāsūta</a:t>
            </a:r>
            <a:r>
              <a:rPr lang="lv-LV" sz="3200" dirty="0">
                <a:solidFill>
                  <a:schemeClr val="tx2"/>
                </a:solidFill>
              </a:rPr>
              <a:t> uz </a:t>
            </a:r>
            <a:r>
              <a:rPr lang="lv-LV" sz="3200" u="sng" dirty="0">
                <a:solidFill>
                  <a:schemeClr val="tx2"/>
                </a:solidFill>
                <a:hlinkClick r:id="rId3"/>
              </a:rPr>
              <a:t>atbalsts@visc.gov.lv</a:t>
            </a:r>
            <a:r>
              <a:rPr lang="lv-LV" sz="3200" dirty="0">
                <a:solidFill>
                  <a:schemeClr val="tx2"/>
                </a:solidFill>
              </a:rPr>
              <a:t> ar drošu elektronisko parakstu parakstītā vēstulē. </a:t>
            </a:r>
          </a:p>
        </p:txBody>
      </p:sp>
    </p:spTree>
    <p:extLst>
      <p:ext uri="{BB962C8B-B14F-4D97-AF65-F5344CB8AC3E}">
        <p14:creationId xmlns:p14="http://schemas.microsoft.com/office/powerpoint/2010/main" val="4046098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5329422" y="5128655"/>
            <a:ext cx="11039844" cy="0"/>
          </a:xfrm>
          <a:prstGeom prst="line">
            <a:avLst/>
          </a:prstGeom>
          <a:ln w="381000" cap="rnd">
            <a:solidFill>
              <a:srgbClr val="68478D"/>
            </a:solidFill>
            <a:prstDash val="solid"/>
            <a:headEnd type="none" w="sm" len="sm"/>
            <a:tailEnd type="none" w="sm" len="sm"/>
          </a:ln>
        </p:spPr>
      </p:sp>
      <p:sp>
        <p:nvSpPr>
          <p:cNvPr id="6" name="Freeform 6"/>
          <p:cNvSpPr/>
          <p:nvPr/>
        </p:nvSpPr>
        <p:spPr>
          <a:xfrm>
            <a:off x="1181100" y="3726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sp>
      <p:sp>
        <p:nvSpPr>
          <p:cNvPr id="9" name="Virsraksts 4">
            <a:extLst>
              <a:ext uri="{FF2B5EF4-FFF2-40B4-BE49-F238E27FC236}">
                <a16:creationId xmlns:a16="http://schemas.microsoft.com/office/drawing/2014/main" id="{B8A4EC30-B2C7-1394-0C58-4580AB33C9F0}"/>
              </a:ext>
            </a:extLst>
          </p:cNvPr>
          <p:cNvSpPr txBox="1">
            <a:spLocks/>
          </p:cNvSpPr>
          <p:nvPr/>
        </p:nvSpPr>
        <p:spPr>
          <a:xfrm>
            <a:off x="4419600" y="1215926"/>
            <a:ext cx="12801600" cy="103664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v-LV" altLang="lv-LV" sz="3600" b="1" dirty="0">
                <a:solidFill>
                  <a:schemeClr val="accent4">
                    <a:lumMod val="75000"/>
                  </a:schemeClr>
                </a:solidFill>
                <a:latin typeface="Verdana" panose="020B0604030504040204" pitchFamily="34" charset="0"/>
                <a:ea typeface="Verdana" panose="020B0604030504040204" pitchFamily="34" charset="0"/>
              </a:rPr>
              <a:t>Valsts pārbaudījumu informācijas sistēma (IV)</a:t>
            </a:r>
            <a:endParaRPr lang="en-US" sz="3600" dirty="0"/>
          </a:p>
        </p:txBody>
      </p:sp>
      <p:sp>
        <p:nvSpPr>
          <p:cNvPr id="3" name="Rectangle 2"/>
          <p:cNvSpPr/>
          <p:nvPr/>
        </p:nvSpPr>
        <p:spPr>
          <a:xfrm>
            <a:off x="1828800" y="2464241"/>
            <a:ext cx="15163800" cy="7478970"/>
          </a:xfrm>
          <a:prstGeom prst="rect">
            <a:avLst/>
          </a:prstGeom>
          <a:solidFill>
            <a:schemeClr val="bg1"/>
          </a:solidFill>
          <a:ln>
            <a:solidFill>
              <a:schemeClr val="bg1"/>
            </a:solidFill>
          </a:ln>
        </p:spPr>
        <p:txBody>
          <a:bodyPr wrap="square">
            <a:spAutoFit/>
          </a:bodyPr>
          <a:lstStyle/>
          <a:p>
            <a:pPr marL="457200" indent="-457200">
              <a:buFont typeface="Arial" panose="020B0604020202020204" pitchFamily="34" charset="0"/>
              <a:buChar char="•"/>
            </a:pPr>
            <a:r>
              <a:rPr lang="lv-LV" sz="3200" i="1" dirty="0"/>
              <a:t>Par sertifikātu saņemšanu - informācija, kuru nodot 9.klašu skolēnu vecākiem. (Kur, kā reģistrēties saņemšanai, kā </a:t>
            </a:r>
            <a:r>
              <a:rPr lang="lv-LV" sz="3200" i="1" dirty="0" err="1"/>
              <a:t>izprintēt</a:t>
            </a:r>
            <a:r>
              <a:rPr lang="lv-LV" sz="3200" i="1" dirty="0"/>
              <a:t>, kā iesniegt nākamajā izglītības iestādē). Vai 12.klašu skolēniem 11.klasē iegūtie sertifikātiem jābūt </a:t>
            </a:r>
            <a:r>
              <a:rPr lang="lv-LV" sz="3200" i="1" dirty="0" err="1"/>
              <a:t>izprintētiem</a:t>
            </a:r>
            <a:r>
              <a:rPr lang="lv-LV" sz="3200" i="1" dirty="0"/>
              <a:t>, vai sniedzami elektroniski?</a:t>
            </a:r>
          </a:p>
          <a:p>
            <a:r>
              <a:rPr lang="lv-LV" sz="3200" dirty="0">
                <a:solidFill>
                  <a:schemeClr val="tx2"/>
                </a:solidFill>
              </a:rPr>
              <a:t>Sertifikāti nav </a:t>
            </a:r>
            <a:r>
              <a:rPr lang="lv-LV" sz="3200" dirty="0" err="1">
                <a:solidFill>
                  <a:schemeClr val="tx2"/>
                </a:solidFill>
              </a:rPr>
              <a:t>jāprintē</a:t>
            </a:r>
            <a:r>
              <a:rPr lang="lv-LV" sz="3200" dirty="0">
                <a:solidFill>
                  <a:schemeClr val="tx2"/>
                </a:solidFill>
              </a:rPr>
              <a:t>!! </a:t>
            </a:r>
            <a:r>
              <a:rPr lang="lv-LV" sz="3200" dirty="0" err="1">
                <a:solidFill>
                  <a:schemeClr val="tx2"/>
                </a:solidFill>
              </a:rPr>
              <a:t>Izprintēts</a:t>
            </a:r>
            <a:r>
              <a:rPr lang="lv-LV" sz="3200" dirty="0">
                <a:solidFill>
                  <a:schemeClr val="tx2"/>
                </a:solidFill>
              </a:rPr>
              <a:t> sertifikāts nav derīgs, tā ir tikai dokumenta kopija. Izglītības iestādēm, uzņemot skolēnus 10. klasē, būs pieejama VIIS funkcionalitāte, ar kuru reģistrējot pretendentu </a:t>
            </a:r>
            <a:r>
              <a:rPr lang="lv-LV" sz="3200" dirty="0" err="1">
                <a:solidFill>
                  <a:schemeClr val="tx2"/>
                </a:solidFill>
              </a:rPr>
              <a:t>VIISā</a:t>
            </a:r>
            <a:r>
              <a:rPr lang="lv-LV" sz="3200" dirty="0">
                <a:solidFill>
                  <a:schemeClr val="tx2"/>
                </a:solidFill>
              </a:rPr>
              <a:t> vai skolēnam, kas ir attiecīgās skolas absolvents (ja beidzis to pašu skolu, kurā vēlas turpināt mācības nav jāreģistrē kā pretendents), tad VIIS būs skolām pieejama atskaite ar eksāmenu rezultātiem. </a:t>
            </a:r>
          </a:p>
          <a:p>
            <a:pPr marL="457200" indent="-457200">
              <a:buFont typeface="Arial" panose="020B0604020202020204" pitchFamily="34" charset="0"/>
              <a:buChar char="•"/>
            </a:pPr>
            <a:r>
              <a:rPr lang="lv-LV" sz="3200" i="1" dirty="0"/>
              <a:t>Kur, kā un kad mācību priekšmeta skolotājs var redzēt savu skolēnu eksāmenu darbus vai to rezultātus pa uzdevumiem? Kur tagad var redzēt pagājušā mācību gada skolēnu veiktos eksāmenu darbus?</a:t>
            </a:r>
          </a:p>
          <a:p>
            <a:r>
              <a:rPr lang="lv-LV" sz="3200" dirty="0">
                <a:solidFill>
                  <a:schemeClr val="tx2"/>
                </a:solidFill>
              </a:rPr>
              <a:t>Skolotājs nevar, un nav plānots, ka skolotāji varēs redzēt darbus pieteikumu sistēmā. Ja skola vēlas (ir tāda nepieciešamība) skolotājiem darbus parādīt, tad skolas </a:t>
            </a:r>
            <a:r>
              <a:rPr lang="lv-LV" sz="3200" dirty="0" err="1">
                <a:solidFill>
                  <a:schemeClr val="tx2"/>
                </a:solidFill>
              </a:rPr>
              <a:t>virslietotājs</a:t>
            </a:r>
            <a:r>
              <a:rPr lang="lv-LV" sz="3200" dirty="0">
                <a:solidFill>
                  <a:schemeClr val="tx2"/>
                </a:solidFill>
              </a:rPr>
              <a:t> var lejupielādēt darbus un tos iedot skolotājiem. Skolas </a:t>
            </a:r>
            <a:r>
              <a:rPr lang="lv-LV" sz="3200" dirty="0" err="1">
                <a:solidFill>
                  <a:schemeClr val="tx2"/>
                </a:solidFill>
              </a:rPr>
              <a:t>virslietotāji</a:t>
            </a:r>
            <a:r>
              <a:rPr lang="lv-LV" sz="3200" dirty="0">
                <a:solidFill>
                  <a:schemeClr val="tx2"/>
                </a:solidFill>
              </a:rPr>
              <a:t> var būt arī vairāki skolā. </a:t>
            </a:r>
          </a:p>
        </p:txBody>
      </p:sp>
    </p:spTree>
    <p:extLst>
      <p:ext uri="{BB962C8B-B14F-4D97-AF65-F5344CB8AC3E}">
        <p14:creationId xmlns:p14="http://schemas.microsoft.com/office/powerpoint/2010/main" val="30603098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5329422" y="5128655"/>
            <a:ext cx="11039844" cy="0"/>
          </a:xfrm>
          <a:prstGeom prst="line">
            <a:avLst/>
          </a:prstGeom>
          <a:ln w="381000" cap="rnd">
            <a:solidFill>
              <a:srgbClr val="68478D"/>
            </a:solidFill>
            <a:prstDash val="solid"/>
            <a:headEnd type="none" w="sm" len="sm"/>
            <a:tailEnd type="none" w="sm" len="sm"/>
          </a:ln>
        </p:spPr>
      </p:sp>
      <p:sp>
        <p:nvSpPr>
          <p:cNvPr id="6" name="Freeform 6"/>
          <p:cNvSpPr/>
          <p:nvPr/>
        </p:nvSpPr>
        <p:spPr>
          <a:xfrm>
            <a:off x="1181100" y="3726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sp>
      <p:sp>
        <p:nvSpPr>
          <p:cNvPr id="9" name="Virsraksts 4">
            <a:extLst>
              <a:ext uri="{FF2B5EF4-FFF2-40B4-BE49-F238E27FC236}">
                <a16:creationId xmlns:a16="http://schemas.microsoft.com/office/drawing/2014/main" id="{B8A4EC30-B2C7-1394-0C58-4580AB33C9F0}"/>
              </a:ext>
            </a:extLst>
          </p:cNvPr>
          <p:cNvSpPr txBox="1">
            <a:spLocks/>
          </p:cNvSpPr>
          <p:nvPr/>
        </p:nvSpPr>
        <p:spPr>
          <a:xfrm>
            <a:off x="6553200" y="1225388"/>
            <a:ext cx="11049000" cy="103664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v-LV" altLang="lv-LV" sz="3600" b="1" dirty="0">
                <a:solidFill>
                  <a:schemeClr val="accent4">
                    <a:lumMod val="75000"/>
                  </a:schemeClr>
                </a:solidFill>
                <a:latin typeface="Verdana" panose="020B0604030504040204" pitchFamily="34" charset="0"/>
                <a:ea typeface="Verdana" panose="020B0604030504040204" pitchFamily="34" charset="0"/>
              </a:rPr>
              <a:t>Dažādi jautājumi (I)</a:t>
            </a:r>
            <a:endParaRPr lang="en-US" sz="3600" dirty="0"/>
          </a:p>
        </p:txBody>
      </p:sp>
      <p:sp>
        <p:nvSpPr>
          <p:cNvPr id="3" name="Rectangle 2"/>
          <p:cNvSpPr/>
          <p:nvPr/>
        </p:nvSpPr>
        <p:spPr>
          <a:xfrm>
            <a:off x="1828800" y="2464241"/>
            <a:ext cx="15163800" cy="6001643"/>
          </a:xfrm>
          <a:prstGeom prst="rect">
            <a:avLst/>
          </a:prstGeom>
          <a:solidFill>
            <a:schemeClr val="bg1"/>
          </a:solidFill>
          <a:ln>
            <a:solidFill>
              <a:schemeClr val="bg1"/>
            </a:solidFill>
          </a:ln>
        </p:spPr>
        <p:txBody>
          <a:bodyPr wrap="square">
            <a:spAutoFit/>
          </a:bodyPr>
          <a:lstStyle/>
          <a:p>
            <a:pPr marL="457200" indent="-457200">
              <a:buFont typeface="Arial" panose="020B0604020202020204" pitchFamily="34" charset="0"/>
              <a:buChar char="•"/>
            </a:pPr>
            <a:r>
              <a:rPr lang="lv-LV" sz="3200" dirty="0"/>
              <a:t> </a:t>
            </a:r>
            <a:r>
              <a:rPr lang="lv-LV" sz="3200" i="1" dirty="0"/>
              <a:t>Vai ieteikums, ka skolai no vecākiem jāsaņem iesniegums, ka ir informēti, ka eksāmena nenokārtošanas gadījumā 9 . klasē jāmācās atkārtoti, būtu attiecināms uz visiem skolēnu vecākiem?  </a:t>
            </a:r>
          </a:p>
          <a:p>
            <a:r>
              <a:rPr lang="lv-LV" sz="3200" dirty="0">
                <a:solidFill>
                  <a:schemeClr val="tx2"/>
                </a:solidFill>
              </a:rPr>
              <a:t>Nē, nav no vecākiem jāsaņem iesniegums. 398.noteikumu 13.punkta spēkā esošā redakcija neprasa obligātu vecāku rakstveida apliecinājumu. Šis ir tikai ieteikums gadījumā, ja eksāmenus vēlas kārtot skolēns, kurš ir atbrīvots no eksāmeniem veselības stāvokļa dēļ.</a:t>
            </a:r>
          </a:p>
          <a:p>
            <a:pPr marL="457200" indent="-457200">
              <a:buFont typeface="Arial" panose="020B0604020202020204" pitchFamily="34" charset="0"/>
              <a:buChar char="•"/>
            </a:pPr>
            <a:r>
              <a:rPr lang="lv-LV" sz="3200" dirty="0"/>
              <a:t> </a:t>
            </a:r>
            <a:r>
              <a:rPr lang="lv-LV" sz="3200" i="1" dirty="0"/>
              <a:t>Kāda izglītības programma rakstāma skola apliecībā, beidzot 9.klasi, ja līdz 9.klasei mācījās 21015611, un 9.klasē psihiatri uzskatīja, ka jāmācās pēc programmas 21011111. </a:t>
            </a:r>
          </a:p>
          <a:p>
            <a:r>
              <a:rPr lang="lv-LV" sz="3200" dirty="0">
                <a:solidFill>
                  <a:schemeClr val="tx2"/>
                </a:solidFill>
              </a:rPr>
              <a:t>Eksāmenus kārtos ar atbalsta pasākumiem, ilgāku laiku - skolēnam ir problēmas rakstīt un runāt, to psihiatrs nav ņēmis vērā. Apliecībā par pamatizglītību norāda to programmu, kurā šis skolēns ir reģistrēts izglītības iestādes rīkojumā un VIIS.</a:t>
            </a:r>
          </a:p>
        </p:txBody>
      </p:sp>
    </p:spTree>
    <p:extLst>
      <p:ext uri="{BB962C8B-B14F-4D97-AF65-F5344CB8AC3E}">
        <p14:creationId xmlns:p14="http://schemas.microsoft.com/office/powerpoint/2010/main" val="4953922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5329422" y="5128655"/>
            <a:ext cx="11039844" cy="0"/>
          </a:xfrm>
          <a:prstGeom prst="line">
            <a:avLst/>
          </a:prstGeom>
          <a:ln w="381000" cap="rnd">
            <a:solidFill>
              <a:srgbClr val="68478D"/>
            </a:solidFill>
            <a:prstDash val="solid"/>
            <a:headEnd type="none" w="sm" len="sm"/>
            <a:tailEnd type="none" w="sm" len="sm"/>
          </a:ln>
        </p:spPr>
      </p:sp>
      <p:sp>
        <p:nvSpPr>
          <p:cNvPr id="6" name="Freeform 6"/>
          <p:cNvSpPr/>
          <p:nvPr/>
        </p:nvSpPr>
        <p:spPr>
          <a:xfrm>
            <a:off x="1181100" y="3726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sp>
      <p:sp>
        <p:nvSpPr>
          <p:cNvPr id="9" name="Virsraksts 4">
            <a:extLst>
              <a:ext uri="{FF2B5EF4-FFF2-40B4-BE49-F238E27FC236}">
                <a16:creationId xmlns:a16="http://schemas.microsoft.com/office/drawing/2014/main" id="{B8A4EC30-B2C7-1394-0C58-4580AB33C9F0}"/>
              </a:ext>
            </a:extLst>
          </p:cNvPr>
          <p:cNvSpPr txBox="1">
            <a:spLocks/>
          </p:cNvSpPr>
          <p:nvPr/>
        </p:nvSpPr>
        <p:spPr>
          <a:xfrm>
            <a:off x="6781800" y="1225388"/>
            <a:ext cx="11049000" cy="103664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lv-LV" altLang="lv-LV" sz="3600" b="1" dirty="0">
                <a:solidFill>
                  <a:schemeClr val="accent4">
                    <a:lumMod val="75000"/>
                  </a:schemeClr>
                </a:solidFill>
                <a:latin typeface="Verdana" panose="020B0604030504040204" pitchFamily="34" charset="0"/>
                <a:ea typeface="Verdana" panose="020B0604030504040204" pitchFamily="34" charset="0"/>
              </a:rPr>
              <a:t>Dažādi jautājumi (II)</a:t>
            </a:r>
            <a:endParaRPr lang="en-US" sz="3600" dirty="0"/>
          </a:p>
        </p:txBody>
      </p:sp>
      <p:sp>
        <p:nvSpPr>
          <p:cNvPr id="3" name="Rectangle 2"/>
          <p:cNvSpPr/>
          <p:nvPr/>
        </p:nvSpPr>
        <p:spPr>
          <a:xfrm>
            <a:off x="1828800" y="2464241"/>
            <a:ext cx="15163800" cy="6986528"/>
          </a:xfrm>
          <a:prstGeom prst="rect">
            <a:avLst/>
          </a:prstGeom>
          <a:solidFill>
            <a:schemeClr val="bg1"/>
          </a:solidFill>
          <a:ln>
            <a:solidFill>
              <a:schemeClr val="bg1"/>
            </a:solidFill>
          </a:ln>
        </p:spPr>
        <p:txBody>
          <a:bodyPr wrap="square">
            <a:spAutoFit/>
          </a:bodyPr>
          <a:lstStyle/>
          <a:p>
            <a:pPr marL="457200" indent="-457200">
              <a:buFont typeface="Arial" panose="020B0604020202020204" pitchFamily="34" charset="0"/>
              <a:buChar char="•"/>
            </a:pPr>
            <a:r>
              <a:rPr lang="lv-LV" sz="3200" i="1" dirty="0"/>
              <a:t>Vai 2024./2025.m.g. vidusskolā paralēli dabaszinātņu blokam (fizika, ķīmija, bioloģija, ģeogrāfija) var piedāvāt mācību priekšmetu -  </a:t>
            </a:r>
            <a:r>
              <a:rPr lang="lv-LV" sz="3200" i="1" dirty="0" err="1"/>
              <a:t>dabaszinības</a:t>
            </a:r>
            <a:r>
              <a:rPr lang="lv-LV" sz="3200" i="1" dirty="0"/>
              <a:t>?</a:t>
            </a:r>
          </a:p>
          <a:p>
            <a:r>
              <a:rPr lang="lv-LV" sz="3200" dirty="0">
                <a:solidFill>
                  <a:schemeClr val="tx2"/>
                </a:solidFill>
              </a:rPr>
              <a:t>416. noteikumu (vidusskolas standarts) 11.pielikuma 5.4.apakšpunkts: </a:t>
            </a:r>
          </a:p>
          <a:p>
            <a:r>
              <a:rPr lang="lv-LV" sz="3200" dirty="0">
                <a:solidFill>
                  <a:schemeClr val="tx2"/>
                </a:solidFill>
              </a:rPr>
              <a:t>5. Izglītības iestāde no šā pielikuma tabulā iekļautajiem kursiem skolēniem piedāvā un īsteno atbilstošus </a:t>
            </a:r>
            <a:r>
              <a:rPr lang="lv-LV" sz="3200" dirty="0" err="1">
                <a:solidFill>
                  <a:schemeClr val="tx2"/>
                </a:solidFill>
              </a:rPr>
              <a:t>pamatkursus</a:t>
            </a:r>
            <a:r>
              <a:rPr lang="lv-LV" sz="3200" dirty="0">
                <a:solidFill>
                  <a:schemeClr val="tx2"/>
                </a:solidFill>
              </a:rPr>
              <a:t> katrā mācību jomā:</a:t>
            </a:r>
          </a:p>
          <a:p>
            <a:r>
              <a:rPr lang="lv-LV" sz="3200" dirty="0">
                <a:solidFill>
                  <a:schemeClr val="tx2"/>
                </a:solidFill>
              </a:rPr>
              <a:t>5.4. dabaszinātņu mācību jomā – "</a:t>
            </a:r>
            <a:r>
              <a:rPr lang="lv-LV" sz="3200" dirty="0" err="1">
                <a:solidFill>
                  <a:schemeClr val="tx2"/>
                </a:solidFill>
              </a:rPr>
              <a:t>Dabaszinības</a:t>
            </a:r>
            <a:r>
              <a:rPr lang="lv-LV" sz="3200" dirty="0">
                <a:solidFill>
                  <a:schemeClr val="tx2"/>
                </a:solidFill>
              </a:rPr>
              <a:t>" vai </a:t>
            </a:r>
            <a:r>
              <a:rPr lang="lv-LV" sz="3200" dirty="0" err="1">
                <a:solidFill>
                  <a:schemeClr val="tx2"/>
                </a:solidFill>
              </a:rPr>
              <a:t>pamatkursi</a:t>
            </a:r>
            <a:r>
              <a:rPr lang="lv-LV" sz="3200" dirty="0">
                <a:solidFill>
                  <a:schemeClr val="tx2"/>
                </a:solidFill>
              </a:rPr>
              <a:t>: "Ķīmija I", "Fizika I", "Bioloģija I" un "Ģeogrāfija I"</a:t>
            </a:r>
          </a:p>
          <a:p>
            <a:r>
              <a:rPr lang="lv-LV" sz="3200" dirty="0"/>
              <a:t> </a:t>
            </a:r>
          </a:p>
          <a:p>
            <a:pPr marL="457200" lvl="0" indent="-457200">
              <a:buFont typeface="Arial" panose="020B0604020202020204" pitchFamily="34" charset="0"/>
              <a:buChar char="•"/>
            </a:pPr>
            <a:r>
              <a:rPr lang="lv-LV" sz="3200" i="1" dirty="0"/>
              <a:t>Līdz kuram datumam notiek mācību process 9.,12. klasēm.</a:t>
            </a:r>
          </a:p>
          <a:p>
            <a:r>
              <a:rPr lang="en-US" sz="3200" dirty="0" err="1">
                <a:solidFill>
                  <a:schemeClr val="tx2"/>
                </a:solidFill>
              </a:rPr>
              <a:t>Saskaņā</a:t>
            </a:r>
            <a:r>
              <a:rPr lang="en-US" sz="3200" dirty="0">
                <a:solidFill>
                  <a:schemeClr val="tx2"/>
                </a:solidFill>
              </a:rPr>
              <a:t> </a:t>
            </a:r>
            <a:r>
              <a:rPr lang="en-US" sz="3200" dirty="0" err="1">
                <a:solidFill>
                  <a:schemeClr val="tx2"/>
                </a:solidFill>
              </a:rPr>
              <a:t>ar</a:t>
            </a:r>
            <a:r>
              <a:rPr lang="en-US" sz="3200" dirty="0">
                <a:solidFill>
                  <a:schemeClr val="tx2"/>
                </a:solidFill>
              </a:rPr>
              <a:t> </a:t>
            </a:r>
            <a:r>
              <a:rPr lang="en-US" sz="3200" dirty="0" err="1">
                <a:solidFill>
                  <a:schemeClr val="tx2"/>
                </a:solidFill>
              </a:rPr>
              <a:t>Ministru</a:t>
            </a:r>
            <a:r>
              <a:rPr lang="en-US" sz="3200" dirty="0">
                <a:solidFill>
                  <a:schemeClr val="tx2"/>
                </a:solidFill>
              </a:rPr>
              <a:t> </a:t>
            </a:r>
            <a:r>
              <a:rPr lang="en-US" sz="3200" dirty="0" err="1">
                <a:solidFill>
                  <a:schemeClr val="tx2"/>
                </a:solidFill>
              </a:rPr>
              <a:t>kabineta</a:t>
            </a:r>
            <a:r>
              <a:rPr lang="en-US" sz="3200" dirty="0">
                <a:solidFill>
                  <a:schemeClr val="tx2"/>
                </a:solidFill>
              </a:rPr>
              <a:t> 2022.gada 29.novembra </a:t>
            </a:r>
            <a:r>
              <a:rPr lang="en-US" sz="3200" dirty="0" err="1">
                <a:solidFill>
                  <a:schemeClr val="tx2"/>
                </a:solidFill>
              </a:rPr>
              <a:t>noteikumu</a:t>
            </a:r>
            <a:r>
              <a:rPr lang="en-US" sz="3200" dirty="0">
                <a:solidFill>
                  <a:schemeClr val="tx2"/>
                </a:solidFill>
              </a:rPr>
              <a:t> Nr.745 “</a:t>
            </a:r>
            <a:r>
              <a:rPr lang="en-US" sz="3200" dirty="0" err="1">
                <a:solidFill>
                  <a:schemeClr val="tx2"/>
                </a:solidFill>
              </a:rPr>
              <a:t>Noteikumi</a:t>
            </a:r>
            <a:r>
              <a:rPr lang="en-US" sz="3200" dirty="0">
                <a:solidFill>
                  <a:schemeClr val="tx2"/>
                </a:solidFill>
              </a:rPr>
              <a:t> par 2023./2024. </a:t>
            </a:r>
            <a:r>
              <a:rPr lang="en-US" sz="3200" dirty="0" err="1">
                <a:solidFill>
                  <a:schemeClr val="tx2"/>
                </a:solidFill>
              </a:rPr>
              <a:t>mācību</a:t>
            </a:r>
            <a:r>
              <a:rPr lang="en-US" sz="3200" dirty="0">
                <a:solidFill>
                  <a:schemeClr val="tx2"/>
                </a:solidFill>
              </a:rPr>
              <a:t> </a:t>
            </a:r>
            <a:r>
              <a:rPr lang="en-US" sz="3200" dirty="0" err="1">
                <a:solidFill>
                  <a:schemeClr val="tx2"/>
                </a:solidFill>
              </a:rPr>
              <a:t>gada</a:t>
            </a:r>
            <a:r>
              <a:rPr lang="en-US" sz="3200" dirty="0">
                <a:solidFill>
                  <a:schemeClr val="tx2"/>
                </a:solidFill>
              </a:rPr>
              <a:t> un </a:t>
            </a:r>
            <a:r>
              <a:rPr lang="en-US" sz="3200" dirty="0" err="1">
                <a:solidFill>
                  <a:schemeClr val="tx2"/>
                </a:solidFill>
              </a:rPr>
              <a:t>mācību</a:t>
            </a:r>
            <a:r>
              <a:rPr lang="en-US" sz="3200" dirty="0">
                <a:solidFill>
                  <a:schemeClr val="tx2"/>
                </a:solidFill>
              </a:rPr>
              <a:t> </a:t>
            </a:r>
            <a:r>
              <a:rPr lang="en-US" sz="3200" dirty="0" err="1">
                <a:solidFill>
                  <a:schemeClr val="tx2"/>
                </a:solidFill>
              </a:rPr>
              <a:t>semestru</a:t>
            </a:r>
            <a:r>
              <a:rPr lang="en-US" sz="3200" dirty="0">
                <a:solidFill>
                  <a:schemeClr val="tx2"/>
                </a:solidFill>
              </a:rPr>
              <a:t> </a:t>
            </a:r>
            <a:r>
              <a:rPr lang="en-US" sz="3200" dirty="0" err="1">
                <a:solidFill>
                  <a:schemeClr val="tx2"/>
                </a:solidFill>
              </a:rPr>
              <a:t>sākuma</a:t>
            </a:r>
            <a:r>
              <a:rPr lang="en-US" sz="3200" dirty="0">
                <a:solidFill>
                  <a:schemeClr val="tx2"/>
                </a:solidFill>
              </a:rPr>
              <a:t> un </a:t>
            </a:r>
            <a:r>
              <a:rPr lang="en-US" sz="3200" dirty="0" err="1">
                <a:solidFill>
                  <a:schemeClr val="tx2"/>
                </a:solidFill>
              </a:rPr>
              <a:t>beigu</a:t>
            </a:r>
            <a:r>
              <a:rPr lang="en-US" sz="3200" dirty="0">
                <a:solidFill>
                  <a:schemeClr val="tx2"/>
                </a:solidFill>
              </a:rPr>
              <a:t> </a:t>
            </a:r>
            <a:r>
              <a:rPr lang="en-US" sz="3200" dirty="0" err="1">
                <a:solidFill>
                  <a:schemeClr val="tx2"/>
                </a:solidFill>
              </a:rPr>
              <a:t>laiku</a:t>
            </a:r>
            <a:r>
              <a:rPr lang="en-US" sz="3200" dirty="0">
                <a:solidFill>
                  <a:schemeClr val="tx2"/>
                </a:solidFill>
              </a:rPr>
              <a:t> un </a:t>
            </a:r>
            <a:r>
              <a:rPr lang="en-US" sz="3200" dirty="0" err="1">
                <a:solidFill>
                  <a:schemeClr val="tx2"/>
                </a:solidFill>
              </a:rPr>
              <a:t>brīvdienu</a:t>
            </a:r>
            <a:r>
              <a:rPr lang="en-US" sz="3200" dirty="0">
                <a:solidFill>
                  <a:schemeClr val="tx2"/>
                </a:solidFill>
              </a:rPr>
              <a:t> </a:t>
            </a:r>
            <a:r>
              <a:rPr lang="en-US" sz="3200" dirty="0" err="1">
                <a:solidFill>
                  <a:schemeClr val="tx2"/>
                </a:solidFill>
              </a:rPr>
              <a:t>laiku</a:t>
            </a:r>
            <a:r>
              <a:rPr lang="en-US" sz="3200" dirty="0">
                <a:solidFill>
                  <a:schemeClr val="tx2"/>
                </a:solidFill>
              </a:rPr>
              <a:t>” 4.punktu 9. </a:t>
            </a:r>
            <a:r>
              <a:rPr lang="en-US" sz="3200" dirty="0" err="1">
                <a:solidFill>
                  <a:schemeClr val="tx2"/>
                </a:solidFill>
              </a:rPr>
              <a:t>klases</a:t>
            </a:r>
            <a:r>
              <a:rPr lang="en-US" sz="3200" dirty="0">
                <a:solidFill>
                  <a:schemeClr val="tx2"/>
                </a:solidFill>
              </a:rPr>
              <a:t> </a:t>
            </a:r>
            <a:r>
              <a:rPr lang="en-US" sz="3200" dirty="0" err="1">
                <a:solidFill>
                  <a:schemeClr val="tx2"/>
                </a:solidFill>
              </a:rPr>
              <a:t>izglītojamiem</a:t>
            </a:r>
            <a:r>
              <a:rPr lang="en-US" sz="3200" dirty="0">
                <a:solidFill>
                  <a:schemeClr val="tx2"/>
                </a:solidFill>
              </a:rPr>
              <a:t> </a:t>
            </a:r>
            <a:r>
              <a:rPr lang="en-US" sz="3200" dirty="0" err="1">
                <a:solidFill>
                  <a:schemeClr val="tx2"/>
                </a:solidFill>
              </a:rPr>
              <a:t>mācību</a:t>
            </a:r>
            <a:r>
              <a:rPr lang="en-US" sz="3200" dirty="0">
                <a:solidFill>
                  <a:schemeClr val="tx2"/>
                </a:solidFill>
              </a:rPr>
              <a:t> gads </a:t>
            </a:r>
            <a:r>
              <a:rPr lang="en-US" sz="3200" dirty="0" err="1">
                <a:solidFill>
                  <a:schemeClr val="tx2"/>
                </a:solidFill>
              </a:rPr>
              <a:t>beidzas</a:t>
            </a:r>
            <a:r>
              <a:rPr lang="en-US" sz="3200" dirty="0">
                <a:solidFill>
                  <a:schemeClr val="tx2"/>
                </a:solidFill>
              </a:rPr>
              <a:t> 2024. </a:t>
            </a:r>
            <a:r>
              <a:rPr lang="en-US" sz="3200" dirty="0" err="1">
                <a:solidFill>
                  <a:schemeClr val="tx2"/>
                </a:solidFill>
              </a:rPr>
              <a:t>gada</a:t>
            </a:r>
            <a:r>
              <a:rPr lang="en-US" sz="3200" dirty="0">
                <a:solidFill>
                  <a:schemeClr val="tx2"/>
                </a:solidFill>
              </a:rPr>
              <a:t> 14. </a:t>
            </a:r>
            <a:r>
              <a:rPr lang="en-US" sz="3200" dirty="0" err="1">
                <a:solidFill>
                  <a:schemeClr val="tx2"/>
                </a:solidFill>
              </a:rPr>
              <a:t>jūnijā</a:t>
            </a:r>
            <a:r>
              <a:rPr lang="en-US" sz="3200" dirty="0">
                <a:solidFill>
                  <a:schemeClr val="tx2"/>
                </a:solidFill>
              </a:rPr>
              <a:t>, un 5.punktu 12. </a:t>
            </a:r>
            <a:r>
              <a:rPr lang="en-US" sz="3200" dirty="0" err="1">
                <a:solidFill>
                  <a:schemeClr val="tx2"/>
                </a:solidFill>
              </a:rPr>
              <a:t>klases</a:t>
            </a:r>
            <a:r>
              <a:rPr lang="en-US" sz="3200" dirty="0">
                <a:solidFill>
                  <a:schemeClr val="tx2"/>
                </a:solidFill>
              </a:rPr>
              <a:t> </a:t>
            </a:r>
            <a:r>
              <a:rPr lang="en-US" sz="3200" dirty="0" err="1">
                <a:solidFill>
                  <a:schemeClr val="tx2"/>
                </a:solidFill>
              </a:rPr>
              <a:t>izglītojamiem</a:t>
            </a:r>
            <a:r>
              <a:rPr lang="en-US" sz="3200" dirty="0">
                <a:solidFill>
                  <a:schemeClr val="tx2"/>
                </a:solidFill>
              </a:rPr>
              <a:t> </a:t>
            </a:r>
            <a:r>
              <a:rPr lang="en-US" sz="3200" dirty="0" err="1">
                <a:solidFill>
                  <a:schemeClr val="tx2"/>
                </a:solidFill>
              </a:rPr>
              <a:t>mācību</a:t>
            </a:r>
            <a:r>
              <a:rPr lang="en-US" sz="3200" dirty="0">
                <a:solidFill>
                  <a:schemeClr val="tx2"/>
                </a:solidFill>
              </a:rPr>
              <a:t> gads </a:t>
            </a:r>
            <a:r>
              <a:rPr lang="en-US" sz="3200" dirty="0" err="1">
                <a:solidFill>
                  <a:schemeClr val="tx2"/>
                </a:solidFill>
              </a:rPr>
              <a:t>beidzas</a:t>
            </a:r>
            <a:r>
              <a:rPr lang="en-US" sz="3200" dirty="0">
                <a:solidFill>
                  <a:schemeClr val="tx2"/>
                </a:solidFill>
              </a:rPr>
              <a:t> 2024. </a:t>
            </a:r>
            <a:r>
              <a:rPr lang="en-US" sz="3200" dirty="0" err="1">
                <a:solidFill>
                  <a:schemeClr val="tx2"/>
                </a:solidFill>
              </a:rPr>
              <a:t>gada</a:t>
            </a:r>
            <a:r>
              <a:rPr lang="en-US" sz="3200" dirty="0">
                <a:solidFill>
                  <a:schemeClr val="tx2"/>
                </a:solidFill>
              </a:rPr>
              <a:t> 21. </a:t>
            </a:r>
            <a:r>
              <a:rPr lang="en-US" sz="3200" dirty="0" err="1">
                <a:solidFill>
                  <a:schemeClr val="tx2"/>
                </a:solidFill>
              </a:rPr>
              <a:t>jūnijā</a:t>
            </a:r>
            <a:r>
              <a:rPr lang="en-US" sz="3200" dirty="0">
                <a:solidFill>
                  <a:schemeClr val="tx2"/>
                </a:solidFill>
              </a:rPr>
              <a:t>.</a:t>
            </a:r>
            <a:endParaRPr lang="lv-LV" sz="3200" dirty="0">
              <a:solidFill>
                <a:schemeClr val="tx2"/>
              </a:solidFill>
            </a:endParaRPr>
          </a:p>
          <a:p>
            <a:r>
              <a:rPr lang="lv-LV" sz="3200" dirty="0">
                <a:solidFill>
                  <a:schemeClr val="tx2"/>
                </a:solidFill>
              </a:rPr>
              <a:t> </a:t>
            </a:r>
          </a:p>
        </p:txBody>
      </p:sp>
    </p:spTree>
    <p:extLst>
      <p:ext uri="{BB962C8B-B14F-4D97-AF65-F5344CB8AC3E}">
        <p14:creationId xmlns:p14="http://schemas.microsoft.com/office/powerpoint/2010/main" val="13711395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5329422" y="5128655"/>
            <a:ext cx="11039844" cy="0"/>
          </a:xfrm>
          <a:prstGeom prst="line">
            <a:avLst/>
          </a:prstGeom>
          <a:ln w="381000" cap="rnd">
            <a:solidFill>
              <a:srgbClr val="68478D"/>
            </a:solidFill>
            <a:prstDash val="solid"/>
            <a:headEnd type="none" w="sm" len="sm"/>
            <a:tailEnd type="none" w="sm" len="sm"/>
          </a:ln>
        </p:spPr>
      </p:sp>
      <p:sp>
        <p:nvSpPr>
          <p:cNvPr id="6" name="Freeform 6"/>
          <p:cNvSpPr/>
          <p:nvPr/>
        </p:nvSpPr>
        <p:spPr>
          <a:xfrm>
            <a:off x="1181100" y="3726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sp>
      <p:sp>
        <p:nvSpPr>
          <p:cNvPr id="3" name="Rectangle 2"/>
          <p:cNvSpPr/>
          <p:nvPr/>
        </p:nvSpPr>
        <p:spPr>
          <a:xfrm>
            <a:off x="4343400" y="393490"/>
            <a:ext cx="4546437" cy="584775"/>
          </a:xfrm>
          <a:prstGeom prst="rect">
            <a:avLst/>
          </a:prstGeom>
        </p:spPr>
        <p:txBody>
          <a:bodyPr wrap="none">
            <a:spAutoFit/>
          </a:bodyPr>
          <a:lstStyle/>
          <a:p>
            <a:r>
              <a:rPr lang="lv-LV" sz="3200" b="1" dirty="0">
                <a:solidFill>
                  <a:schemeClr val="accent4">
                    <a:lumMod val="75000"/>
                  </a:schemeClr>
                </a:solidFill>
                <a:latin typeface="Verdana" panose="020B0604030504040204" pitchFamily="34" charset="0"/>
                <a:ea typeface="Verdana" panose="020B0604030504040204" pitchFamily="34" charset="0"/>
              </a:rPr>
              <a:t>CE vērtēšanas laiki</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2981463438"/>
              </p:ext>
            </p:extLst>
          </p:nvPr>
        </p:nvGraphicFramePr>
        <p:xfrm>
          <a:off x="2971800" y="1181100"/>
          <a:ext cx="5486400" cy="2507140"/>
        </p:xfrm>
        <a:graphic>
          <a:graphicData uri="http://schemas.openxmlformats.org/drawingml/2006/table">
            <a:tbl>
              <a:tblPr firstRow="1" firstCol="1" bandRow="1">
                <a:tableStyleId>{5C22544A-7EE6-4342-B048-85BDC9FD1C3A}</a:tableStyleId>
              </a:tblPr>
              <a:tblGrid>
                <a:gridCol w="2068700">
                  <a:extLst>
                    <a:ext uri="{9D8B030D-6E8A-4147-A177-3AD203B41FA5}">
                      <a16:colId xmlns:a16="http://schemas.microsoft.com/office/drawing/2014/main" val="20000"/>
                    </a:ext>
                  </a:extLst>
                </a:gridCol>
                <a:gridCol w="1708850">
                  <a:extLst>
                    <a:ext uri="{9D8B030D-6E8A-4147-A177-3AD203B41FA5}">
                      <a16:colId xmlns:a16="http://schemas.microsoft.com/office/drawing/2014/main" val="20001"/>
                    </a:ext>
                  </a:extLst>
                </a:gridCol>
                <a:gridCol w="1708850">
                  <a:extLst>
                    <a:ext uri="{9D8B030D-6E8A-4147-A177-3AD203B41FA5}">
                      <a16:colId xmlns:a16="http://schemas.microsoft.com/office/drawing/2014/main" val="20002"/>
                    </a:ext>
                  </a:extLst>
                </a:gridCol>
              </a:tblGrid>
              <a:tr h="416140">
                <a:tc gridSpan="3">
                  <a:txBody>
                    <a:bodyPr/>
                    <a:lstStyle/>
                    <a:p>
                      <a:pPr algn="ctr">
                        <a:lnSpc>
                          <a:spcPct val="107000"/>
                        </a:lnSpc>
                        <a:spcAft>
                          <a:spcPts val="0"/>
                        </a:spcAft>
                      </a:pPr>
                      <a:r>
                        <a:rPr lang="lv-LV" sz="1800" dirty="0">
                          <a:effectLst/>
                        </a:rPr>
                        <a:t>9.klase</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0000"/>
                  </a:ext>
                </a:extLst>
              </a:tr>
              <a:tr h="418200">
                <a:tc>
                  <a:txBody>
                    <a:bodyPr/>
                    <a:lstStyle/>
                    <a:p>
                      <a:pPr algn="ctr">
                        <a:lnSpc>
                          <a:spcPct val="115000"/>
                        </a:lnSpc>
                        <a:spcAft>
                          <a:spcPts val="0"/>
                        </a:spcAft>
                      </a:pPr>
                      <a:r>
                        <a:rPr lang="lv-LV" sz="1800">
                          <a:effectLst/>
                        </a:rPr>
                        <a:t>Latviešu valoda</a:t>
                      </a:r>
                      <a:endParaRPr lang="lv-LV"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lv-LV" sz="1800" dirty="0">
                          <a:effectLst/>
                        </a:rPr>
                        <a:t>3.jūnijs</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0"/>
                        </a:spcAft>
                      </a:pPr>
                      <a:r>
                        <a:rPr lang="lv-LV" sz="1800">
                          <a:effectLst/>
                        </a:rPr>
                        <a:t>03.06. – 17.06.</a:t>
                      </a:r>
                      <a:endParaRPr lang="lv-LV"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418200">
                <a:tc>
                  <a:txBody>
                    <a:bodyPr/>
                    <a:lstStyle/>
                    <a:p>
                      <a:pPr algn="ctr">
                        <a:lnSpc>
                          <a:spcPct val="115000"/>
                        </a:lnSpc>
                        <a:spcAft>
                          <a:spcPts val="0"/>
                        </a:spcAft>
                      </a:pPr>
                      <a:r>
                        <a:rPr lang="lv-LV" sz="1800">
                          <a:effectLst/>
                        </a:rPr>
                        <a:t>Angļu valoda</a:t>
                      </a:r>
                      <a:endParaRPr lang="lv-LV"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1800" dirty="0">
                          <a:effectLst/>
                        </a:rPr>
                        <a:t>30.maijs 15.00</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1800">
                          <a:effectLst/>
                        </a:rPr>
                        <a:t>30.05. – 14.06.</a:t>
                      </a:r>
                      <a:endParaRPr lang="lv-LV"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18200">
                <a:tc>
                  <a:txBody>
                    <a:bodyPr/>
                    <a:lstStyle/>
                    <a:p>
                      <a:pPr algn="ctr">
                        <a:lnSpc>
                          <a:spcPct val="115000"/>
                        </a:lnSpc>
                        <a:spcAft>
                          <a:spcPts val="0"/>
                        </a:spcAft>
                      </a:pPr>
                      <a:r>
                        <a:rPr lang="lv-LV" sz="1800">
                          <a:effectLst/>
                        </a:rPr>
                        <a:t>Vācu valoda</a:t>
                      </a:r>
                      <a:endParaRPr lang="lv-LV"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1800" dirty="0">
                          <a:effectLst/>
                        </a:rPr>
                        <a:t>3.jūnijs </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1800">
                          <a:effectLst/>
                        </a:rPr>
                        <a:t>03.06. ­– 10.06.</a:t>
                      </a:r>
                      <a:endParaRPr lang="lv-LV"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418200">
                <a:tc>
                  <a:txBody>
                    <a:bodyPr/>
                    <a:lstStyle/>
                    <a:p>
                      <a:pPr algn="ctr">
                        <a:lnSpc>
                          <a:spcPct val="115000"/>
                        </a:lnSpc>
                        <a:spcAft>
                          <a:spcPts val="0"/>
                        </a:spcAft>
                      </a:pPr>
                      <a:r>
                        <a:rPr lang="lv-LV" sz="1800">
                          <a:effectLst/>
                        </a:rPr>
                        <a:t>Franču valoda</a:t>
                      </a:r>
                      <a:endParaRPr lang="lv-LV"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gridSpan="2">
                  <a:txBody>
                    <a:bodyPr/>
                    <a:lstStyle/>
                    <a:p>
                      <a:pPr algn="ctr">
                        <a:lnSpc>
                          <a:spcPct val="107000"/>
                        </a:lnSpc>
                        <a:spcAft>
                          <a:spcPts val="0"/>
                        </a:spcAft>
                      </a:pPr>
                      <a:r>
                        <a:rPr lang="lv-LV" sz="1800" dirty="0">
                          <a:effectLst/>
                        </a:rPr>
                        <a:t>Uzreiz pēc</a:t>
                      </a:r>
                      <a:r>
                        <a:rPr lang="lv-LV" sz="1800" baseline="0" dirty="0">
                          <a:effectLst/>
                        </a:rPr>
                        <a:t> norises</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pPr algn="ctr">
                        <a:lnSpc>
                          <a:spcPct val="107000"/>
                        </a:lnSpc>
                        <a:spcAft>
                          <a:spcPts val="0"/>
                        </a:spcAft>
                      </a:pP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418200">
                <a:tc>
                  <a:txBody>
                    <a:bodyPr/>
                    <a:lstStyle/>
                    <a:p>
                      <a:pPr algn="ctr">
                        <a:lnSpc>
                          <a:spcPct val="115000"/>
                        </a:lnSpc>
                        <a:spcAft>
                          <a:spcPts val="0"/>
                        </a:spcAft>
                      </a:pPr>
                      <a:r>
                        <a:rPr lang="lv-LV" sz="1800">
                          <a:effectLst/>
                        </a:rPr>
                        <a:t>Matemātika</a:t>
                      </a:r>
                      <a:endParaRPr lang="lv-LV"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1800" dirty="0">
                          <a:effectLst/>
                        </a:rPr>
                        <a:t>11.jūnijs</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1800" dirty="0">
                          <a:effectLst/>
                        </a:rPr>
                        <a:t>11.06. – 17.06.</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18334998"/>
              </p:ext>
            </p:extLst>
          </p:nvPr>
        </p:nvGraphicFramePr>
        <p:xfrm>
          <a:off x="10439400" y="876300"/>
          <a:ext cx="5638801" cy="3657601"/>
        </p:xfrm>
        <a:graphic>
          <a:graphicData uri="http://schemas.openxmlformats.org/drawingml/2006/table">
            <a:tbl>
              <a:tblPr firstRow="1" firstCol="1" bandRow="1">
                <a:tableStyleId>{5C22544A-7EE6-4342-B048-85BDC9FD1C3A}</a:tableStyleId>
              </a:tblPr>
              <a:tblGrid>
                <a:gridCol w="2126165">
                  <a:extLst>
                    <a:ext uri="{9D8B030D-6E8A-4147-A177-3AD203B41FA5}">
                      <a16:colId xmlns:a16="http://schemas.microsoft.com/office/drawing/2014/main" val="20000"/>
                    </a:ext>
                  </a:extLst>
                </a:gridCol>
                <a:gridCol w="1756318">
                  <a:extLst>
                    <a:ext uri="{9D8B030D-6E8A-4147-A177-3AD203B41FA5}">
                      <a16:colId xmlns:a16="http://schemas.microsoft.com/office/drawing/2014/main" val="20001"/>
                    </a:ext>
                  </a:extLst>
                </a:gridCol>
                <a:gridCol w="1756318">
                  <a:extLst>
                    <a:ext uri="{9D8B030D-6E8A-4147-A177-3AD203B41FA5}">
                      <a16:colId xmlns:a16="http://schemas.microsoft.com/office/drawing/2014/main" val="20002"/>
                    </a:ext>
                  </a:extLst>
                </a:gridCol>
              </a:tblGrid>
              <a:tr h="330481">
                <a:tc gridSpan="3">
                  <a:txBody>
                    <a:bodyPr/>
                    <a:lstStyle/>
                    <a:p>
                      <a:pPr algn="ctr">
                        <a:lnSpc>
                          <a:spcPct val="115000"/>
                        </a:lnSpc>
                        <a:spcAft>
                          <a:spcPts val="0"/>
                        </a:spcAft>
                      </a:pPr>
                      <a:r>
                        <a:rPr lang="lv-LV" sz="1800" dirty="0">
                          <a:effectLst/>
                        </a:rPr>
                        <a:t>Valodu joma </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0000"/>
                  </a:ext>
                </a:extLst>
              </a:tr>
              <a:tr h="330481">
                <a:tc>
                  <a:txBody>
                    <a:bodyPr/>
                    <a:lstStyle/>
                    <a:p>
                      <a:pPr algn="ctr">
                        <a:lnSpc>
                          <a:spcPct val="115000"/>
                        </a:lnSpc>
                        <a:spcAft>
                          <a:spcPts val="0"/>
                        </a:spcAft>
                      </a:pPr>
                      <a:r>
                        <a:rPr lang="lv-LV" sz="1800" dirty="0">
                          <a:effectLst/>
                        </a:rPr>
                        <a:t>Latviešu valoda (OL)</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1800" dirty="0">
                          <a:effectLst/>
                        </a:rPr>
                        <a:t>12.jūnijs</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1800">
                          <a:effectLst/>
                        </a:rPr>
                        <a:t>12.06. – 25.06.</a:t>
                      </a:r>
                      <a:endParaRPr lang="lv-LV"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683272">
                <a:tc>
                  <a:txBody>
                    <a:bodyPr/>
                    <a:lstStyle/>
                    <a:p>
                      <a:pPr algn="ctr">
                        <a:lnSpc>
                          <a:spcPct val="115000"/>
                        </a:lnSpc>
                        <a:spcAft>
                          <a:spcPts val="0"/>
                        </a:spcAft>
                      </a:pPr>
                      <a:r>
                        <a:rPr lang="lv-LV" sz="1800" dirty="0">
                          <a:effectLst/>
                        </a:rPr>
                        <a:t>Latviešu valoda un literatūra (AL)</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1800" dirty="0">
                          <a:effectLst/>
                        </a:rPr>
                        <a:t>18.jūnijs</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1800">
                          <a:effectLst/>
                        </a:rPr>
                        <a:t>18.06. – 25.06.</a:t>
                      </a:r>
                      <a:endParaRPr lang="lv-LV"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30481">
                <a:tc>
                  <a:txBody>
                    <a:bodyPr/>
                    <a:lstStyle/>
                    <a:p>
                      <a:pPr algn="ctr">
                        <a:lnSpc>
                          <a:spcPct val="115000"/>
                        </a:lnSpc>
                        <a:spcAft>
                          <a:spcPts val="0"/>
                        </a:spcAft>
                      </a:pPr>
                      <a:r>
                        <a:rPr lang="lv-LV" sz="1800" dirty="0">
                          <a:effectLst/>
                        </a:rPr>
                        <a:t>Angļu valoda (OL)</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1800" dirty="0">
                          <a:effectLst/>
                        </a:rPr>
                        <a:t>12.jūnijs</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1800">
                          <a:effectLst/>
                        </a:rPr>
                        <a:t>12.06. – 25.06.</a:t>
                      </a:r>
                      <a:endParaRPr lang="lv-LV"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30481">
                <a:tc>
                  <a:txBody>
                    <a:bodyPr/>
                    <a:lstStyle/>
                    <a:p>
                      <a:pPr algn="ctr">
                        <a:lnSpc>
                          <a:spcPct val="115000"/>
                        </a:lnSpc>
                        <a:spcAft>
                          <a:spcPts val="0"/>
                        </a:spcAft>
                      </a:pPr>
                      <a:r>
                        <a:rPr lang="lv-LV" sz="1800" dirty="0">
                          <a:effectLst/>
                        </a:rPr>
                        <a:t>Vācu  valoda (OL)</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1800" dirty="0">
                          <a:effectLst/>
                        </a:rPr>
                        <a:t>13.jūnijs</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1800">
                          <a:effectLst/>
                        </a:rPr>
                        <a:t>13.06. – 20.06.</a:t>
                      </a:r>
                      <a:endParaRPr lang="lv-LV"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330481">
                <a:tc>
                  <a:txBody>
                    <a:bodyPr/>
                    <a:lstStyle/>
                    <a:p>
                      <a:pPr algn="ctr">
                        <a:lnSpc>
                          <a:spcPct val="115000"/>
                        </a:lnSpc>
                        <a:spcAft>
                          <a:spcPts val="0"/>
                        </a:spcAft>
                      </a:pPr>
                      <a:r>
                        <a:rPr lang="lv-LV" sz="1800" dirty="0">
                          <a:effectLst/>
                        </a:rPr>
                        <a:t>Franču valoda (OL)</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1800" dirty="0">
                          <a:effectLst/>
                        </a:rPr>
                        <a:t>12.jūnijs </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1800">
                          <a:effectLst/>
                        </a:rPr>
                        <a:t>12.06. – 21.06.</a:t>
                      </a:r>
                      <a:endParaRPr lang="lv-LV"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330481">
                <a:tc>
                  <a:txBody>
                    <a:bodyPr/>
                    <a:lstStyle/>
                    <a:p>
                      <a:pPr algn="ctr">
                        <a:lnSpc>
                          <a:spcPct val="115000"/>
                        </a:lnSpc>
                        <a:spcAft>
                          <a:spcPts val="0"/>
                        </a:spcAft>
                      </a:pPr>
                      <a:r>
                        <a:rPr lang="lv-LV" sz="1800" dirty="0">
                          <a:effectLst/>
                        </a:rPr>
                        <a:t>Angļu valoda (AL)</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1800" dirty="0">
                          <a:effectLst/>
                        </a:rPr>
                        <a:t>20.jūnijs</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1800">
                          <a:effectLst/>
                        </a:rPr>
                        <a:t>20.06. – 2.07.</a:t>
                      </a:r>
                      <a:endParaRPr lang="lv-LV"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330481">
                <a:tc>
                  <a:txBody>
                    <a:bodyPr/>
                    <a:lstStyle/>
                    <a:p>
                      <a:pPr algn="ctr">
                        <a:lnSpc>
                          <a:spcPct val="115000"/>
                        </a:lnSpc>
                        <a:spcAft>
                          <a:spcPts val="0"/>
                        </a:spcAft>
                      </a:pPr>
                      <a:r>
                        <a:rPr lang="lv-LV" sz="1800" dirty="0">
                          <a:effectLst/>
                        </a:rPr>
                        <a:t>Vācu valoda (AL)</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1800" dirty="0">
                          <a:effectLst/>
                        </a:rPr>
                        <a:t>13.jūnijs</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1800" dirty="0">
                          <a:effectLst/>
                        </a:rPr>
                        <a:t>13.06. – 20.06.</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330481">
                <a:tc>
                  <a:txBody>
                    <a:bodyPr/>
                    <a:lstStyle/>
                    <a:p>
                      <a:pPr algn="ctr">
                        <a:lnSpc>
                          <a:spcPct val="115000"/>
                        </a:lnSpc>
                        <a:spcAft>
                          <a:spcPts val="0"/>
                        </a:spcAft>
                      </a:pPr>
                      <a:r>
                        <a:rPr lang="lv-LV" sz="1800" dirty="0">
                          <a:effectLst/>
                        </a:rPr>
                        <a:t>Franču valoda (AL)</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1800" dirty="0">
                          <a:effectLst/>
                        </a:rPr>
                        <a:t>12.jūnijs</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1800" dirty="0">
                          <a:effectLst/>
                        </a:rPr>
                        <a:t>12.06. – 21.06.</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330481">
                <a:tc>
                  <a:txBody>
                    <a:bodyPr/>
                    <a:lstStyle/>
                    <a:p>
                      <a:pPr algn="ctr">
                        <a:lnSpc>
                          <a:spcPct val="115000"/>
                        </a:lnSpc>
                        <a:spcAft>
                          <a:spcPts val="0"/>
                        </a:spcAft>
                      </a:pPr>
                      <a:r>
                        <a:rPr lang="lv-LV" sz="1800" dirty="0">
                          <a:effectLst/>
                        </a:rPr>
                        <a:t>Krievu valoda (AL)</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1800" dirty="0">
                          <a:effectLst/>
                        </a:rPr>
                        <a:t>14.jūnijs</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1800" dirty="0">
                          <a:effectLst/>
                        </a:rPr>
                        <a:t>14.06. – 21.06.</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142676397"/>
              </p:ext>
            </p:extLst>
          </p:nvPr>
        </p:nvGraphicFramePr>
        <p:xfrm>
          <a:off x="457200" y="3926901"/>
          <a:ext cx="5410200" cy="1988316"/>
        </p:xfrm>
        <a:graphic>
          <a:graphicData uri="http://schemas.openxmlformats.org/drawingml/2006/table">
            <a:tbl>
              <a:tblPr firstRow="1" firstCol="1" bandRow="1">
                <a:tableStyleId>{5C22544A-7EE6-4342-B048-85BDC9FD1C3A}</a:tableStyleId>
              </a:tblPr>
              <a:tblGrid>
                <a:gridCol w="2039968">
                  <a:extLst>
                    <a:ext uri="{9D8B030D-6E8A-4147-A177-3AD203B41FA5}">
                      <a16:colId xmlns:a16="http://schemas.microsoft.com/office/drawing/2014/main" val="20000"/>
                    </a:ext>
                  </a:extLst>
                </a:gridCol>
                <a:gridCol w="1685116">
                  <a:extLst>
                    <a:ext uri="{9D8B030D-6E8A-4147-A177-3AD203B41FA5}">
                      <a16:colId xmlns:a16="http://schemas.microsoft.com/office/drawing/2014/main" val="20001"/>
                    </a:ext>
                  </a:extLst>
                </a:gridCol>
                <a:gridCol w="1685116">
                  <a:extLst>
                    <a:ext uri="{9D8B030D-6E8A-4147-A177-3AD203B41FA5}">
                      <a16:colId xmlns:a16="http://schemas.microsoft.com/office/drawing/2014/main" val="20002"/>
                    </a:ext>
                  </a:extLst>
                </a:gridCol>
              </a:tblGrid>
              <a:tr h="264604">
                <a:tc gridSpan="3">
                  <a:txBody>
                    <a:bodyPr/>
                    <a:lstStyle/>
                    <a:p>
                      <a:pPr algn="ctr">
                        <a:lnSpc>
                          <a:spcPct val="115000"/>
                        </a:lnSpc>
                        <a:spcAft>
                          <a:spcPts val="0"/>
                        </a:spcAft>
                      </a:pPr>
                      <a:r>
                        <a:rPr lang="lv-LV" sz="2000" dirty="0">
                          <a:effectLst/>
                        </a:rPr>
                        <a:t>Matemātika</a:t>
                      </a:r>
                      <a:endParaRPr lang="lv-LV"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0000"/>
                  </a:ext>
                </a:extLst>
              </a:tr>
              <a:tr h="545932">
                <a:tc>
                  <a:txBody>
                    <a:bodyPr/>
                    <a:lstStyle/>
                    <a:p>
                      <a:pPr algn="ctr">
                        <a:lnSpc>
                          <a:spcPct val="115000"/>
                        </a:lnSpc>
                        <a:spcAft>
                          <a:spcPts val="0"/>
                        </a:spcAft>
                      </a:pPr>
                      <a:r>
                        <a:rPr lang="lv-LV" sz="2000" dirty="0">
                          <a:effectLst/>
                        </a:rPr>
                        <a:t>Matemātika (VL)</a:t>
                      </a:r>
                      <a:endParaRPr lang="lv-LV"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2000" dirty="0">
                          <a:effectLst/>
                        </a:rPr>
                        <a:t>13.jūnijs</a:t>
                      </a:r>
                      <a:endParaRPr lang="lv-LV"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2000">
                          <a:effectLst/>
                        </a:rPr>
                        <a:t>13.06. – 14.06.</a:t>
                      </a:r>
                      <a:endParaRPr lang="lv-LV"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545932">
                <a:tc>
                  <a:txBody>
                    <a:bodyPr/>
                    <a:lstStyle/>
                    <a:p>
                      <a:pPr algn="ctr">
                        <a:lnSpc>
                          <a:spcPct val="115000"/>
                        </a:lnSpc>
                        <a:spcAft>
                          <a:spcPts val="0"/>
                        </a:spcAft>
                      </a:pPr>
                      <a:r>
                        <a:rPr lang="lv-LV" sz="2000">
                          <a:effectLst/>
                        </a:rPr>
                        <a:t>Matemātika (OL)</a:t>
                      </a:r>
                      <a:endParaRPr lang="lv-LV"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2000" dirty="0">
                          <a:effectLst/>
                        </a:rPr>
                        <a:t>17.jūnijs</a:t>
                      </a:r>
                      <a:endParaRPr lang="lv-LV"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2000">
                          <a:effectLst/>
                        </a:rPr>
                        <a:t>17.06. – 28.06.</a:t>
                      </a:r>
                      <a:endParaRPr lang="lv-LV"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545932">
                <a:tc>
                  <a:txBody>
                    <a:bodyPr/>
                    <a:lstStyle/>
                    <a:p>
                      <a:pPr algn="ctr">
                        <a:lnSpc>
                          <a:spcPct val="115000"/>
                        </a:lnSpc>
                        <a:spcAft>
                          <a:spcPts val="0"/>
                        </a:spcAft>
                      </a:pPr>
                      <a:r>
                        <a:rPr lang="lv-LV" sz="2000" dirty="0">
                          <a:effectLst/>
                        </a:rPr>
                        <a:t>Matemātika (AL)</a:t>
                      </a:r>
                      <a:endParaRPr lang="lv-LV"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2000" dirty="0">
                          <a:effectLst/>
                        </a:rPr>
                        <a:t>17.jūnijs</a:t>
                      </a:r>
                      <a:endParaRPr lang="lv-LV"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2000" dirty="0">
                          <a:effectLst/>
                        </a:rPr>
                        <a:t>17.06. – 21.06.</a:t>
                      </a:r>
                      <a:endParaRPr lang="lv-LV"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846208410"/>
              </p:ext>
            </p:extLst>
          </p:nvPr>
        </p:nvGraphicFramePr>
        <p:xfrm>
          <a:off x="6421274" y="5126182"/>
          <a:ext cx="4937125" cy="1752600"/>
        </p:xfrm>
        <a:graphic>
          <a:graphicData uri="http://schemas.openxmlformats.org/drawingml/2006/table">
            <a:tbl>
              <a:tblPr firstRow="1" firstCol="1" bandRow="1">
                <a:tableStyleId>{5C22544A-7EE6-4342-B048-85BDC9FD1C3A}</a:tableStyleId>
              </a:tblPr>
              <a:tblGrid>
                <a:gridCol w="1861591">
                  <a:extLst>
                    <a:ext uri="{9D8B030D-6E8A-4147-A177-3AD203B41FA5}">
                      <a16:colId xmlns:a16="http://schemas.microsoft.com/office/drawing/2014/main" val="20000"/>
                    </a:ext>
                  </a:extLst>
                </a:gridCol>
                <a:gridCol w="1537767">
                  <a:extLst>
                    <a:ext uri="{9D8B030D-6E8A-4147-A177-3AD203B41FA5}">
                      <a16:colId xmlns:a16="http://schemas.microsoft.com/office/drawing/2014/main" val="20001"/>
                    </a:ext>
                  </a:extLst>
                </a:gridCol>
                <a:gridCol w="1537767">
                  <a:extLst>
                    <a:ext uri="{9D8B030D-6E8A-4147-A177-3AD203B41FA5}">
                      <a16:colId xmlns:a16="http://schemas.microsoft.com/office/drawing/2014/main" val="20002"/>
                    </a:ext>
                  </a:extLst>
                </a:gridCol>
              </a:tblGrid>
              <a:tr h="350520">
                <a:tc gridSpan="3">
                  <a:txBody>
                    <a:bodyPr/>
                    <a:lstStyle/>
                    <a:p>
                      <a:pPr algn="ctr">
                        <a:lnSpc>
                          <a:spcPct val="115000"/>
                        </a:lnSpc>
                        <a:spcAft>
                          <a:spcPts val="0"/>
                        </a:spcAft>
                      </a:pPr>
                      <a:r>
                        <a:rPr lang="lv-LV" sz="1800" dirty="0">
                          <a:effectLst/>
                        </a:rPr>
                        <a:t>CE dabaszinātnes</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0000"/>
                  </a:ext>
                </a:extLst>
              </a:tr>
              <a:tr h="350520">
                <a:tc>
                  <a:txBody>
                    <a:bodyPr/>
                    <a:lstStyle/>
                    <a:p>
                      <a:pPr algn="ctr">
                        <a:lnSpc>
                          <a:spcPct val="115000"/>
                        </a:lnSpc>
                        <a:spcAft>
                          <a:spcPts val="0"/>
                        </a:spcAft>
                      </a:pPr>
                      <a:r>
                        <a:rPr lang="lv-LV" sz="1800">
                          <a:effectLst/>
                        </a:rPr>
                        <a:t>Bioloģija (AL)</a:t>
                      </a:r>
                      <a:endParaRPr lang="lv-LV"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1800">
                          <a:effectLst/>
                        </a:rPr>
                        <a:t>26.jūnijs</a:t>
                      </a:r>
                      <a:endParaRPr lang="lv-LV"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lv-LV" sz="1800">
                          <a:effectLst/>
                        </a:rPr>
                        <a:t>26.06. – 5.07.</a:t>
                      </a:r>
                      <a:endParaRPr lang="lv-LV"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50520">
                <a:tc>
                  <a:txBody>
                    <a:bodyPr/>
                    <a:lstStyle/>
                    <a:p>
                      <a:pPr algn="ctr">
                        <a:lnSpc>
                          <a:spcPct val="115000"/>
                        </a:lnSpc>
                        <a:spcAft>
                          <a:spcPts val="0"/>
                        </a:spcAft>
                      </a:pPr>
                      <a:r>
                        <a:rPr lang="lv-LV" sz="1800">
                          <a:effectLst/>
                        </a:rPr>
                        <a:t>Fizika (AL)</a:t>
                      </a:r>
                      <a:endParaRPr lang="lv-LV"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1800">
                          <a:effectLst/>
                        </a:rPr>
                        <a:t>17.jūnijs</a:t>
                      </a:r>
                      <a:endParaRPr lang="lv-LV"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lv-LV" sz="1800">
                          <a:effectLst/>
                        </a:rPr>
                        <a:t>17.06. – 1.07.</a:t>
                      </a:r>
                      <a:endParaRPr lang="lv-LV"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50520">
                <a:tc>
                  <a:txBody>
                    <a:bodyPr/>
                    <a:lstStyle/>
                    <a:p>
                      <a:pPr algn="ctr">
                        <a:lnSpc>
                          <a:spcPct val="115000"/>
                        </a:lnSpc>
                        <a:spcAft>
                          <a:spcPts val="0"/>
                        </a:spcAft>
                      </a:pPr>
                      <a:r>
                        <a:rPr lang="lv-LV" sz="1800">
                          <a:effectLst/>
                        </a:rPr>
                        <a:t>Ķīmija (AL)</a:t>
                      </a:r>
                      <a:endParaRPr lang="lv-LV"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1800">
                          <a:effectLst/>
                        </a:rPr>
                        <a:t>3.jūnijs</a:t>
                      </a:r>
                      <a:endParaRPr lang="lv-LV"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lv-LV" sz="1800">
                          <a:effectLst/>
                        </a:rPr>
                        <a:t>3.06. – 17.06.</a:t>
                      </a:r>
                      <a:endParaRPr lang="lv-LV"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50520">
                <a:tc>
                  <a:txBody>
                    <a:bodyPr/>
                    <a:lstStyle/>
                    <a:p>
                      <a:pPr algn="ctr">
                        <a:lnSpc>
                          <a:spcPct val="115000"/>
                        </a:lnSpc>
                        <a:spcAft>
                          <a:spcPts val="0"/>
                        </a:spcAft>
                      </a:pPr>
                      <a:r>
                        <a:rPr lang="lv-LV" sz="1800">
                          <a:effectLst/>
                        </a:rPr>
                        <a:t>Ģeogrāfija (AL)</a:t>
                      </a:r>
                      <a:endParaRPr lang="lv-LV"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lv-LV" sz="1800">
                          <a:effectLst/>
                        </a:rPr>
                        <a:t>6.jūnijs</a:t>
                      </a:r>
                      <a:endParaRPr lang="lv-LV"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lv-LV" sz="1800" dirty="0">
                          <a:effectLst/>
                        </a:rPr>
                        <a:t>6.06. – 17.06.</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548367379"/>
              </p:ext>
            </p:extLst>
          </p:nvPr>
        </p:nvGraphicFramePr>
        <p:xfrm>
          <a:off x="12055474" y="5572786"/>
          <a:ext cx="5318125" cy="3761713"/>
        </p:xfrm>
        <a:graphic>
          <a:graphicData uri="http://schemas.openxmlformats.org/drawingml/2006/table">
            <a:tbl>
              <a:tblPr firstRow="1" firstCol="1" bandRow="1">
                <a:tableStyleId>{5C22544A-7EE6-4342-B048-85BDC9FD1C3A}</a:tableStyleId>
              </a:tblPr>
              <a:tblGrid>
                <a:gridCol w="2005251">
                  <a:extLst>
                    <a:ext uri="{9D8B030D-6E8A-4147-A177-3AD203B41FA5}">
                      <a16:colId xmlns:a16="http://schemas.microsoft.com/office/drawing/2014/main" val="20000"/>
                    </a:ext>
                  </a:extLst>
                </a:gridCol>
                <a:gridCol w="1656437">
                  <a:extLst>
                    <a:ext uri="{9D8B030D-6E8A-4147-A177-3AD203B41FA5}">
                      <a16:colId xmlns:a16="http://schemas.microsoft.com/office/drawing/2014/main" val="20001"/>
                    </a:ext>
                  </a:extLst>
                </a:gridCol>
                <a:gridCol w="1656437">
                  <a:extLst>
                    <a:ext uri="{9D8B030D-6E8A-4147-A177-3AD203B41FA5}">
                      <a16:colId xmlns:a16="http://schemas.microsoft.com/office/drawing/2014/main" val="20002"/>
                    </a:ext>
                  </a:extLst>
                </a:gridCol>
              </a:tblGrid>
              <a:tr h="349570">
                <a:tc gridSpan="3">
                  <a:txBody>
                    <a:bodyPr/>
                    <a:lstStyle/>
                    <a:p>
                      <a:pPr algn="ctr">
                        <a:lnSpc>
                          <a:spcPct val="115000"/>
                        </a:lnSpc>
                        <a:spcAft>
                          <a:spcPts val="0"/>
                        </a:spcAft>
                      </a:pPr>
                      <a:r>
                        <a:rPr lang="lv-LV" sz="1800" dirty="0">
                          <a:effectLst/>
                        </a:rPr>
                        <a:t>Sociālā un pilsoniskā</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0000"/>
                  </a:ext>
                </a:extLst>
              </a:tr>
              <a:tr h="349570">
                <a:tc>
                  <a:txBody>
                    <a:bodyPr/>
                    <a:lstStyle/>
                    <a:p>
                      <a:pPr algn="ctr">
                        <a:lnSpc>
                          <a:spcPct val="115000"/>
                        </a:lnSpc>
                        <a:spcAft>
                          <a:spcPts val="0"/>
                        </a:spcAft>
                      </a:pPr>
                      <a:r>
                        <a:rPr lang="lv-LV" sz="1800">
                          <a:effectLst/>
                        </a:rPr>
                        <a:t>Vēsture (AL)</a:t>
                      </a:r>
                      <a:endParaRPr lang="lv-LV"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lv-LV" sz="1800" dirty="0">
                          <a:effectLst/>
                        </a:rPr>
                        <a:t>27.jūnijs</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1800">
                          <a:effectLst/>
                        </a:rPr>
                        <a:t>27.06. – 3.07.</a:t>
                      </a:r>
                      <a:endParaRPr lang="lv-LV"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645561">
                <a:tc>
                  <a:txBody>
                    <a:bodyPr/>
                    <a:lstStyle/>
                    <a:p>
                      <a:pPr algn="ctr">
                        <a:lnSpc>
                          <a:spcPct val="115000"/>
                        </a:lnSpc>
                        <a:spcAft>
                          <a:spcPts val="0"/>
                        </a:spcAft>
                      </a:pPr>
                      <a:r>
                        <a:rPr lang="lv-LV" sz="1800">
                          <a:effectLst/>
                        </a:rPr>
                        <a:t>Sociālās zinātnes (AL)</a:t>
                      </a:r>
                      <a:endParaRPr lang="lv-LV"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lv-LV" sz="1800" dirty="0">
                          <a:effectLst/>
                        </a:rPr>
                        <a:t>5.jūnijs</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1800">
                          <a:effectLst/>
                        </a:rPr>
                        <a:t>5.06. ­– 10.06.</a:t>
                      </a:r>
                      <a:endParaRPr lang="lv-LV"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49570">
                <a:tc gridSpan="3">
                  <a:txBody>
                    <a:bodyPr/>
                    <a:lstStyle/>
                    <a:p>
                      <a:pPr algn="ctr">
                        <a:lnSpc>
                          <a:spcPct val="115000"/>
                        </a:lnSpc>
                        <a:spcAft>
                          <a:spcPts val="0"/>
                        </a:spcAft>
                      </a:pPr>
                      <a:r>
                        <a:rPr lang="lv-LV" sz="1800">
                          <a:effectLst/>
                        </a:rPr>
                        <a:t>Tehnoloģijas</a:t>
                      </a:r>
                      <a:endParaRPr lang="lv-LV"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0003"/>
                  </a:ext>
                </a:extLst>
              </a:tr>
              <a:tr h="722741">
                <a:tc>
                  <a:txBody>
                    <a:bodyPr/>
                    <a:lstStyle/>
                    <a:p>
                      <a:pPr algn="ctr">
                        <a:lnSpc>
                          <a:spcPct val="115000"/>
                        </a:lnSpc>
                        <a:spcAft>
                          <a:spcPts val="0"/>
                        </a:spcAft>
                      </a:pPr>
                      <a:r>
                        <a:rPr lang="lv-LV" sz="1800">
                          <a:effectLst/>
                        </a:rPr>
                        <a:t>Dizains un tehnoloģijas (AL)</a:t>
                      </a:r>
                      <a:endParaRPr lang="lv-LV"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lv-LV" sz="1800" dirty="0">
                          <a:effectLst/>
                        </a:rPr>
                        <a:t>3.jūnijs</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1800">
                          <a:effectLst/>
                        </a:rPr>
                        <a:t>3.06. – 7.06.</a:t>
                      </a:r>
                      <a:endParaRPr lang="lv-LV"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645561">
                <a:tc>
                  <a:txBody>
                    <a:bodyPr/>
                    <a:lstStyle/>
                    <a:p>
                      <a:pPr algn="ctr">
                        <a:lnSpc>
                          <a:spcPct val="115000"/>
                        </a:lnSpc>
                        <a:spcAft>
                          <a:spcPts val="0"/>
                        </a:spcAft>
                      </a:pPr>
                      <a:r>
                        <a:rPr lang="lv-LV" sz="1800">
                          <a:effectLst/>
                        </a:rPr>
                        <a:t>Programmēšana (AL)</a:t>
                      </a:r>
                      <a:endParaRPr lang="lv-LV"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lv-LV" sz="1800" dirty="0">
                          <a:effectLst/>
                        </a:rPr>
                        <a:t>26.jūnijs</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lv-LV" sz="1800">
                          <a:effectLst/>
                        </a:rPr>
                        <a:t>26.06. – 1.07.</a:t>
                      </a:r>
                      <a:endParaRPr lang="lv-LV"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349570">
                <a:tc gridSpan="3">
                  <a:txBody>
                    <a:bodyPr/>
                    <a:lstStyle/>
                    <a:p>
                      <a:pPr algn="ctr">
                        <a:lnSpc>
                          <a:spcPct val="115000"/>
                        </a:lnSpc>
                        <a:spcAft>
                          <a:spcPts val="0"/>
                        </a:spcAft>
                      </a:pPr>
                      <a:r>
                        <a:rPr lang="lv-LV" sz="1800">
                          <a:effectLst/>
                        </a:rPr>
                        <a:t>Kultūra un māksla</a:t>
                      </a:r>
                      <a:endParaRPr lang="lv-LV"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0006"/>
                  </a:ext>
                </a:extLst>
              </a:tr>
              <a:tr h="349570">
                <a:tc>
                  <a:txBody>
                    <a:bodyPr/>
                    <a:lstStyle/>
                    <a:p>
                      <a:pPr algn="ctr">
                        <a:lnSpc>
                          <a:spcPct val="115000"/>
                        </a:lnSpc>
                        <a:spcAft>
                          <a:spcPts val="0"/>
                        </a:spcAft>
                      </a:pPr>
                      <a:r>
                        <a:rPr lang="lv-LV" sz="1800">
                          <a:effectLst/>
                        </a:rPr>
                        <a:t>Kultūra un māksla</a:t>
                      </a:r>
                      <a:endParaRPr lang="lv-LV"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lv-LV" sz="1800">
                          <a:effectLst/>
                        </a:rPr>
                        <a:t>11.jūnijs</a:t>
                      </a:r>
                      <a:endParaRPr lang="lv-LV"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lv-LV" sz="1800" dirty="0">
                          <a:effectLst/>
                        </a:rPr>
                        <a:t>11.06. – 18.06.</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386442772"/>
              </p:ext>
            </p:extLst>
          </p:nvPr>
        </p:nvGraphicFramePr>
        <p:xfrm>
          <a:off x="1600200" y="7578604"/>
          <a:ext cx="5181601" cy="1964784"/>
        </p:xfrm>
        <a:graphic>
          <a:graphicData uri="http://schemas.openxmlformats.org/drawingml/2006/table">
            <a:tbl>
              <a:tblPr firstRow="1" firstCol="1" bandRow="1">
                <a:tableStyleId>{5C22544A-7EE6-4342-B048-85BDC9FD1C3A}</a:tableStyleId>
              </a:tblPr>
              <a:tblGrid>
                <a:gridCol w="1953773">
                  <a:extLst>
                    <a:ext uri="{9D8B030D-6E8A-4147-A177-3AD203B41FA5}">
                      <a16:colId xmlns:a16="http://schemas.microsoft.com/office/drawing/2014/main" val="20000"/>
                    </a:ext>
                  </a:extLst>
                </a:gridCol>
                <a:gridCol w="1613914">
                  <a:extLst>
                    <a:ext uri="{9D8B030D-6E8A-4147-A177-3AD203B41FA5}">
                      <a16:colId xmlns:a16="http://schemas.microsoft.com/office/drawing/2014/main" val="20001"/>
                    </a:ext>
                  </a:extLst>
                </a:gridCol>
                <a:gridCol w="1613914">
                  <a:extLst>
                    <a:ext uri="{9D8B030D-6E8A-4147-A177-3AD203B41FA5}">
                      <a16:colId xmlns:a16="http://schemas.microsoft.com/office/drawing/2014/main" val="20002"/>
                    </a:ext>
                  </a:extLst>
                </a:gridCol>
              </a:tblGrid>
              <a:tr h="375296">
                <a:tc gridSpan="3">
                  <a:txBody>
                    <a:bodyPr/>
                    <a:lstStyle/>
                    <a:p>
                      <a:pPr algn="ctr">
                        <a:lnSpc>
                          <a:spcPct val="107000"/>
                        </a:lnSpc>
                        <a:spcAft>
                          <a:spcPts val="0"/>
                        </a:spcAft>
                      </a:pPr>
                      <a:r>
                        <a:rPr lang="lv-LV" sz="1800" dirty="0">
                          <a:effectLst/>
                        </a:rPr>
                        <a:t>Monitoringa darbi </a:t>
                      </a:r>
                      <a:r>
                        <a:rPr lang="lv-LV" sz="1800" dirty="0" err="1">
                          <a:effectLst/>
                        </a:rPr>
                        <a:t>dabaszinībās</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0000"/>
                  </a:ext>
                </a:extLst>
              </a:tr>
              <a:tr h="397372">
                <a:tc>
                  <a:txBody>
                    <a:bodyPr/>
                    <a:lstStyle/>
                    <a:p>
                      <a:pPr algn="ctr">
                        <a:lnSpc>
                          <a:spcPct val="115000"/>
                        </a:lnSpc>
                        <a:spcAft>
                          <a:spcPts val="0"/>
                        </a:spcAft>
                      </a:pPr>
                      <a:r>
                        <a:rPr lang="lv-LV" sz="1800">
                          <a:effectLst/>
                        </a:rPr>
                        <a:t>Bioloģija</a:t>
                      </a:r>
                      <a:endParaRPr lang="lv-LV"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lv-LV" sz="1800" dirty="0">
                          <a:effectLst/>
                        </a:rPr>
                        <a:t>2.maijs 15.00</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0"/>
                        </a:spcAft>
                      </a:pPr>
                      <a:r>
                        <a:rPr lang="lv-LV" sz="1800">
                          <a:effectLst/>
                        </a:rPr>
                        <a:t>02.05. – 15.05.</a:t>
                      </a:r>
                      <a:endParaRPr lang="lv-LV"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97372">
                <a:tc>
                  <a:txBody>
                    <a:bodyPr/>
                    <a:lstStyle/>
                    <a:p>
                      <a:pPr algn="ctr">
                        <a:lnSpc>
                          <a:spcPct val="115000"/>
                        </a:lnSpc>
                        <a:spcAft>
                          <a:spcPts val="0"/>
                        </a:spcAft>
                      </a:pPr>
                      <a:r>
                        <a:rPr lang="lv-LV" sz="1800">
                          <a:effectLst/>
                        </a:rPr>
                        <a:t>Fizika</a:t>
                      </a:r>
                      <a:endParaRPr lang="lv-LV"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lv-LV" sz="1800" dirty="0">
                          <a:effectLst/>
                        </a:rPr>
                        <a:t>2.maijs 15.00</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lv-LV" sz="1800">
                          <a:effectLst/>
                        </a:rPr>
                        <a:t>02.05. – 15.05.</a:t>
                      </a:r>
                      <a:endParaRPr lang="lv-LV"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97372">
                <a:tc>
                  <a:txBody>
                    <a:bodyPr/>
                    <a:lstStyle/>
                    <a:p>
                      <a:pPr algn="ctr">
                        <a:lnSpc>
                          <a:spcPct val="115000"/>
                        </a:lnSpc>
                        <a:spcAft>
                          <a:spcPts val="0"/>
                        </a:spcAft>
                      </a:pPr>
                      <a:r>
                        <a:rPr lang="lv-LV" sz="1800">
                          <a:effectLst/>
                        </a:rPr>
                        <a:t>Ķīmija</a:t>
                      </a:r>
                      <a:endParaRPr lang="lv-LV"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lv-LV" sz="1800" dirty="0">
                          <a:effectLst/>
                        </a:rPr>
                        <a:t>2.maijs 15.00</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lv-LV" sz="1800">
                          <a:effectLst/>
                        </a:rPr>
                        <a:t>02.05. ­– 15.05.</a:t>
                      </a:r>
                      <a:endParaRPr lang="lv-LV"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97372">
                <a:tc>
                  <a:txBody>
                    <a:bodyPr/>
                    <a:lstStyle/>
                    <a:p>
                      <a:pPr algn="ctr">
                        <a:lnSpc>
                          <a:spcPct val="115000"/>
                        </a:lnSpc>
                        <a:spcAft>
                          <a:spcPts val="0"/>
                        </a:spcAft>
                      </a:pPr>
                      <a:r>
                        <a:rPr lang="lv-LV" sz="1800" dirty="0" err="1">
                          <a:effectLst/>
                        </a:rPr>
                        <a:t>Dabaszinības</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lv-LV" sz="1800" dirty="0">
                          <a:effectLst/>
                        </a:rPr>
                        <a:t>9.maijs 15.00</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Aft>
                          <a:spcPts val="0"/>
                        </a:spcAft>
                      </a:pPr>
                      <a:r>
                        <a:rPr lang="lv-LV" sz="1800" dirty="0">
                          <a:effectLst/>
                        </a:rPr>
                        <a:t>09.05. – 20.05.</a:t>
                      </a:r>
                      <a:endParaRPr lang="lv-LV"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79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5329422" y="5128655"/>
            <a:ext cx="11039844" cy="0"/>
          </a:xfrm>
          <a:prstGeom prst="line">
            <a:avLst/>
          </a:prstGeom>
          <a:ln w="381000" cap="rnd">
            <a:solidFill>
              <a:srgbClr val="68478D"/>
            </a:solidFill>
            <a:prstDash val="solid"/>
            <a:headEnd type="none" w="sm" len="sm"/>
            <a:tailEnd type="none" w="sm" len="sm"/>
          </a:ln>
        </p:spPr>
      </p:sp>
      <p:sp>
        <p:nvSpPr>
          <p:cNvPr id="6" name="Freeform 6"/>
          <p:cNvSpPr/>
          <p:nvPr/>
        </p:nvSpPr>
        <p:spPr>
          <a:xfrm>
            <a:off x="1181100" y="3726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sp>
      <p:sp>
        <p:nvSpPr>
          <p:cNvPr id="3" name="Rectangle 2"/>
          <p:cNvSpPr/>
          <p:nvPr/>
        </p:nvSpPr>
        <p:spPr>
          <a:xfrm>
            <a:off x="3124200" y="2476500"/>
            <a:ext cx="12649200" cy="6863417"/>
          </a:xfrm>
          <a:prstGeom prst="rect">
            <a:avLst/>
          </a:prstGeom>
        </p:spPr>
        <p:txBody>
          <a:bodyPr wrap="square">
            <a:spAutoFit/>
          </a:bodyPr>
          <a:lstStyle/>
          <a:p>
            <a:r>
              <a:rPr lang="lv-LV" sz="4400" b="1" dirty="0">
                <a:solidFill>
                  <a:schemeClr val="accent4">
                    <a:lumMod val="75000"/>
                  </a:schemeClr>
                </a:solidFill>
                <a:latin typeface="Verdana" panose="020B0604030504040204" pitchFamily="34" charset="0"/>
                <a:ea typeface="Verdana" panose="020B0604030504040204" pitchFamily="34" charset="0"/>
              </a:rPr>
              <a:t>VISC semināri skolēniem par valsts pārbaudes darbiem</a:t>
            </a:r>
          </a:p>
          <a:p>
            <a:r>
              <a:rPr lang="lv-LV" sz="4400" b="1" dirty="0">
                <a:solidFill>
                  <a:schemeClr val="accent4">
                    <a:lumMod val="75000"/>
                  </a:schemeClr>
                </a:solidFill>
                <a:latin typeface="Verdana" panose="020B0604030504040204" pitchFamily="34" charset="0"/>
                <a:ea typeface="Verdana" panose="020B0604030504040204" pitchFamily="34" charset="0"/>
              </a:rPr>
              <a:t>2023./2024.mācību gadā</a:t>
            </a:r>
          </a:p>
          <a:p>
            <a:endParaRPr lang="lv-LV" sz="4400" b="1" dirty="0">
              <a:solidFill>
                <a:schemeClr val="accent4">
                  <a:lumMod val="75000"/>
                </a:schemeClr>
              </a:solidFill>
              <a:latin typeface="Verdana" panose="020B0604030504040204" pitchFamily="34" charset="0"/>
              <a:ea typeface="Verdana" panose="020B0604030504040204" pitchFamily="34" charset="0"/>
            </a:endParaRPr>
          </a:p>
          <a:p>
            <a:r>
              <a:rPr lang="lv-LV" sz="4400" b="1" i="1" dirty="0" err="1">
                <a:solidFill>
                  <a:schemeClr val="accent4">
                    <a:lumMod val="75000"/>
                  </a:schemeClr>
                </a:solidFill>
                <a:latin typeface="Verdana" panose="020B0604030504040204" pitchFamily="34" charset="0"/>
                <a:ea typeface="Verdana" panose="020B0604030504040204" pitchFamily="34" charset="0"/>
              </a:rPr>
              <a:t>Facebook</a:t>
            </a:r>
            <a:r>
              <a:rPr lang="lv-LV" sz="4400" b="1" dirty="0">
                <a:solidFill>
                  <a:schemeClr val="accent4">
                    <a:lumMod val="75000"/>
                  </a:schemeClr>
                </a:solidFill>
                <a:latin typeface="Verdana" panose="020B0604030504040204" pitchFamily="34" charset="0"/>
                <a:ea typeface="Verdana" panose="020B0604030504040204" pitchFamily="34" charset="0"/>
              </a:rPr>
              <a:t> vietnē</a:t>
            </a:r>
          </a:p>
          <a:p>
            <a:endParaRPr lang="lv-LV" sz="4400" b="1" dirty="0">
              <a:solidFill>
                <a:schemeClr val="accent4">
                  <a:lumMod val="75000"/>
                </a:schemeClr>
              </a:solidFill>
              <a:latin typeface="Verdana" panose="020B0604030504040204" pitchFamily="34" charset="0"/>
              <a:ea typeface="Verdana" panose="020B0604030504040204" pitchFamily="34" charset="0"/>
            </a:endParaRPr>
          </a:p>
          <a:p>
            <a:r>
              <a:rPr lang="lv-LV" sz="4400" b="1" dirty="0">
                <a:solidFill>
                  <a:schemeClr val="accent4">
                    <a:lumMod val="75000"/>
                  </a:schemeClr>
                </a:solidFill>
                <a:latin typeface="Verdana" panose="020B0604030504040204" pitchFamily="34" charset="0"/>
                <a:ea typeface="Verdana" panose="020B0604030504040204" pitchFamily="34" charset="0"/>
              </a:rPr>
              <a:t>Optimālā līmeņa eksāmeni: </a:t>
            </a:r>
            <a:r>
              <a:rPr lang="lv-LV" sz="4400" b="1" dirty="0">
                <a:solidFill>
                  <a:schemeClr val="accent1"/>
                </a:solidFill>
                <a:latin typeface="Verdana" panose="020B0604030504040204" pitchFamily="34" charset="0"/>
                <a:ea typeface="Verdana" panose="020B0604030504040204" pitchFamily="34" charset="0"/>
              </a:rPr>
              <a:t>25.aprīlī</a:t>
            </a:r>
          </a:p>
          <a:p>
            <a:r>
              <a:rPr lang="lv-LV" sz="4400" b="1" dirty="0">
                <a:solidFill>
                  <a:schemeClr val="accent4">
                    <a:lumMod val="75000"/>
                  </a:schemeClr>
                </a:solidFill>
                <a:latin typeface="Verdana" panose="020B0604030504040204" pitchFamily="34" charset="0"/>
                <a:ea typeface="Verdana" panose="020B0604030504040204" pitchFamily="34" charset="0"/>
              </a:rPr>
              <a:t>Augstākā līmeņa eksāmeni: </a:t>
            </a:r>
            <a:r>
              <a:rPr lang="lv-LV" sz="4400" b="1" dirty="0">
                <a:solidFill>
                  <a:schemeClr val="accent1"/>
                </a:solidFill>
                <a:latin typeface="Verdana" panose="020B0604030504040204" pitchFamily="34" charset="0"/>
                <a:ea typeface="Verdana" panose="020B0604030504040204" pitchFamily="34" charset="0"/>
              </a:rPr>
              <a:t>26.aprīlī</a:t>
            </a:r>
          </a:p>
          <a:p>
            <a:r>
              <a:rPr lang="lv-LV" sz="4400" b="1" dirty="0">
                <a:solidFill>
                  <a:schemeClr val="accent4">
                    <a:lumMod val="75000"/>
                  </a:schemeClr>
                </a:solidFill>
                <a:latin typeface="Verdana" panose="020B0604030504040204" pitchFamily="34" charset="0"/>
                <a:ea typeface="Verdana" panose="020B0604030504040204" pitchFamily="34" charset="0"/>
              </a:rPr>
              <a:t>9.klases eksāmeni: </a:t>
            </a:r>
            <a:r>
              <a:rPr lang="lv-LV" sz="4400" b="1" dirty="0">
                <a:solidFill>
                  <a:schemeClr val="accent1"/>
                </a:solidFill>
                <a:latin typeface="Verdana" panose="020B0604030504040204" pitchFamily="34" charset="0"/>
                <a:ea typeface="Verdana" panose="020B0604030504040204" pitchFamily="34" charset="0"/>
              </a:rPr>
              <a:t>29.aprīlī</a:t>
            </a:r>
          </a:p>
          <a:p>
            <a:endParaRPr lang="lv-LV" sz="4400" b="1" dirty="0">
              <a:solidFill>
                <a:schemeClr val="accent4">
                  <a:lumMod val="7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741954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61977" y="3695700"/>
            <a:ext cx="12564046" cy="3065870"/>
            <a:chOff x="0" y="0"/>
            <a:chExt cx="3309049" cy="807472"/>
          </a:xfrm>
        </p:grpSpPr>
        <p:sp>
          <p:nvSpPr>
            <p:cNvPr id="3" name="Freeform 3"/>
            <p:cNvSpPr/>
            <p:nvPr/>
          </p:nvSpPr>
          <p:spPr>
            <a:xfrm>
              <a:off x="0" y="0"/>
              <a:ext cx="3309049" cy="807472"/>
            </a:xfrm>
            <a:custGeom>
              <a:avLst/>
              <a:gdLst/>
              <a:ahLst/>
              <a:cxnLst/>
              <a:rect l="l" t="t" r="r" b="b"/>
              <a:pathLst>
                <a:path w="3309049" h="807472">
                  <a:moveTo>
                    <a:pt x="31426" y="0"/>
                  </a:moveTo>
                  <a:lnTo>
                    <a:pt x="3277623" y="0"/>
                  </a:lnTo>
                  <a:cubicBezTo>
                    <a:pt x="3285958" y="0"/>
                    <a:pt x="3293951" y="3311"/>
                    <a:pt x="3299845" y="9204"/>
                  </a:cubicBezTo>
                  <a:cubicBezTo>
                    <a:pt x="3305738" y="15098"/>
                    <a:pt x="3309049" y="23091"/>
                    <a:pt x="3309049" y="31426"/>
                  </a:cubicBezTo>
                  <a:lnTo>
                    <a:pt x="3309049" y="776046"/>
                  </a:lnTo>
                  <a:cubicBezTo>
                    <a:pt x="3309049" y="784381"/>
                    <a:pt x="3305738" y="792374"/>
                    <a:pt x="3299845" y="798267"/>
                  </a:cubicBezTo>
                  <a:cubicBezTo>
                    <a:pt x="3293951" y="804161"/>
                    <a:pt x="3285958" y="807472"/>
                    <a:pt x="3277623" y="807472"/>
                  </a:cubicBezTo>
                  <a:lnTo>
                    <a:pt x="31426" y="807472"/>
                  </a:lnTo>
                  <a:cubicBezTo>
                    <a:pt x="23091" y="807472"/>
                    <a:pt x="15098" y="804161"/>
                    <a:pt x="9204" y="798267"/>
                  </a:cubicBezTo>
                  <a:cubicBezTo>
                    <a:pt x="3311" y="792374"/>
                    <a:pt x="0" y="784381"/>
                    <a:pt x="0" y="776046"/>
                  </a:cubicBezTo>
                  <a:lnTo>
                    <a:pt x="0" y="31426"/>
                  </a:lnTo>
                  <a:cubicBezTo>
                    <a:pt x="0" y="23091"/>
                    <a:pt x="3311" y="15098"/>
                    <a:pt x="9204" y="9204"/>
                  </a:cubicBezTo>
                  <a:cubicBezTo>
                    <a:pt x="15098" y="3311"/>
                    <a:pt x="23091" y="0"/>
                    <a:pt x="31426" y="0"/>
                  </a:cubicBezTo>
                  <a:close/>
                </a:path>
              </a:pathLst>
            </a:custGeom>
            <a:solidFill>
              <a:srgbClr val="68478D"/>
            </a:solidFill>
          </p:spPr>
        </p:sp>
        <p:sp>
          <p:nvSpPr>
            <p:cNvPr id="4" name="TextBox 4"/>
            <p:cNvSpPr txBox="1"/>
            <p:nvPr/>
          </p:nvSpPr>
          <p:spPr>
            <a:xfrm>
              <a:off x="0" y="-38100"/>
              <a:ext cx="3309049" cy="845572"/>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7239010" y="662391"/>
            <a:ext cx="3733790" cy="2858457"/>
          </a:xfrm>
          <a:custGeom>
            <a:avLst/>
            <a:gdLst/>
            <a:ahLst/>
            <a:cxnLst/>
            <a:rect l="l" t="t" r="r" b="b"/>
            <a:pathLst>
              <a:path w="3809980" h="2858457">
                <a:moveTo>
                  <a:pt x="0" y="0"/>
                </a:moveTo>
                <a:lnTo>
                  <a:pt x="3809980" y="0"/>
                </a:lnTo>
                <a:lnTo>
                  <a:pt x="3809980" y="2858457"/>
                </a:lnTo>
                <a:lnTo>
                  <a:pt x="0" y="2858457"/>
                </a:lnTo>
                <a:lnTo>
                  <a:pt x="0" y="0"/>
                </a:lnTo>
                <a:close/>
              </a:path>
            </a:pathLst>
          </a:custGeom>
          <a:blipFill>
            <a:blip r:embed="rId2"/>
            <a:stretch>
              <a:fillRect l="-40108" r="-30404"/>
            </a:stretch>
          </a:blipFill>
        </p:spPr>
      </p:sp>
      <p:sp>
        <p:nvSpPr>
          <p:cNvPr id="7" name="TextBox 7"/>
          <p:cNvSpPr txBox="1"/>
          <p:nvPr/>
        </p:nvSpPr>
        <p:spPr>
          <a:xfrm>
            <a:off x="3824576" y="4791849"/>
            <a:ext cx="10638848" cy="873572"/>
          </a:xfrm>
          <a:prstGeom prst="rect">
            <a:avLst/>
          </a:prstGeom>
        </p:spPr>
        <p:txBody>
          <a:bodyPr lIns="0" tIns="0" rIns="0" bIns="0" rtlCol="0" anchor="t">
            <a:spAutoFit/>
          </a:bodyPr>
          <a:lstStyle/>
          <a:p>
            <a:pPr algn="ctr">
              <a:lnSpc>
                <a:spcPts val="6335"/>
              </a:lnSpc>
            </a:pPr>
            <a:r>
              <a:rPr lang="lv-LV" sz="6962" dirty="0">
                <a:solidFill>
                  <a:srgbClr val="FFFFFF"/>
                </a:solidFill>
                <a:latin typeface="HK Grotesk Bold"/>
              </a:rPr>
              <a:t>PALDIES!</a:t>
            </a:r>
            <a:endParaRPr lang="en-US" sz="6962" dirty="0">
              <a:solidFill>
                <a:srgbClr val="FFFFFF"/>
              </a:solidFill>
              <a:latin typeface="HK Grotesk Bold"/>
            </a:endParaRPr>
          </a:p>
        </p:txBody>
      </p:sp>
      <p:sp>
        <p:nvSpPr>
          <p:cNvPr id="8" name="Text Placeholder 2"/>
          <p:cNvSpPr txBox="1">
            <a:spLocks/>
          </p:cNvSpPr>
          <p:nvPr/>
        </p:nvSpPr>
        <p:spPr>
          <a:xfrm>
            <a:off x="5486400" y="6906231"/>
            <a:ext cx="6934200" cy="2678867"/>
          </a:xfrm>
          <a:prstGeom prst="rect">
            <a:avLst/>
          </a:prstGeom>
        </p:spPr>
        <p:txBody>
          <a:bodyPr vert="horz" lIns="91440" tIns="45720" rIns="91440" bIns="45720" rtlCol="0" anchor="ctr">
            <a:normAutofit fontScale="40000" lnSpcReduction="20000"/>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lv-LV" altLang="lv-LV" sz="7200" dirty="0">
              <a:solidFill>
                <a:schemeClr val="accent4">
                  <a:lumMod val="75000"/>
                </a:schemeClr>
              </a:solidFill>
              <a:latin typeface="Verdana" panose="020B0604030504040204" pitchFamily="34" charset="0"/>
              <a:ea typeface="Verdana" panose="020B0604030504040204" pitchFamily="34" charset="0"/>
            </a:endParaRPr>
          </a:p>
          <a:p>
            <a:pPr algn="ctr">
              <a:lnSpc>
                <a:spcPct val="110000"/>
              </a:lnSpc>
            </a:pPr>
            <a:r>
              <a:rPr lang="lv-LV" altLang="lv-LV" sz="7200" b="1" dirty="0">
                <a:solidFill>
                  <a:schemeClr val="accent4">
                    <a:lumMod val="75000"/>
                  </a:schemeClr>
                </a:solidFill>
                <a:latin typeface="Verdana" panose="020B0604030504040204" pitchFamily="34" charset="0"/>
                <a:ea typeface="Verdana" panose="020B0604030504040204" pitchFamily="34" charset="0"/>
              </a:rPr>
              <a:t>Kaspars Špūle</a:t>
            </a:r>
          </a:p>
          <a:p>
            <a:pPr algn="ctr">
              <a:lnSpc>
                <a:spcPct val="110000"/>
              </a:lnSpc>
            </a:pPr>
            <a:r>
              <a:rPr lang="lv-LV" altLang="lv-LV" sz="7200" dirty="0">
                <a:solidFill>
                  <a:schemeClr val="accent4">
                    <a:lumMod val="75000"/>
                  </a:schemeClr>
                </a:solidFill>
                <a:latin typeface="Verdana" panose="020B0604030504040204" pitchFamily="34" charset="0"/>
                <a:ea typeface="Verdana" panose="020B0604030504040204" pitchFamily="34" charset="0"/>
              </a:rPr>
              <a:t>Vispārējās izglītības pārbaudījumu nodaļas vadītājs</a:t>
            </a:r>
          </a:p>
          <a:p>
            <a:pPr algn="ctr">
              <a:lnSpc>
                <a:spcPct val="80000"/>
              </a:lnSpc>
            </a:pPr>
            <a:r>
              <a:rPr lang="lv-LV" altLang="lv-LV" sz="7200" dirty="0">
                <a:solidFill>
                  <a:schemeClr val="accent4">
                    <a:lumMod val="75000"/>
                  </a:schemeClr>
                </a:solidFill>
                <a:latin typeface="Verdana" panose="020B0604030504040204" pitchFamily="34" charset="0"/>
                <a:ea typeface="Verdana" panose="020B0604030504040204" pitchFamily="34" charset="0"/>
                <a:hlinkClick r:id="rId3"/>
              </a:rPr>
              <a:t>kaspars.spule@visc.gov.lv</a:t>
            </a:r>
            <a:endParaRPr lang="lv-LV" altLang="lv-LV" sz="7200" dirty="0">
              <a:solidFill>
                <a:schemeClr val="accent4">
                  <a:lumMod val="75000"/>
                </a:schemeClr>
              </a:solidFill>
              <a:latin typeface="Verdana" panose="020B0604030504040204" pitchFamily="34" charset="0"/>
              <a:ea typeface="Verdana" panose="020B0604030504040204" pitchFamily="34" charset="0"/>
            </a:endParaRPr>
          </a:p>
          <a:p>
            <a:pPr algn="ctr">
              <a:lnSpc>
                <a:spcPct val="80000"/>
              </a:lnSpc>
            </a:pPr>
            <a:endParaRPr lang="lv-LV" altLang="lv-LV" sz="7200" dirty="0">
              <a:solidFill>
                <a:schemeClr val="accent4">
                  <a:lumMod val="75000"/>
                </a:schemeClr>
              </a:solidFill>
              <a:latin typeface="Verdana" panose="020B0604030504040204" pitchFamily="34" charset="0"/>
              <a:ea typeface="Verdana" panose="020B0604030504040204" pitchFamily="34" charset="0"/>
            </a:endParaRPr>
          </a:p>
          <a:p>
            <a:pPr algn="ctr">
              <a:lnSpc>
                <a:spcPct val="80000"/>
              </a:lnSpc>
            </a:pPr>
            <a:r>
              <a:rPr lang="lv-LV" altLang="lv-LV" sz="7200" dirty="0">
                <a:solidFill>
                  <a:schemeClr val="accent4">
                    <a:lumMod val="75000"/>
                  </a:schemeClr>
                </a:solidFill>
                <a:latin typeface="Verdana" panose="020B0604030504040204" pitchFamily="34" charset="0"/>
                <a:ea typeface="Verdana" panose="020B0604030504040204" pitchFamily="34" charset="0"/>
              </a:rPr>
              <a:t>60001606 </a:t>
            </a:r>
          </a:p>
          <a:p>
            <a:endParaRPr lang="lv-LV" altLang="lv-LV" dirty="0">
              <a:ea typeface="MS PGothic" pitchFamily="34" charset="-128"/>
            </a:endParaRPr>
          </a:p>
        </p:txBody>
      </p:sp>
    </p:spTree>
    <p:extLst>
      <p:ext uri="{BB962C8B-B14F-4D97-AF65-F5344CB8AC3E}">
        <p14:creationId xmlns:p14="http://schemas.microsoft.com/office/powerpoint/2010/main" val="4161654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5329422" y="5128655"/>
            <a:ext cx="11039844" cy="0"/>
          </a:xfrm>
          <a:prstGeom prst="line">
            <a:avLst/>
          </a:prstGeom>
          <a:ln w="381000" cap="rnd">
            <a:solidFill>
              <a:srgbClr val="68478D"/>
            </a:solidFill>
            <a:prstDash val="solid"/>
            <a:headEnd type="none" w="sm" len="sm"/>
            <a:tailEnd type="none" w="sm" len="sm"/>
          </a:ln>
        </p:spPr>
      </p:sp>
      <p:sp>
        <p:nvSpPr>
          <p:cNvPr id="6" name="Freeform 6"/>
          <p:cNvSpPr/>
          <p:nvPr/>
        </p:nvSpPr>
        <p:spPr>
          <a:xfrm>
            <a:off x="1181100" y="3726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sp>
      <p:sp>
        <p:nvSpPr>
          <p:cNvPr id="3" name="Rectangle 2"/>
          <p:cNvSpPr/>
          <p:nvPr/>
        </p:nvSpPr>
        <p:spPr>
          <a:xfrm>
            <a:off x="4495800" y="671021"/>
            <a:ext cx="9751387" cy="1200329"/>
          </a:xfrm>
          <a:prstGeom prst="rect">
            <a:avLst/>
          </a:prstGeom>
        </p:spPr>
        <p:txBody>
          <a:bodyPr wrap="none">
            <a:spAutoFit/>
          </a:bodyPr>
          <a:lstStyle/>
          <a:p>
            <a:r>
              <a:rPr lang="lv-LV" sz="3600" b="1" dirty="0">
                <a:solidFill>
                  <a:schemeClr val="accent4">
                    <a:lumMod val="75000"/>
                  </a:schemeClr>
                </a:solidFill>
                <a:latin typeface="Verdana" panose="020B0604030504040204" pitchFamily="34" charset="0"/>
                <a:ea typeface="Verdana" panose="020B0604030504040204" pitchFamily="34" charset="0"/>
              </a:rPr>
              <a:t>Valsts pārbaudes darbu norises laiki </a:t>
            </a:r>
          </a:p>
          <a:p>
            <a:r>
              <a:rPr lang="lv-LV" sz="3600" b="1" dirty="0">
                <a:solidFill>
                  <a:schemeClr val="accent4">
                    <a:lumMod val="75000"/>
                  </a:schemeClr>
                </a:solidFill>
                <a:latin typeface="Verdana" panose="020B0604030504040204" pitchFamily="34" charset="0"/>
                <a:ea typeface="Verdana" panose="020B0604030504040204" pitchFamily="34" charset="0"/>
              </a:rPr>
              <a:t>2023./2024.m.g.</a:t>
            </a:r>
            <a:endParaRPr lang="en-US" sz="3600" dirty="0"/>
          </a:p>
        </p:txBody>
      </p:sp>
      <p:pic>
        <p:nvPicPr>
          <p:cNvPr id="5" name="Picture 4"/>
          <p:cNvPicPr>
            <a:picLocks noChangeAspect="1"/>
          </p:cNvPicPr>
          <p:nvPr/>
        </p:nvPicPr>
        <p:blipFill>
          <a:blip r:embed="rId3"/>
          <a:stretch>
            <a:fillRect/>
          </a:stretch>
        </p:blipFill>
        <p:spPr>
          <a:xfrm>
            <a:off x="3505200" y="2533649"/>
            <a:ext cx="10515600" cy="7397367"/>
          </a:xfrm>
          <a:prstGeom prst="rect">
            <a:avLst/>
          </a:prstGeom>
        </p:spPr>
      </p:pic>
    </p:spTree>
    <p:extLst>
      <p:ext uri="{BB962C8B-B14F-4D97-AF65-F5344CB8AC3E}">
        <p14:creationId xmlns:p14="http://schemas.microsoft.com/office/powerpoint/2010/main" val="3090719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5329422" y="5128655"/>
            <a:ext cx="11039844" cy="0"/>
          </a:xfrm>
          <a:prstGeom prst="line">
            <a:avLst/>
          </a:prstGeom>
          <a:ln w="381000" cap="rnd">
            <a:solidFill>
              <a:srgbClr val="68478D"/>
            </a:solidFill>
            <a:prstDash val="solid"/>
            <a:headEnd type="none" w="sm" len="sm"/>
            <a:tailEnd type="none" w="sm" len="sm"/>
          </a:ln>
        </p:spPr>
      </p:sp>
      <p:sp>
        <p:nvSpPr>
          <p:cNvPr id="6" name="Freeform 6"/>
          <p:cNvSpPr/>
          <p:nvPr/>
        </p:nvSpPr>
        <p:spPr>
          <a:xfrm>
            <a:off x="1181100" y="3726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sp>
      <p:sp>
        <p:nvSpPr>
          <p:cNvPr id="3" name="Rectangle 2"/>
          <p:cNvSpPr/>
          <p:nvPr/>
        </p:nvSpPr>
        <p:spPr>
          <a:xfrm>
            <a:off x="4495800" y="671021"/>
            <a:ext cx="9751387" cy="1200329"/>
          </a:xfrm>
          <a:prstGeom prst="rect">
            <a:avLst/>
          </a:prstGeom>
        </p:spPr>
        <p:txBody>
          <a:bodyPr wrap="none">
            <a:spAutoFit/>
          </a:bodyPr>
          <a:lstStyle/>
          <a:p>
            <a:r>
              <a:rPr lang="lv-LV" sz="3600" b="1" dirty="0">
                <a:solidFill>
                  <a:schemeClr val="accent4">
                    <a:lumMod val="75000"/>
                  </a:schemeClr>
                </a:solidFill>
                <a:latin typeface="Verdana" panose="020B0604030504040204" pitchFamily="34" charset="0"/>
                <a:ea typeface="Verdana" panose="020B0604030504040204" pitchFamily="34" charset="0"/>
              </a:rPr>
              <a:t>Valsts pārbaudes darbu norises laiki </a:t>
            </a:r>
          </a:p>
          <a:p>
            <a:r>
              <a:rPr lang="lv-LV" sz="3600" b="1" dirty="0">
                <a:solidFill>
                  <a:schemeClr val="accent4">
                    <a:lumMod val="75000"/>
                  </a:schemeClr>
                </a:solidFill>
                <a:latin typeface="Verdana" panose="020B0604030504040204" pitchFamily="34" charset="0"/>
                <a:ea typeface="Verdana" panose="020B0604030504040204" pitchFamily="34" charset="0"/>
              </a:rPr>
              <a:t>2023./2024.m.g.</a:t>
            </a:r>
            <a:endParaRPr lang="en-US" sz="3600" dirty="0"/>
          </a:p>
        </p:txBody>
      </p:sp>
      <p:pic>
        <p:nvPicPr>
          <p:cNvPr id="4" name="Picture 3"/>
          <p:cNvPicPr>
            <a:picLocks noChangeAspect="1"/>
          </p:cNvPicPr>
          <p:nvPr/>
        </p:nvPicPr>
        <p:blipFill>
          <a:blip r:embed="rId3"/>
          <a:stretch>
            <a:fillRect/>
          </a:stretch>
        </p:blipFill>
        <p:spPr>
          <a:xfrm>
            <a:off x="3429000" y="2019300"/>
            <a:ext cx="10998135" cy="7910689"/>
          </a:xfrm>
          <a:prstGeom prst="rect">
            <a:avLst/>
          </a:prstGeom>
        </p:spPr>
      </p:pic>
    </p:spTree>
    <p:extLst>
      <p:ext uri="{BB962C8B-B14F-4D97-AF65-F5344CB8AC3E}">
        <p14:creationId xmlns:p14="http://schemas.microsoft.com/office/powerpoint/2010/main" val="3835861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5329422" y="5128655"/>
            <a:ext cx="11039844" cy="0"/>
          </a:xfrm>
          <a:prstGeom prst="line">
            <a:avLst/>
          </a:prstGeom>
          <a:ln w="381000" cap="rnd">
            <a:solidFill>
              <a:srgbClr val="68478D"/>
            </a:solidFill>
            <a:prstDash val="solid"/>
            <a:headEnd type="none" w="sm" len="sm"/>
            <a:tailEnd type="none" w="sm" len="sm"/>
          </a:ln>
        </p:spPr>
      </p:sp>
      <p:sp>
        <p:nvSpPr>
          <p:cNvPr id="6" name="Freeform 6"/>
          <p:cNvSpPr/>
          <p:nvPr/>
        </p:nvSpPr>
        <p:spPr>
          <a:xfrm>
            <a:off x="1181100" y="3726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sp>
      <p:sp>
        <p:nvSpPr>
          <p:cNvPr id="8" name="TextBox 7"/>
          <p:cNvSpPr txBox="1"/>
          <p:nvPr/>
        </p:nvSpPr>
        <p:spPr>
          <a:xfrm>
            <a:off x="5924938" y="666926"/>
            <a:ext cx="8747450" cy="1384995"/>
          </a:xfrm>
          <a:prstGeom prst="rect">
            <a:avLst/>
          </a:prstGeom>
          <a:noFill/>
        </p:spPr>
        <p:txBody>
          <a:bodyPr wrap="square" rtlCol="0">
            <a:spAutoFit/>
          </a:bodyPr>
          <a:lstStyle/>
          <a:p>
            <a:r>
              <a:rPr lang="lv-LV" sz="4200" b="1" dirty="0">
                <a:solidFill>
                  <a:schemeClr val="accent4">
                    <a:lumMod val="75000"/>
                  </a:schemeClr>
                </a:solidFill>
                <a:latin typeface="Verdana" panose="020B0604030504040204" pitchFamily="34" charset="0"/>
                <a:ea typeface="Verdana" panose="020B0604030504040204" pitchFamily="34" charset="0"/>
              </a:rPr>
              <a:t>Atbrīvošana no valsts pārbaudes darbiem (I)</a:t>
            </a:r>
          </a:p>
        </p:txBody>
      </p:sp>
      <p:sp>
        <p:nvSpPr>
          <p:cNvPr id="9" name="Rectangle 8"/>
          <p:cNvSpPr/>
          <p:nvPr/>
        </p:nvSpPr>
        <p:spPr>
          <a:xfrm>
            <a:off x="1524000" y="2438698"/>
            <a:ext cx="15849600" cy="7109639"/>
          </a:xfrm>
          <a:prstGeom prst="rect">
            <a:avLst/>
          </a:prstGeom>
        </p:spPr>
        <p:txBody>
          <a:bodyPr wrap="square">
            <a:spAutoFit/>
          </a:bodyPr>
          <a:lstStyle/>
          <a:p>
            <a:r>
              <a:rPr lang="lv-LV" sz="3000" dirty="0">
                <a:solidFill>
                  <a:schemeClr val="accent4">
                    <a:lumMod val="75000"/>
                  </a:schemeClr>
                </a:solidFill>
                <a:latin typeface="Open Sans"/>
              </a:rPr>
              <a:t>2023. gada 24. janvāra MK noteikumu Nr. 31 «</a:t>
            </a:r>
            <a:r>
              <a:rPr lang="en-US" sz="3000" dirty="0" err="1">
                <a:solidFill>
                  <a:schemeClr val="accent4">
                    <a:lumMod val="75000"/>
                  </a:schemeClr>
                </a:solidFill>
                <a:latin typeface="Open Sans"/>
              </a:rPr>
              <a:t>Kārtība</a:t>
            </a:r>
            <a:r>
              <a:rPr lang="en-US" sz="3000" dirty="0">
                <a:solidFill>
                  <a:schemeClr val="accent4">
                    <a:lumMod val="75000"/>
                  </a:schemeClr>
                </a:solidFill>
                <a:latin typeface="Open Sans"/>
              </a:rPr>
              <a:t>, </a:t>
            </a:r>
            <a:r>
              <a:rPr lang="en-US" sz="3000" dirty="0" err="1">
                <a:solidFill>
                  <a:schemeClr val="accent4">
                    <a:lumMod val="75000"/>
                  </a:schemeClr>
                </a:solidFill>
                <a:latin typeface="Open Sans"/>
              </a:rPr>
              <a:t>kādā</a:t>
            </a:r>
            <a:r>
              <a:rPr lang="en-US" sz="3000" dirty="0">
                <a:solidFill>
                  <a:schemeClr val="accent4">
                    <a:lumMod val="75000"/>
                  </a:schemeClr>
                </a:solidFill>
                <a:latin typeface="Open Sans"/>
              </a:rPr>
              <a:t> </a:t>
            </a:r>
            <a:r>
              <a:rPr lang="en-US" sz="3000" dirty="0" err="1">
                <a:solidFill>
                  <a:schemeClr val="accent4">
                    <a:lumMod val="75000"/>
                  </a:schemeClr>
                </a:solidFill>
                <a:latin typeface="Open Sans"/>
              </a:rPr>
              <a:t>izglītojamie</a:t>
            </a:r>
            <a:r>
              <a:rPr lang="en-US" sz="3000" dirty="0">
                <a:solidFill>
                  <a:schemeClr val="accent4">
                    <a:lumMod val="75000"/>
                  </a:schemeClr>
                </a:solidFill>
                <a:latin typeface="Open Sans"/>
              </a:rPr>
              <a:t> </a:t>
            </a:r>
            <a:r>
              <a:rPr lang="en-US" sz="3000" dirty="0" err="1">
                <a:solidFill>
                  <a:schemeClr val="accent4">
                    <a:lumMod val="75000"/>
                  </a:schemeClr>
                </a:solidFill>
                <a:latin typeface="Open Sans"/>
              </a:rPr>
              <a:t>atbrīvojami</a:t>
            </a:r>
            <a:r>
              <a:rPr lang="en-US" sz="3000" dirty="0">
                <a:solidFill>
                  <a:schemeClr val="accent4">
                    <a:lumMod val="75000"/>
                  </a:schemeClr>
                </a:solidFill>
                <a:latin typeface="Open Sans"/>
              </a:rPr>
              <a:t> no </a:t>
            </a:r>
            <a:r>
              <a:rPr lang="en-US" sz="3000" dirty="0" err="1">
                <a:solidFill>
                  <a:schemeClr val="accent4">
                    <a:lumMod val="75000"/>
                  </a:schemeClr>
                </a:solidFill>
                <a:latin typeface="Open Sans"/>
              </a:rPr>
              <a:t>noteiktajiem</a:t>
            </a:r>
            <a:r>
              <a:rPr lang="en-US" sz="3000" dirty="0">
                <a:solidFill>
                  <a:schemeClr val="accent4">
                    <a:lumMod val="75000"/>
                  </a:schemeClr>
                </a:solidFill>
                <a:latin typeface="Open Sans"/>
              </a:rPr>
              <a:t> </a:t>
            </a:r>
            <a:r>
              <a:rPr lang="en-US" sz="3000" dirty="0" err="1">
                <a:solidFill>
                  <a:schemeClr val="accent4">
                    <a:lumMod val="75000"/>
                  </a:schemeClr>
                </a:solidFill>
                <a:latin typeface="Open Sans"/>
              </a:rPr>
              <a:t>valsts</a:t>
            </a:r>
            <a:r>
              <a:rPr lang="en-US" sz="3000" dirty="0">
                <a:solidFill>
                  <a:schemeClr val="accent4">
                    <a:lumMod val="75000"/>
                  </a:schemeClr>
                </a:solidFill>
                <a:latin typeface="Open Sans"/>
              </a:rPr>
              <a:t> </a:t>
            </a:r>
            <a:r>
              <a:rPr lang="en-US" sz="3000" dirty="0" err="1">
                <a:solidFill>
                  <a:schemeClr val="accent4">
                    <a:lumMod val="75000"/>
                  </a:schemeClr>
                </a:solidFill>
                <a:latin typeface="Open Sans"/>
              </a:rPr>
              <a:t>pārbaudījumiem</a:t>
            </a:r>
            <a:r>
              <a:rPr lang="lv-LV" sz="3000" dirty="0">
                <a:solidFill>
                  <a:schemeClr val="accent4">
                    <a:lumMod val="75000"/>
                  </a:schemeClr>
                </a:solidFill>
                <a:latin typeface="Open Sans"/>
              </a:rPr>
              <a:t>» 2. punkts:</a:t>
            </a:r>
            <a:endParaRPr lang="en-US" sz="3000" dirty="0">
              <a:solidFill>
                <a:schemeClr val="accent4">
                  <a:lumMod val="75000"/>
                </a:schemeClr>
              </a:solidFill>
            </a:endParaRPr>
          </a:p>
          <a:p>
            <a:endParaRPr lang="lv-LV" sz="1200" dirty="0">
              <a:solidFill>
                <a:schemeClr val="accent4">
                  <a:lumMod val="75000"/>
                </a:schemeClr>
              </a:solidFill>
              <a:latin typeface="Open Sans Bold" panose="020B0604020202020204" charset="0"/>
              <a:ea typeface="Open Sans Bold" panose="020B0604020202020204" charset="0"/>
              <a:cs typeface="Open Sans Bold" panose="020B0604020202020204" charset="0"/>
            </a:endParaRPr>
          </a:p>
          <a:p>
            <a:r>
              <a:rPr lang="lv-LV" sz="3000" dirty="0">
                <a:solidFill>
                  <a:schemeClr val="accent4">
                    <a:lumMod val="75000"/>
                  </a:schemeClr>
                </a:solidFill>
                <a:latin typeface="Open Sans Bold" panose="020B0604020202020204" charset="0"/>
                <a:ea typeface="Open Sans Bold" panose="020B0604020202020204" charset="0"/>
                <a:cs typeface="Open Sans Bold" panose="020B0604020202020204" charset="0"/>
              </a:rPr>
              <a:t>No valsts pārbaudījumiem izglītojamo atbrīvo ar izglītības iestādes vadītāja rīkojumu, pamatojoties uz:</a:t>
            </a:r>
          </a:p>
          <a:p>
            <a:pPr marL="514350" indent="-514350">
              <a:buFont typeface="Wingdings" panose="05000000000000000000" pitchFamily="2" charset="2"/>
              <a:buChar char="Ø"/>
            </a:pPr>
            <a:r>
              <a:rPr lang="en-US" sz="2700" dirty="0" err="1">
                <a:solidFill>
                  <a:schemeClr val="accent4">
                    <a:lumMod val="75000"/>
                  </a:schemeClr>
                </a:solidFill>
                <a:latin typeface="Open Sans" panose="020B0604020202020204" charset="0"/>
                <a:ea typeface="Open Sans" panose="020B0604020202020204" charset="0"/>
                <a:cs typeface="Open Sans" panose="020B0604020202020204" charset="0"/>
              </a:rPr>
              <a:t>pilngadīga</a:t>
            </a:r>
            <a:r>
              <a:rPr lang="en-US" sz="2700" dirty="0">
                <a:solidFill>
                  <a:schemeClr val="accent4">
                    <a:lumMod val="75000"/>
                  </a:schemeClr>
                </a:solidFill>
                <a:latin typeface="Open Sans" panose="020B0604020202020204" charset="0"/>
                <a:ea typeface="Open Sans" panose="020B0604020202020204" charset="0"/>
                <a:cs typeface="Open Sans" panose="020B0604020202020204" charset="0"/>
              </a:rPr>
              <a:t> </a:t>
            </a:r>
            <a:r>
              <a:rPr lang="en-US" sz="2700" dirty="0" err="1">
                <a:solidFill>
                  <a:schemeClr val="accent4">
                    <a:lumMod val="75000"/>
                  </a:schemeClr>
                </a:solidFill>
                <a:latin typeface="Open Sans" panose="020B0604020202020204" charset="0"/>
                <a:ea typeface="Open Sans" panose="020B0604020202020204" charset="0"/>
                <a:cs typeface="Open Sans" panose="020B0604020202020204" charset="0"/>
              </a:rPr>
              <a:t>izglītojamā</a:t>
            </a:r>
            <a:r>
              <a:rPr lang="en-US" sz="2700" dirty="0">
                <a:solidFill>
                  <a:schemeClr val="accent4">
                    <a:lumMod val="75000"/>
                  </a:schemeClr>
                </a:solidFill>
                <a:latin typeface="Open Sans" panose="020B0604020202020204" charset="0"/>
                <a:ea typeface="Open Sans" panose="020B0604020202020204" charset="0"/>
                <a:cs typeface="Open Sans" panose="020B0604020202020204" charset="0"/>
              </a:rPr>
              <a:t> </a:t>
            </a:r>
            <a:r>
              <a:rPr lang="en-US" sz="2700" dirty="0" err="1">
                <a:solidFill>
                  <a:schemeClr val="accent4">
                    <a:lumMod val="75000"/>
                  </a:schemeClr>
                </a:solidFill>
                <a:latin typeface="Open Sans" panose="020B0604020202020204" charset="0"/>
                <a:ea typeface="Open Sans" panose="020B0604020202020204" charset="0"/>
                <a:cs typeface="Open Sans" panose="020B0604020202020204" charset="0"/>
              </a:rPr>
              <a:t>vai</a:t>
            </a:r>
            <a:r>
              <a:rPr lang="en-US" sz="2700" dirty="0">
                <a:solidFill>
                  <a:schemeClr val="accent4">
                    <a:lumMod val="75000"/>
                  </a:schemeClr>
                </a:solidFill>
                <a:latin typeface="Open Sans" panose="020B0604020202020204" charset="0"/>
                <a:ea typeface="Open Sans" panose="020B0604020202020204" charset="0"/>
                <a:cs typeface="Open Sans" panose="020B0604020202020204" charset="0"/>
              </a:rPr>
              <a:t> </a:t>
            </a:r>
            <a:r>
              <a:rPr lang="en-US" sz="2700" dirty="0" err="1">
                <a:solidFill>
                  <a:schemeClr val="accent4">
                    <a:lumMod val="75000"/>
                  </a:schemeClr>
                </a:solidFill>
                <a:latin typeface="Open Sans" panose="020B0604020202020204" charset="0"/>
                <a:ea typeface="Open Sans" panose="020B0604020202020204" charset="0"/>
                <a:cs typeface="Open Sans" panose="020B0604020202020204" charset="0"/>
              </a:rPr>
              <a:t>nepilngadīga</a:t>
            </a:r>
            <a:r>
              <a:rPr lang="en-US" sz="2700" dirty="0">
                <a:solidFill>
                  <a:schemeClr val="accent4">
                    <a:lumMod val="75000"/>
                  </a:schemeClr>
                </a:solidFill>
                <a:latin typeface="Open Sans" panose="020B0604020202020204" charset="0"/>
                <a:ea typeface="Open Sans" panose="020B0604020202020204" charset="0"/>
                <a:cs typeface="Open Sans" panose="020B0604020202020204" charset="0"/>
              </a:rPr>
              <a:t> </a:t>
            </a:r>
            <a:r>
              <a:rPr lang="en-US" sz="2700" dirty="0" err="1">
                <a:solidFill>
                  <a:schemeClr val="accent4">
                    <a:lumMod val="75000"/>
                  </a:schemeClr>
                </a:solidFill>
                <a:latin typeface="Open Sans" panose="020B0604020202020204" charset="0"/>
                <a:ea typeface="Open Sans" panose="020B0604020202020204" charset="0"/>
                <a:cs typeface="Open Sans" panose="020B0604020202020204" charset="0"/>
              </a:rPr>
              <a:t>izglītojamā</a:t>
            </a:r>
            <a:r>
              <a:rPr lang="en-US" sz="2700" dirty="0">
                <a:solidFill>
                  <a:schemeClr val="accent4">
                    <a:lumMod val="75000"/>
                  </a:schemeClr>
                </a:solidFill>
                <a:latin typeface="Open Sans" panose="020B0604020202020204" charset="0"/>
                <a:ea typeface="Open Sans" panose="020B0604020202020204" charset="0"/>
                <a:cs typeface="Open Sans" panose="020B0604020202020204" charset="0"/>
              </a:rPr>
              <a:t> </a:t>
            </a:r>
            <a:r>
              <a:rPr lang="en-US" sz="2700" dirty="0" err="1">
                <a:solidFill>
                  <a:schemeClr val="accent4">
                    <a:lumMod val="75000"/>
                  </a:schemeClr>
                </a:solidFill>
                <a:latin typeface="Open Sans" panose="020B0604020202020204" charset="0"/>
                <a:ea typeface="Open Sans" panose="020B0604020202020204" charset="0"/>
                <a:cs typeface="Open Sans" panose="020B0604020202020204" charset="0"/>
              </a:rPr>
              <a:t>likumiskā</a:t>
            </a:r>
            <a:r>
              <a:rPr lang="en-US" sz="2700" dirty="0">
                <a:solidFill>
                  <a:schemeClr val="accent4">
                    <a:lumMod val="75000"/>
                  </a:schemeClr>
                </a:solidFill>
                <a:latin typeface="Open Sans" panose="020B0604020202020204" charset="0"/>
                <a:ea typeface="Open Sans" panose="020B0604020202020204" charset="0"/>
                <a:cs typeface="Open Sans" panose="020B0604020202020204" charset="0"/>
              </a:rPr>
              <a:t> </a:t>
            </a:r>
            <a:r>
              <a:rPr lang="en-US" sz="2700" dirty="0" err="1">
                <a:solidFill>
                  <a:schemeClr val="accent4">
                    <a:lumMod val="75000"/>
                  </a:schemeClr>
                </a:solidFill>
                <a:latin typeface="Open Sans" panose="020B0604020202020204" charset="0"/>
                <a:ea typeface="Open Sans" panose="020B0604020202020204" charset="0"/>
                <a:cs typeface="Open Sans" panose="020B0604020202020204" charset="0"/>
              </a:rPr>
              <a:t>pārstāvja</a:t>
            </a:r>
            <a:r>
              <a:rPr lang="en-US" sz="2700" dirty="0">
                <a:solidFill>
                  <a:schemeClr val="accent4">
                    <a:lumMod val="75000"/>
                  </a:schemeClr>
                </a:solidFill>
                <a:latin typeface="Open Sans" panose="020B0604020202020204" charset="0"/>
                <a:ea typeface="Open Sans" panose="020B0604020202020204" charset="0"/>
                <a:cs typeface="Open Sans" panose="020B0604020202020204" charset="0"/>
              </a:rPr>
              <a:t> </a:t>
            </a:r>
            <a:r>
              <a:rPr lang="en-US" sz="2700" b="1" dirty="0" err="1">
                <a:solidFill>
                  <a:schemeClr val="accent4">
                    <a:lumMod val="75000"/>
                  </a:schemeClr>
                </a:solidFill>
                <a:latin typeface="Open Sans" panose="020B0604020202020204" charset="0"/>
                <a:ea typeface="Open Sans" panose="020B0604020202020204" charset="0"/>
                <a:cs typeface="Open Sans" panose="020B0604020202020204" charset="0"/>
              </a:rPr>
              <a:t>iesniegumu</a:t>
            </a:r>
            <a:r>
              <a:rPr lang="en-US" sz="2700" dirty="0">
                <a:solidFill>
                  <a:schemeClr val="accent4">
                    <a:lumMod val="75000"/>
                  </a:schemeClr>
                </a:solidFill>
                <a:latin typeface="Open Sans" panose="020B0604020202020204" charset="0"/>
                <a:ea typeface="Open Sans" panose="020B0604020202020204" charset="0"/>
                <a:cs typeface="Open Sans" panose="020B0604020202020204" charset="0"/>
              </a:rPr>
              <a:t> </a:t>
            </a:r>
            <a:r>
              <a:rPr lang="en-US" sz="2700" dirty="0" err="1">
                <a:solidFill>
                  <a:schemeClr val="accent4">
                    <a:lumMod val="75000"/>
                  </a:schemeClr>
                </a:solidFill>
                <a:latin typeface="Open Sans" panose="020B0604020202020204" charset="0"/>
                <a:ea typeface="Open Sans" panose="020B0604020202020204" charset="0"/>
                <a:cs typeface="Open Sans" panose="020B0604020202020204" charset="0"/>
              </a:rPr>
              <a:t>ar</a:t>
            </a:r>
            <a:r>
              <a:rPr lang="en-US" sz="2700" dirty="0">
                <a:solidFill>
                  <a:schemeClr val="accent4">
                    <a:lumMod val="75000"/>
                  </a:schemeClr>
                </a:solidFill>
                <a:latin typeface="Open Sans" panose="020B0604020202020204" charset="0"/>
                <a:ea typeface="Open Sans" panose="020B0604020202020204" charset="0"/>
                <a:cs typeface="Open Sans" panose="020B0604020202020204" charset="0"/>
              </a:rPr>
              <a:t> </a:t>
            </a:r>
            <a:r>
              <a:rPr lang="en-US" sz="2700" dirty="0" err="1">
                <a:solidFill>
                  <a:schemeClr val="accent4">
                    <a:lumMod val="75000"/>
                  </a:schemeClr>
                </a:solidFill>
                <a:latin typeface="Open Sans" panose="020B0604020202020204" charset="0"/>
                <a:ea typeface="Open Sans" panose="020B0604020202020204" charset="0"/>
                <a:cs typeface="Open Sans" panose="020B0604020202020204" charset="0"/>
              </a:rPr>
              <a:t>lūgumu</a:t>
            </a:r>
            <a:r>
              <a:rPr lang="en-US" sz="2700" dirty="0">
                <a:solidFill>
                  <a:schemeClr val="accent4">
                    <a:lumMod val="75000"/>
                  </a:schemeClr>
                </a:solidFill>
                <a:latin typeface="Open Sans" panose="020B0604020202020204" charset="0"/>
                <a:ea typeface="Open Sans" panose="020B0604020202020204" charset="0"/>
                <a:cs typeface="Open Sans" panose="020B0604020202020204" charset="0"/>
              </a:rPr>
              <a:t> </a:t>
            </a:r>
            <a:r>
              <a:rPr lang="en-US" sz="2700" dirty="0" err="1">
                <a:solidFill>
                  <a:schemeClr val="accent4">
                    <a:lumMod val="75000"/>
                  </a:schemeClr>
                </a:solidFill>
                <a:latin typeface="Open Sans" panose="020B0604020202020204" charset="0"/>
                <a:ea typeface="Open Sans" panose="020B0604020202020204" charset="0"/>
                <a:cs typeface="Open Sans" panose="020B0604020202020204" charset="0"/>
              </a:rPr>
              <a:t>atbrīvot</a:t>
            </a:r>
            <a:r>
              <a:rPr lang="en-US" sz="2700" dirty="0">
                <a:solidFill>
                  <a:schemeClr val="accent4">
                    <a:lumMod val="75000"/>
                  </a:schemeClr>
                </a:solidFill>
                <a:latin typeface="Open Sans" panose="020B0604020202020204" charset="0"/>
                <a:ea typeface="Open Sans" panose="020B0604020202020204" charset="0"/>
                <a:cs typeface="Open Sans" panose="020B0604020202020204" charset="0"/>
              </a:rPr>
              <a:t> no </a:t>
            </a:r>
            <a:r>
              <a:rPr lang="en-US" sz="2700" dirty="0" err="1">
                <a:solidFill>
                  <a:schemeClr val="accent4">
                    <a:lumMod val="75000"/>
                  </a:schemeClr>
                </a:solidFill>
                <a:latin typeface="Open Sans" panose="020B0604020202020204" charset="0"/>
                <a:ea typeface="Open Sans" panose="020B0604020202020204" charset="0"/>
                <a:cs typeface="Open Sans" panose="020B0604020202020204" charset="0"/>
              </a:rPr>
              <a:t>noteiktajiem</a:t>
            </a:r>
            <a:r>
              <a:rPr lang="en-US" sz="2700" dirty="0">
                <a:solidFill>
                  <a:schemeClr val="accent4">
                    <a:lumMod val="75000"/>
                  </a:schemeClr>
                </a:solidFill>
                <a:latin typeface="Open Sans" panose="020B0604020202020204" charset="0"/>
                <a:ea typeface="Open Sans" panose="020B0604020202020204" charset="0"/>
                <a:cs typeface="Open Sans" panose="020B0604020202020204" charset="0"/>
              </a:rPr>
              <a:t> </a:t>
            </a:r>
            <a:r>
              <a:rPr lang="en-US" sz="2700" dirty="0" err="1">
                <a:solidFill>
                  <a:schemeClr val="accent4">
                    <a:lumMod val="75000"/>
                  </a:schemeClr>
                </a:solidFill>
                <a:latin typeface="Open Sans" panose="020B0604020202020204" charset="0"/>
                <a:ea typeface="Open Sans" panose="020B0604020202020204" charset="0"/>
                <a:cs typeface="Open Sans" panose="020B0604020202020204" charset="0"/>
              </a:rPr>
              <a:t>valsts</a:t>
            </a:r>
            <a:r>
              <a:rPr lang="en-US" sz="2700" dirty="0">
                <a:solidFill>
                  <a:schemeClr val="accent4">
                    <a:lumMod val="75000"/>
                  </a:schemeClr>
                </a:solidFill>
                <a:latin typeface="Open Sans" panose="020B0604020202020204" charset="0"/>
                <a:ea typeface="Open Sans" panose="020B0604020202020204" charset="0"/>
                <a:cs typeface="Open Sans" panose="020B0604020202020204" charset="0"/>
              </a:rPr>
              <a:t> </a:t>
            </a:r>
            <a:r>
              <a:rPr lang="en-US" sz="2700" dirty="0" err="1">
                <a:solidFill>
                  <a:schemeClr val="accent4">
                    <a:lumMod val="75000"/>
                  </a:schemeClr>
                </a:solidFill>
                <a:latin typeface="Open Sans" panose="020B0604020202020204" charset="0"/>
                <a:ea typeface="Open Sans" panose="020B0604020202020204" charset="0"/>
                <a:cs typeface="Open Sans" panose="020B0604020202020204" charset="0"/>
              </a:rPr>
              <a:t>pārbaudījumiem</a:t>
            </a:r>
            <a:r>
              <a:rPr lang="lv-LV" sz="2700" dirty="0">
                <a:solidFill>
                  <a:schemeClr val="accent4">
                    <a:lumMod val="75000"/>
                  </a:schemeClr>
                </a:solidFill>
                <a:latin typeface="Open Sans" panose="020B0604020202020204" charset="0"/>
                <a:ea typeface="Open Sans" panose="020B0604020202020204" charset="0"/>
                <a:cs typeface="Open Sans" panose="020B0604020202020204" charset="0"/>
              </a:rPr>
              <a:t>;</a:t>
            </a:r>
            <a:endParaRPr lang="lv-LV" sz="2700" b="1" dirty="0">
              <a:solidFill>
                <a:schemeClr val="accent4">
                  <a:lumMod val="75000"/>
                </a:schemeClr>
              </a:solidFill>
              <a:latin typeface="Open Sans" panose="020B0604020202020204" charset="0"/>
              <a:ea typeface="Open Sans" panose="020B0604020202020204" charset="0"/>
              <a:cs typeface="Open Sans" panose="020B0604020202020204" charset="0"/>
            </a:endParaRPr>
          </a:p>
          <a:p>
            <a:pPr marL="514350" indent="-514350">
              <a:buFont typeface="Wingdings" panose="05000000000000000000" pitchFamily="2" charset="2"/>
              <a:buChar char="Ø"/>
            </a:pPr>
            <a:r>
              <a:rPr lang="lv-LV" sz="2700" b="1" dirty="0">
                <a:solidFill>
                  <a:schemeClr val="accent4">
                    <a:lumMod val="75000"/>
                  </a:schemeClr>
                </a:solidFill>
                <a:latin typeface="Open Sans" panose="020B0604020202020204" charset="0"/>
                <a:ea typeface="Open Sans" panose="020B0604020202020204" charset="0"/>
                <a:cs typeface="Open Sans" panose="020B0604020202020204" charset="0"/>
              </a:rPr>
              <a:t>psihiatra, neirologa vai hematoonkologa </a:t>
            </a:r>
            <a:r>
              <a:rPr lang="lv-LV" sz="2700" dirty="0">
                <a:solidFill>
                  <a:schemeClr val="accent4">
                    <a:lumMod val="75000"/>
                  </a:schemeClr>
                </a:solidFill>
                <a:latin typeface="Open Sans" panose="020B0604020202020204" charset="0"/>
                <a:ea typeface="Open Sans" panose="020B0604020202020204" charset="0"/>
                <a:cs typeface="Open Sans" panose="020B0604020202020204" charset="0"/>
              </a:rPr>
              <a:t>(turpmāk – speciālists), </a:t>
            </a:r>
            <a:r>
              <a:rPr lang="lv-LV" sz="2700" b="1" dirty="0">
                <a:solidFill>
                  <a:schemeClr val="accent4">
                    <a:lumMod val="75000"/>
                  </a:schemeClr>
                </a:solidFill>
                <a:latin typeface="Open Sans" panose="020B0604020202020204" charset="0"/>
                <a:ea typeface="Open Sans" panose="020B0604020202020204" charset="0"/>
                <a:cs typeface="Open Sans" panose="020B0604020202020204" charset="0"/>
              </a:rPr>
              <a:t>vai ārstu konsīlija izsniegtu izrakstu </a:t>
            </a:r>
            <a:r>
              <a:rPr lang="lv-LV" sz="2700" dirty="0">
                <a:solidFill>
                  <a:schemeClr val="accent4">
                    <a:lumMod val="75000"/>
                  </a:schemeClr>
                </a:solidFill>
                <a:latin typeface="Open Sans" panose="020B0604020202020204" charset="0"/>
                <a:ea typeface="Open Sans" panose="020B0604020202020204" charset="0"/>
                <a:cs typeface="Open Sans" panose="020B0604020202020204" charset="0"/>
              </a:rPr>
              <a:t>no stacionārā/ambulatorā pacienta medicīniskās kartes (veidlapu </a:t>
            </a:r>
            <a:br>
              <a:rPr lang="lv-LV" sz="2700" dirty="0">
                <a:solidFill>
                  <a:schemeClr val="accent4">
                    <a:lumMod val="75000"/>
                  </a:schemeClr>
                </a:solidFill>
                <a:latin typeface="Open Sans" panose="020B0604020202020204" charset="0"/>
                <a:ea typeface="Open Sans" panose="020B0604020202020204" charset="0"/>
                <a:cs typeface="Open Sans" panose="020B0604020202020204" charset="0"/>
              </a:rPr>
            </a:br>
            <a:r>
              <a:rPr lang="lv-LV" sz="2700" dirty="0">
                <a:solidFill>
                  <a:schemeClr val="accent4">
                    <a:lumMod val="75000"/>
                  </a:schemeClr>
                </a:solidFill>
                <a:latin typeface="Open Sans" panose="020B0604020202020204" charset="0"/>
                <a:ea typeface="Open Sans" panose="020B0604020202020204" charset="0"/>
                <a:cs typeface="Open Sans" panose="020B0604020202020204" charset="0"/>
              </a:rPr>
              <a:t>Nr. 027/u) ar tajā iekļautu informāciju par ieteikumu atbrīvot izglītojamo no valsts pārbaudījumiem. Speciālista vai ārstu konsīlija izrakstu izglītības iestādē iesniedz ne vēlāk kā </a:t>
            </a:r>
            <a:r>
              <a:rPr lang="lv-LV" sz="2700" b="1" dirty="0">
                <a:solidFill>
                  <a:schemeClr val="accent4">
                    <a:lumMod val="75000"/>
                  </a:schemeClr>
                </a:solidFill>
                <a:latin typeface="Open Sans" panose="020B0604020202020204" charset="0"/>
                <a:ea typeface="Open Sans" panose="020B0604020202020204" charset="0"/>
                <a:cs typeface="Open Sans" panose="020B0604020202020204" charset="0"/>
              </a:rPr>
              <a:t>līdz attiecīgā mācību gada 1.martam</a:t>
            </a:r>
            <a:r>
              <a:rPr lang="lv-LV" sz="2700" dirty="0">
                <a:solidFill>
                  <a:schemeClr val="accent4">
                    <a:lumMod val="75000"/>
                  </a:schemeClr>
                </a:solidFill>
                <a:latin typeface="Open Sans" panose="020B0604020202020204" charset="0"/>
                <a:ea typeface="Open Sans" panose="020B0604020202020204" charset="0"/>
                <a:cs typeface="Open Sans" panose="020B0604020202020204" charset="0"/>
              </a:rPr>
              <a:t>;</a:t>
            </a:r>
          </a:p>
          <a:p>
            <a:pPr marL="514350" indent="-514350">
              <a:buFont typeface="Wingdings" panose="05000000000000000000" pitchFamily="2" charset="2"/>
              <a:buChar char="Ø"/>
            </a:pPr>
            <a:r>
              <a:rPr lang="lv-LV" sz="2700" b="1" dirty="0">
                <a:solidFill>
                  <a:schemeClr val="accent4">
                    <a:lumMod val="75000"/>
                  </a:schemeClr>
                </a:solidFill>
                <a:latin typeface="Open Sans" panose="020B0604020202020204" charset="0"/>
                <a:ea typeface="Open Sans" panose="020B0604020202020204" charset="0"/>
                <a:cs typeface="Open Sans" panose="020B0604020202020204" charset="0"/>
              </a:rPr>
              <a:t>ārstējošā ārsta izsniegtu izrakstu</a:t>
            </a:r>
            <a:r>
              <a:rPr lang="lv-LV" sz="2700" dirty="0">
                <a:solidFill>
                  <a:schemeClr val="accent4">
                    <a:lumMod val="75000"/>
                  </a:schemeClr>
                </a:solidFill>
                <a:latin typeface="Open Sans" panose="020B0604020202020204" charset="0"/>
                <a:ea typeface="Open Sans" panose="020B0604020202020204" charset="0"/>
                <a:cs typeface="Open Sans" panose="020B0604020202020204" charset="0"/>
              </a:rPr>
              <a:t> ar iekļautu informāciju par ieteikumu atbrīvot izglītojamo no valsts pārbaudījumiem attiecīgajā mācību gadā, ja </a:t>
            </a:r>
            <a:r>
              <a:rPr lang="lv-LV" sz="2700" b="1" dirty="0">
                <a:solidFill>
                  <a:schemeClr val="accent4">
                    <a:lumMod val="75000"/>
                  </a:schemeClr>
                </a:solidFill>
                <a:latin typeface="Open Sans" panose="020B0604020202020204" charset="0"/>
                <a:ea typeface="Open Sans" panose="020B0604020202020204" charset="0"/>
                <a:cs typeface="Open Sans" panose="020B0604020202020204" charset="0"/>
              </a:rPr>
              <a:t>izglītojamais pēc attiecīgā mācību gada 1.marta vai valsts pārbaudījumu norises laikā</a:t>
            </a:r>
            <a:r>
              <a:rPr lang="lv-LV" sz="2700" dirty="0">
                <a:solidFill>
                  <a:schemeClr val="accent4">
                    <a:lumMod val="75000"/>
                  </a:schemeClr>
                </a:solidFill>
                <a:latin typeface="Open Sans" panose="020B0604020202020204" charset="0"/>
                <a:ea typeface="Open Sans" panose="020B0604020202020204" charset="0"/>
                <a:cs typeface="Open Sans" panose="020B0604020202020204" charset="0"/>
              </a:rPr>
              <a:t> akūtas saslimšanas, infekcijas vai traumas radīto veselības traucējumu dēļ ārstējas stacionārā ārstniecības iestādē vai ambulatori un tādējādi neapmeklē izglītības iestādi.</a:t>
            </a:r>
          </a:p>
        </p:txBody>
      </p:sp>
      <p:sp>
        <p:nvSpPr>
          <p:cNvPr id="7" name="Down Arrow 6"/>
          <p:cNvSpPr/>
          <p:nvPr/>
        </p:nvSpPr>
        <p:spPr>
          <a:xfrm rot="10800000">
            <a:off x="1660517" y="5679826"/>
            <a:ext cx="381000" cy="1778032"/>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rgbClr val="FF0000"/>
              </a:solidFill>
            </a:endParaRPr>
          </a:p>
        </p:txBody>
      </p:sp>
      <p:sp>
        <p:nvSpPr>
          <p:cNvPr id="10" name="Down Arrow 9"/>
          <p:cNvSpPr/>
          <p:nvPr/>
        </p:nvSpPr>
        <p:spPr>
          <a:xfrm rot="16200000">
            <a:off x="1308068" y="8461415"/>
            <a:ext cx="431864" cy="654034"/>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rgbClr val="FF0000"/>
              </a:solidFill>
            </a:endParaRPr>
          </a:p>
        </p:txBody>
      </p:sp>
    </p:spTree>
    <p:extLst>
      <p:ext uri="{BB962C8B-B14F-4D97-AF65-F5344CB8AC3E}">
        <p14:creationId xmlns:p14="http://schemas.microsoft.com/office/powerpoint/2010/main" val="2634312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5329422" y="5128655"/>
            <a:ext cx="11039844" cy="0"/>
          </a:xfrm>
          <a:prstGeom prst="line">
            <a:avLst/>
          </a:prstGeom>
          <a:ln w="381000" cap="rnd">
            <a:solidFill>
              <a:srgbClr val="68478D"/>
            </a:solidFill>
            <a:prstDash val="solid"/>
            <a:headEnd type="none" w="sm" len="sm"/>
            <a:tailEnd type="none" w="sm" len="sm"/>
          </a:ln>
        </p:spPr>
      </p:sp>
      <p:sp>
        <p:nvSpPr>
          <p:cNvPr id="6" name="Freeform 6"/>
          <p:cNvSpPr/>
          <p:nvPr/>
        </p:nvSpPr>
        <p:spPr>
          <a:xfrm>
            <a:off x="1181100" y="3726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sp>
      <p:sp>
        <p:nvSpPr>
          <p:cNvPr id="7" name="Rectangle 6"/>
          <p:cNvSpPr/>
          <p:nvPr/>
        </p:nvSpPr>
        <p:spPr>
          <a:xfrm>
            <a:off x="1447800" y="2781300"/>
            <a:ext cx="7543800" cy="6247864"/>
          </a:xfrm>
          <a:prstGeom prst="rect">
            <a:avLst/>
          </a:prstGeom>
        </p:spPr>
        <p:txBody>
          <a:bodyPr wrap="square">
            <a:spAutoFit/>
          </a:bodyPr>
          <a:lstStyle/>
          <a:p>
            <a:r>
              <a:rPr lang="lv-LV" sz="3200" dirty="0">
                <a:solidFill>
                  <a:schemeClr val="accent4">
                    <a:lumMod val="75000"/>
                  </a:schemeClr>
                </a:solidFill>
                <a:latin typeface="Open Sans" panose="020B0604020202020204" charset="0"/>
                <a:ea typeface="Open Sans" panose="020B0604020202020204" charset="0"/>
                <a:cs typeface="Open Sans" panose="020B0604020202020204" charset="0"/>
              </a:rPr>
              <a:t>Medicīnisko dokumentu lietvedības kārtība attiecībā uz </a:t>
            </a:r>
            <a:r>
              <a:rPr lang="en-GB" sz="3200" dirty="0" err="1">
                <a:solidFill>
                  <a:schemeClr val="accent4">
                    <a:lumMod val="75000"/>
                  </a:schemeClr>
                </a:solidFill>
                <a:latin typeface="Open Sans" panose="020B0604020202020204" charset="0"/>
                <a:ea typeface="Open Sans" panose="020B0604020202020204" charset="0"/>
                <a:cs typeface="Open Sans" panose="020B0604020202020204" charset="0"/>
              </a:rPr>
              <a:t>izrakstu</a:t>
            </a:r>
            <a:r>
              <a:rPr lang="en-GB" sz="3200" dirty="0">
                <a:solidFill>
                  <a:schemeClr val="accent4">
                    <a:lumMod val="75000"/>
                  </a:schemeClr>
                </a:solidFill>
                <a:latin typeface="Open Sans" panose="020B0604020202020204" charset="0"/>
                <a:ea typeface="Open Sans" panose="020B0604020202020204" charset="0"/>
                <a:cs typeface="Open Sans" panose="020B0604020202020204" charset="0"/>
              </a:rPr>
              <a:t> no </a:t>
            </a:r>
            <a:r>
              <a:rPr lang="en-GB" sz="3200" dirty="0" err="1">
                <a:solidFill>
                  <a:schemeClr val="accent4">
                    <a:lumMod val="75000"/>
                  </a:schemeClr>
                </a:solidFill>
                <a:latin typeface="Open Sans" panose="020B0604020202020204" charset="0"/>
                <a:ea typeface="Open Sans" panose="020B0604020202020204" charset="0"/>
                <a:cs typeface="Open Sans" panose="020B0604020202020204" charset="0"/>
              </a:rPr>
              <a:t>stacionārā</a:t>
            </a:r>
            <a:r>
              <a:rPr lang="en-GB" sz="3200" dirty="0">
                <a:solidFill>
                  <a:schemeClr val="accent4">
                    <a:lumMod val="75000"/>
                  </a:schemeClr>
                </a:solidFill>
                <a:latin typeface="Open Sans" panose="020B0604020202020204" charset="0"/>
                <a:ea typeface="Open Sans" panose="020B0604020202020204" charset="0"/>
                <a:cs typeface="Open Sans" panose="020B0604020202020204" charset="0"/>
              </a:rPr>
              <a:t>/</a:t>
            </a:r>
            <a:r>
              <a:rPr lang="en-GB" sz="3200" dirty="0" err="1">
                <a:solidFill>
                  <a:schemeClr val="accent4">
                    <a:lumMod val="75000"/>
                  </a:schemeClr>
                </a:solidFill>
                <a:latin typeface="Open Sans" panose="020B0604020202020204" charset="0"/>
                <a:ea typeface="Open Sans" panose="020B0604020202020204" charset="0"/>
                <a:cs typeface="Open Sans" panose="020B0604020202020204" charset="0"/>
              </a:rPr>
              <a:t>ambulatorā</a:t>
            </a:r>
            <a:r>
              <a:rPr lang="en-GB" sz="3200" dirty="0">
                <a:solidFill>
                  <a:schemeClr val="accent4">
                    <a:lumMod val="75000"/>
                  </a:schemeClr>
                </a:solidFill>
                <a:latin typeface="Open Sans" panose="020B0604020202020204" charset="0"/>
                <a:ea typeface="Open Sans" panose="020B0604020202020204" charset="0"/>
                <a:cs typeface="Open Sans" panose="020B0604020202020204" charset="0"/>
              </a:rPr>
              <a:t> </a:t>
            </a:r>
            <a:r>
              <a:rPr lang="en-GB" sz="3200" dirty="0" err="1">
                <a:solidFill>
                  <a:schemeClr val="accent4">
                    <a:lumMod val="75000"/>
                  </a:schemeClr>
                </a:solidFill>
                <a:latin typeface="Open Sans" panose="020B0604020202020204" charset="0"/>
                <a:ea typeface="Open Sans" panose="020B0604020202020204" charset="0"/>
                <a:cs typeface="Open Sans" panose="020B0604020202020204" charset="0"/>
              </a:rPr>
              <a:t>pacienta</a:t>
            </a:r>
            <a:r>
              <a:rPr lang="en-GB" sz="3200" dirty="0">
                <a:solidFill>
                  <a:schemeClr val="accent4">
                    <a:lumMod val="75000"/>
                  </a:schemeClr>
                </a:solidFill>
                <a:latin typeface="Open Sans" panose="020B0604020202020204" charset="0"/>
                <a:ea typeface="Open Sans" panose="020B0604020202020204" charset="0"/>
                <a:cs typeface="Open Sans" panose="020B0604020202020204" charset="0"/>
              </a:rPr>
              <a:t> </a:t>
            </a:r>
            <a:r>
              <a:rPr lang="en-GB" sz="3200" dirty="0" err="1">
                <a:solidFill>
                  <a:schemeClr val="accent4">
                    <a:lumMod val="75000"/>
                  </a:schemeClr>
                </a:solidFill>
                <a:latin typeface="Open Sans" panose="020B0604020202020204" charset="0"/>
                <a:ea typeface="Open Sans" panose="020B0604020202020204" charset="0"/>
                <a:cs typeface="Open Sans" panose="020B0604020202020204" charset="0"/>
              </a:rPr>
              <a:t>medicīniskās</a:t>
            </a:r>
            <a:r>
              <a:rPr lang="en-GB" sz="3200" dirty="0">
                <a:solidFill>
                  <a:schemeClr val="accent4">
                    <a:lumMod val="75000"/>
                  </a:schemeClr>
                </a:solidFill>
                <a:latin typeface="Open Sans" panose="020B0604020202020204" charset="0"/>
                <a:ea typeface="Open Sans" panose="020B0604020202020204" charset="0"/>
                <a:cs typeface="Open Sans" panose="020B0604020202020204" charset="0"/>
              </a:rPr>
              <a:t> </a:t>
            </a:r>
            <a:r>
              <a:rPr lang="en-GB" sz="3200" dirty="0" err="1">
                <a:solidFill>
                  <a:schemeClr val="accent4">
                    <a:lumMod val="75000"/>
                  </a:schemeClr>
                </a:solidFill>
                <a:latin typeface="Open Sans" panose="020B0604020202020204" charset="0"/>
                <a:ea typeface="Open Sans" panose="020B0604020202020204" charset="0"/>
                <a:cs typeface="Open Sans" panose="020B0604020202020204" charset="0"/>
              </a:rPr>
              <a:t>kartes</a:t>
            </a:r>
            <a:r>
              <a:rPr lang="en-GB" sz="3200" dirty="0">
                <a:solidFill>
                  <a:schemeClr val="accent4">
                    <a:lumMod val="75000"/>
                  </a:schemeClr>
                </a:solidFill>
                <a:latin typeface="Open Sans" panose="020B0604020202020204" charset="0"/>
                <a:ea typeface="Open Sans" panose="020B0604020202020204" charset="0"/>
                <a:cs typeface="Open Sans" panose="020B0604020202020204" charset="0"/>
              </a:rPr>
              <a:t> (</a:t>
            </a:r>
            <a:r>
              <a:rPr lang="en-GB" sz="3200" dirty="0" err="1">
                <a:solidFill>
                  <a:schemeClr val="accent4">
                    <a:lumMod val="75000"/>
                  </a:schemeClr>
                </a:solidFill>
                <a:latin typeface="Open Sans" panose="020B0604020202020204" charset="0"/>
                <a:ea typeface="Open Sans" panose="020B0604020202020204" charset="0"/>
                <a:cs typeface="Open Sans" panose="020B0604020202020204" charset="0"/>
              </a:rPr>
              <a:t>veidlapu</a:t>
            </a:r>
            <a:r>
              <a:rPr lang="en-GB" sz="3200" dirty="0">
                <a:solidFill>
                  <a:schemeClr val="accent4">
                    <a:lumMod val="75000"/>
                  </a:schemeClr>
                </a:solidFill>
                <a:latin typeface="Open Sans" panose="020B0604020202020204" charset="0"/>
                <a:ea typeface="Open Sans" panose="020B0604020202020204" charset="0"/>
                <a:cs typeface="Open Sans" panose="020B0604020202020204" charset="0"/>
              </a:rPr>
              <a:t> </a:t>
            </a:r>
            <a:r>
              <a:rPr lang="en-GB" sz="3200" dirty="0" err="1">
                <a:solidFill>
                  <a:schemeClr val="accent4">
                    <a:lumMod val="75000"/>
                  </a:schemeClr>
                </a:solidFill>
                <a:latin typeface="Open Sans" panose="020B0604020202020204" charset="0"/>
                <a:ea typeface="Open Sans" panose="020B0604020202020204" charset="0"/>
                <a:cs typeface="Open Sans" panose="020B0604020202020204" charset="0"/>
              </a:rPr>
              <a:t>Nr</a:t>
            </a:r>
            <a:r>
              <a:rPr lang="en-GB" sz="3200" dirty="0">
                <a:solidFill>
                  <a:schemeClr val="accent4">
                    <a:lumMod val="75000"/>
                  </a:schemeClr>
                </a:solidFill>
                <a:latin typeface="Open Sans" panose="020B0604020202020204" charset="0"/>
                <a:ea typeface="Open Sans" panose="020B0604020202020204" charset="0"/>
                <a:cs typeface="Open Sans" panose="020B0604020202020204" charset="0"/>
              </a:rPr>
              <a:t>. 027/u) </a:t>
            </a:r>
            <a:r>
              <a:rPr lang="lv-LV" sz="3200" dirty="0">
                <a:solidFill>
                  <a:schemeClr val="accent4">
                    <a:lumMod val="75000"/>
                  </a:schemeClr>
                </a:solidFill>
                <a:latin typeface="Open Sans" panose="020B0604020202020204" charset="0"/>
                <a:ea typeface="Open Sans" panose="020B0604020202020204" charset="0"/>
                <a:cs typeface="Open Sans" panose="020B0604020202020204" charset="0"/>
              </a:rPr>
              <a:t>noteikta Ministru kabineta 2006. gada 4. aprīļa noteikumu Nr. 265 “Medicīnas dokumentu lietvedības kārtība” 12. pielikumā.</a:t>
            </a:r>
          </a:p>
          <a:p>
            <a:endParaRPr lang="lv-LV" sz="3200" dirty="0">
              <a:solidFill>
                <a:schemeClr val="accent4">
                  <a:lumMod val="75000"/>
                </a:schemeClr>
              </a:solidFill>
              <a:latin typeface="Open Sans" panose="020B0604020202020204" charset="0"/>
              <a:ea typeface="Open Sans" panose="020B0604020202020204" charset="0"/>
              <a:cs typeface="Open Sans" panose="020B0604020202020204" charset="0"/>
            </a:endParaRPr>
          </a:p>
          <a:p>
            <a:r>
              <a:rPr lang="lv-LV" sz="2800" i="1" dirty="0">
                <a:solidFill>
                  <a:schemeClr val="accent4">
                    <a:lumMod val="75000"/>
                  </a:schemeClr>
                </a:solidFill>
                <a:latin typeface="Open Sans" panose="020B0604020202020204" charset="0"/>
                <a:ea typeface="Open Sans" panose="020B0604020202020204" charset="0"/>
                <a:cs typeface="Open Sans" panose="020B0604020202020204" charset="0"/>
              </a:rPr>
              <a:t>Izraksta veidlapā ar dzeltenu krāsu atzīmēts, kādai informācijai ir jābūt norādītai izrakstā ar ieteikumu atbrīvot izglītojamo no valsts pārbaudes darbiem.</a:t>
            </a:r>
            <a:endParaRPr lang="en-US" sz="2800" i="1" dirty="0">
              <a:solidFill>
                <a:schemeClr val="accent4">
                  <a:lumMod val="75000"/>
                </a:schemeClr>
              </a:solidFill>
              <a:latin typeface="Open Sans" panose="020B0604020202020204" charset="0"/>
              <a:ea typeface="Open Sans" panose="020B0604020202020204" charset="0"/>
              <a:cs typeface="Open Sans" panose="020B0604020202020204" charset="0"/>
            </a:endParaRPr>
          </a:p>
        </p:txBody>
      </p:sp>
      <p:pic>
        <p:nvPicPr>
          <p:cNvPr id="10" name="Picture 9"/>
          <p:cNvPicPr>
            <a:picLocks noChangeAspect="1"/>
          </p:cNvPicPr>
          <p:nvPr/>
        </p:nvPicPr>
        <p:blipFill>
          <a:blip r:embed="rId3"/>
          <a:stretch>
            <a:fillRect/>
          </a:stretch>
        </p:blipFill>
        <p:spPr>
          <a:xfrm>
            <a:off x="9641397" y="145060"/>
            <a:ext cx="6894003" cy="10027640"/>
          </a:xfrm>
          <a:prstGeom prst="rect">
            <a:avLst/>
          </a:prstGeom>
        </p:spPr>
      </p:pic>
      <p:sp>
        <p:nvSpPr>
          <p:cNvPr id="8" name="TextBox 7"/>
          <p:cNvSpPr txBox="1"/>
          <p:nvPr/>
        </p:nvSpPr>
        <p:spPr>
          <a:xfrm>
            <a:off x="3367661" y="943938"/>
            <a:ext cx="6096000" cy="1077218"/>
          </a:xfrm>
          <a:prstGeom prst="rect">
            <a:avLst/>
          </a:prstGeom>
          <a:noFill/>
        </p:spPr>
        <p:txBody>
          <a:bodyPr wrap="square" rtlCol="0">
            <a:spAutoFit/>
          </a:bodyPr>
          <a:lstStyle/>
          <a:p>
            <a:r>
              <a:rPr lang="lv-LV" sz="3200" b="1" dirty="0">
                <a:solidFill>
                  <a:schemeClr val="accent4">
                    <a:lumMod val="75000"/>
                  </a:schemeClr>
                </a:solidFill>
                <a:latin typeface="Verdana" panose="020B0604030504040204" pitchFamily="34" charset="0"/>
                <a:ea typeface="Verdana" panose="020B0604030504040204" pitchFamily="34" charset="0"/>
              </a:rPr>
              <a:t>Atbrīvošana no valsts pārbaudes darbiem (II)</a:t>
            </a:r>
          </a:p>
        </p:txBody>
      </p:sp>
      <p:sp>
        <p:nvSpPr>
          <p:cNvPr id="9" name="Down Arrow 8"/>
          <p:cNvSpPr/>
          <p:nvPr/>
        </p:nvSpPr>
        <p:spPr>
          <a:xfrm rot="16200000">
            <a:off x="7912084" y="8890016"/>
            <a:ext cx="584264" cy="1778032"/>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rgbClr val="FF0000"/>
              </a:solidFill>
            </a:endParaRPr>
          </a:p>
        </p:txBody>
      </p:sp>
    </p:spTree>
    <p:extLst>
      <p:ext uri="{BB962C8B-B14F-4D97-AF65-F5344CB8AC3E}">
        <p14:creationId xmlns:p14="http://schemas.microsoft.com/office/powerpoint/2010/main" val="2383927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5329422" y="5128655"/>
            <a:ext cx="11039844" cy="0"/>
          </a:xfrm>
          <a:prstGeom prst="line">
            <a:avLst/>
          </a:prstGeom>
          <a:ln w="381000" cap="rnd">
            <a:solidFill>
              <a:srgbClr val="68478D"/>
            </a:solidFill>
            <a:prstDash val="solid"/>
            <a:headEnd type="none" w="sm" len="sm"/>
            <a:tailEnd type="none" w="sm" len="sm"/>
          </a:ln>
        </p:spPr>
      </p:sp>
      <p:sp>
        <p:nvSpPr>
          <p:cNvPr id="6" name="Freeform 6"/>
          <p:cNvSpPr/>
          <p:nvPr/>
        </p:nvSpPr>
        <p:spPr>
          <a:xfrm>
            <a:off x="1181100" y="3726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sp>
      <p:sp>
        <p:nvSpPr>
          <p:cNvPr id="8" name="TextBox 7"/>
          <p:cNvSpPr txBox="1"/>
          <p:nvPr/>
        </p:nvSpPr>
        <p:spPr>
          <a:xfrm>
            <a:off x="5924938" y="666926"/>
            <a:ext cx="8747450" cy="1384995"/>
          </a:xfrm>
          <a:prstGeom prst="rect">
            <a:avLst/>
          </a:prstGeom>
          <a:noFill/>
        </p:spPr>
        <p:txBody>
          <a:bodyPr wrap="square" rtlCol="0">
            <a:spAutoFit/>
          </a:bodyPr>
          <a:lstStyle/>
          <a:p>
            <a:r>
              <a:rPr lang="lv-LV" sz="4200" b="1" dirty="0">
                <a:solidFill>
                  <a:schemeClr val="accent4">
                    <a:lumMod val="75000"/>
                  </a:schemeClr>
                </a:solidFill>
                <a:latin typeface="Verdana" panose="020B0604030504040204" pitchFamily="34" charset="0"/>
                <a:ea typeface="Verdana" panose="020B0604030504040204" pitchFamily="34" charset="0"/>
              </a:rPr>
              <a:t>Atbrīvošana no valsts pārbaudes darbiem (III)</a:t>
            </a:r>
          </a:p>
        </p:txBody>
      </p:sp>
      <p:sp>
        <p:nvSpPr>
          <p:cNvPr id="10" name="Rectangle 9"/>
          <p:cNvSpPr/>
          <p:nvPr/>
        </p:nvSpPr>
        <p:spPr>
          <a:xfrm>
            <a:off x="3168565" y="3045261"/>
            <a:ext cx="12229277" cy="6337632"/>
          </a:xfrm>
          <a:prstGeom prst="rect">
            <a:avLst/>
          </a:prstGeom>
        </p:spPr>
        <p:txBody>
          <a:bodyPr wrap="square">
            <a:spAutoFit/>
          </a:bodyPr>
          <a:lstStyle/>
          <a:p>
            <a:r>
              <a:rPr lang="lv-LV" sz="3000" dirty="0">
                <a:solidFill>
                  <a:schemeClr val="accent4">
                    <a:lumMod val="75000"/>
                  </a:schemeClr>
                </a:solidFill>
                <a:latin typeface="Verdana" panose="020B0604030504040204" pitchFamily="34" charset="0"/>
                <a:ea typeface="Verdana" panose="020B0604030504040204" pitchFamily="34" charset="0"/>
              </a:rPr>
              <a:t>Grozījums Ministru kabineta 2023. gada 24. janvāra noteikumos Nr. 31 «Kārtība, kādā izglītojamie atbrīvojami no noteiktajiem valsts pārbaudījumiem»:</a:t>
            </a:r>
          </a:p>
          <a:p>
            <a:endParaRPr lang="lv-LV" sz="3000" dirty="0">
              <a:solidFill>
                <a:schemeClr val="accent4">
                  <a:lumMod val="75000"/>
                </a:schemeClr>
              </a:solidFill>
              <a:latin typeface="Verdana" panose="020B0604030504040204" pitchFamily="34" charset="0"/>
              <a:ea typeface="Verdana" panose="020B0604030504040204" pitchFamily="34" charset="0"/>
            </a:endParaRPr>
          </a:p>
          <a:p>
            <a:r>
              <a:rPr lang="lv-LV" sz="3000" dirty="0">
                <a:solidFill>
                  <a:schemeClr val="accent4">
                    <a:lumMod val="75000"/>
                  </a:schemeClr>
                </a:solidFill>
                <a:latin typeface="Verdana" panose="020B0604030504040204" pitchFamily="34" charset="0"/>
                <a:ea typeface="Verdana" panose="020B0604030504040204" pitchFamily="34" charset="0"/>
              </a:rPr>
              <a:t>«4.</a:t>
            </a:r>
            <a:r>
              <a:rPr lang="lv-LV" sz="3000" baseline="30000" dirty="0">
                <a:solidFill>
                  <a:schemeClr val="accent4">
                    <a:lumMod val="75000"/>
                  </a:schemeClr>
                </a:solidFill>
                <a:latin typeface="Verdana" panose="020B0604030504040204" pitchFamily="34" charset="0"/>
                <a:ea typeface="Verdana" panose="020B0604030504040204" pitchFamily="34" charset="0"/>
              </a:rPr>
              <a:t>1</a:t>
            </a:r>
            <a:r>
              <a:rPr lang="lv-LV" sz="3000" dirty="0">
                <a:solidFill>
                  <a:schemeClr val="accent4">
                    <a:lumMod val="75000"/>
                  </a:schemeClr>
                </a:solidFill>
                <a:latin typeface="Verdana" panose="020B0604030504040204" pitchFamily="34" charset="0"/>
                <a:ea typeface="Verdana" panose="020B0604030504040204" pitchFamily="34" charset="0"/>
              </a:rPr>
              <a:t> Izglītojamo ar </a:t>
            </a:r>
            <a:r>
              <a:rPr lang="lv-LV" sz="3000" b="1" dirty="0">
                <a:solidFill>
                  <a:schemeClr val="accent4">
                    <a:lumMod val="75000"/>
                  </a:schemeClr>
                </a:solidFill>
                <a:latin typeface="Verdana" panose="020B0604030504040204" pitchFamily="34" charset="0"/>
                <a:ea typeface="Verdana" panose="020B0604030504040204" pitchFamily="34" charset="0"/>
              </a:rPr>
              <a:t>redzes vai dzirdes traucējumiem </a:t>
            </a:r>
            <a:r>
              <a:rPr lang="lv-LV" sz="3000" dirty="0">
                <a:solidFill>
                  <a:schemeClr val="accent4">
                    <a:lumMod val="75000"/>
                  </a:schemeClr>
                </a:solidFill>
                <a:latin typeface="Verdana" panose="020B0604030504040204" pitchFamily="34" charset="0"/>
                <a:ea typeface="Verdana" panose="020B0604030504040204" pitchFamily="34" charset="0"/>
              </a:rPr>
              <a:t>no valsts pārbaudījumiem atbrīvo ar izglītības iestādes vadītāja rīkojumu, pamatojoties uz pilngadīga izglītojamā vai nepilngadīga izglītojamā likumiskā pārstāvja iesniegumu un valsts pedagoģiski medicīniskās komisijas atzinumu.»</a:t>
            </a:r>
          </a:p>
          <a:p>
            <a:endParaRPr lang="lv-LV" sz="3000" dirty="0">
              <a:solidFill>
                <a:schemeClr val="accent4">
                  <a:lumMod val="75000"/>
                </a:schemeClr>
              </a:solidFill>
              <a:latin typeface="Verdana" panose="020B0604030504040204" pitchFamily="34" charset="0"/>
              <a:ea typeface="Verdana" panose="020B0604030504040204" pitchFamily="34" charset="0"/>
            </a:endParaRPr>
          </a:p>
          <a:p>
            <a:r>
              <a:rPr lang="lv-LV" sz="2800" i="1" dirty="0">
                <a:solidFill>
                  <a:schemeClr val="accent4">
                    <a:lumMod val="75000"/>
                  </a:schemeClr>
                </a:solidFill>
                <a:latin typeface="Verdana" panose="020B0604030504040204" pitchFamily="34" charset="0"/>
                <a:ea typeface="Verdana" panose="020B0604030504040204" pitchFamily="34" charset="0"/>
              </a:rPr>
              <a:t>Grozījums spēkā attiecībā uz 2023./2024. mācību gada valsts pārbaudes darbiem.</a:t>
            </a:r>
          </a:p>
          <a:p>
            <a:pPr algn="ctr">
              <a:lnSpc>
                <a:spcPts val="3079"/>
              </a:lnSpc>
            </a:pPr>
            <a:r>
              <a:rPr lang="lv-LV" sz="2400" dirty="0">
                <a:solidFill>
                  <a:schemeClr val="tx2"/>
                </a:solidFill>
                <a:latin typeface="Open Sans"/>
              </a:rPr>
              <a:t>(Pieņemti MK 9.04.2024.)</a:t>
            </a:r>
            <a:endParaRPr lang="en-US" sz="2400" dirty="0">
              <a:solidFill>
                <a:schemeClr val="tx2"/>
              </a:solidFill>
              <a:latin typeface="Open Sans"/>
            </a:endParaRPr>
          </a:p>
          <a:p>
            <a:endParaRPr lang="lv-LV" sz="2400" dirty="0">
              <a:solidFill>
                <a:schemeClr val="tx2"/>
              </a:solidFill>
            </a:endParaRPr>
          </a:p>
        </p:txBody>
      </p:sp>
      <p:sp>
        <p:nvSpPr>
          <p:cNvPr id="7" name="Down Arrow 6"/>
          <p:cNvSpPr/>
          <p:nvPr/>
        </p:nvSpPr>
        <p:spPr>
          <a:xfrm rot="16200000">
            <a:off x="1786890" y="7289816"/>
            <a:ext cx="584264" cy="1778032"/>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rgbClr val="FF0000"/>
              </a:solidFill>
            </a:endParaRPr>
          </a:p>
        </p:txBody>
      </p:sp>
    </p:spTree>
    <p:extLst>
      <p:ext uri="{BB962C8B-B14F-4D97-AF65-F5344CB8AC3E}">
        <p14:creationId xmlns:p14="http://schemas.microsoft.com/office/powerpoint/2010/main" val="800456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5329422" y="5128655"/>
            <a:ext cx="11039844" cy="0"/>
          </a:xfrm>
          <a:prstGeom prst="line">
            <a:avLst/>
          </a:prstGeom>
          <a:ln w="381000" cap="rnd">
            <a:solidFill>
              <a:srgbClr val="68478D"/>
            </a:solidFill>
            <a:prstDash val="solid"/>
            <a:headEnd type="none" w="sm" len="sm"/>
            <a:tailEnd type="none" w="sm" len="sm"/>
          </a:ln>
        </p:spPr>
      </p:sp>
      <p:sp>
        <p:nvSpPr>
          <p:cNvPr id="6" name="Freeform 6"/>
          <p:cNvSpPr/>
          <p:nvPr/>
        </p:nvSpPr>
        <p:spPr>
          <a:xfrm>
            <a:off x="1181100" y="372675"/>
            <a:ext cx="1536764" cy="1889355"/>
          </a:xfrm>
          <a:custGeom>
            <a:avLst/>
            <a:gdLst/>
            <a:ahLst/>
            <a:cxnLst/>
            <a:rect l="l" t="t" r="r" b="b"/>
            <a:pathLst>
              <a:path w="1536764" h="1889355">
                <a:moveTo>
                  <a:pt x="0" y="0"/>
                </a:moveTo>
                <a:lnTo>
                  <a:pt x="1536764" y="0"/>
                </a:lnTo>
                <a:lnTo>
                  <a:pt x="1536764" y="1889355"/>
                </a:lnTo>
                <a:lnTo>
                  <a:pt x="0" y="1889355"/>
                </a:lnTo>
                <a:lnTo>
                  <a:pt x="0" y="0"/>
                </a:lnTo>
                <a:close/>
              </a:path>
            </a:pathLst>
          </a:custGeom>
          <a:blipFill>
            <a:blip r:embed="rId2"/>
            <a:stretch>
              <a:fillRect/>
            </a:stretch>
          </a:blipFill>
        </p:spPr>
      </p:sp>
      <p:sp>
        <p:nvSpPr>
          <p:cNvPr id="8" name="TextBox 7"/>
          <p:cNvSpPr txBox="1"/>
          <p:nvPr/>
        </p:nvSpPr>
        <p:spPr>
          <a:xfrm>
            <a:off x="5924938" y="666926"/>
            <a:ext cx="8747450" cy="1384995"/>
          </a:xfrm>
          <a:prstGeom prst="rect">
            <a:avLst/>
          </a:prstGeom>
          <a:noFill/>
        </p:spPr>
        <p:txBody>
          <a:bodyPr wrap="square" rtlCol="0">
            <a:spAutoFit/>
          </a:bodyPr>
          <a:lstStyle/>
          <a:p>
            <a:r>
              <a:rPr lang="lv-LV" sz="4200" b="1" dirty="0">
                <a:solidFill>
                  <a:schemeClr val="accent4">
                    <a:lumMod val="75000"/>
                  </a:schemeClr>
                </a:solidFill>
                <a:latin typeface="Verdana" panose="020B0604030504040204" pitchFamily="34" charset="0"/>
                <a:ea typeface="Verdana" panose="020B0604030504040204" pitchFamily="34" charset="0"/>
              </a:rPr>
              <a:t>Atbrīvošana no valsts pārbaudes darbiem (IV)</a:t>
            </a:r>
          </a:p>
        </p:txBody>
      </p:sp>
      <p:sp>
        <p:nvSpPr>
          <p:cNvPr id="7" name="Rectangle 6"/>
          <p:cNvSpPr/>
          <p:nvPr/>
        </p:nvSpPr>
        <p:spPr>
          <a:xfrm>
            <a:off x="3276600" y="2705100"/>
            <a:ext cx="13716000" cy="6494085"/>
          </a:xfrm>
          <a:prstGeom prst="rect">
            <a:avLst/>
          </a:prstGeom>
        </p:spPr>
        <p:txBody>
          <a:bodyPr wrap="square">
            <a:spAutoFit/>
          </a:bodyPr>
          <a:lstStyle/>
          <a:p>
            <a:r>
              <a:rPr lang="lv-LV" sz="3200" dirty="0">
                <a:solidFill>
                  <a:schemeClr val="accent4">
                    <a:lumMod val="75000"/>
                  </a:schemeClr>
                </a:solidFill>
                <a:latin typeface="Open Sans" panose="020B0604020202020204" charset="0"/>
                <a:ea typeface="Open Sans" panose="020B0604020202020204" charset="0"/>
                <a:cs typeface="Open Sans" panose="020B0604020202020204" charset="0"/>
              </a:rPr>
              <a:t>Ministru kabineta 2023. gada 24. janvāra noteikumu Nr. 31 «Kārtība, kādā izglītojamie atbrīvojami no noteiktajiem valsts pārbaudījumiem» anotācija:</a:t>
            </a:r>
          </a:p>
          <a:p>
            <a:r>
              <a:rPr lang="lv-LV" sz="3200" b="1" dirty="0">
                <a:solidFill>
                  <a:schemeClr val="accent4">
                    <a:lumMod val="75000"/>
                  </a:schemeClr>
                </a:solidFill>
                <a:latin typeface="Open Sans" panose="020B0604020202020204" charset="0"/>
                <a:ea typeface="Open Sans" panose="020B0604020202020204" charset="0"/>
                <a:cs typeface="Open Sans" panose="020B0604020202020204" charset="0"/>
              </a:rPr>
              <a:t> “Izglītojamie, kuri atbrīvoti no valsts pārbaudījumiem veselības stāvokļa dēļ, nevarēs kārtot noteiktos valsts pārbaudījumus attiecīgajā mācību gadā, jo primāra ir izglītojamā veselības stāvokļa uzlabošanās.”</a:t>
            </a:r>
          </a:p>
          <a:p>
            <a:endParaRPr lang="lv-LV" sz="3200" dirty="0">
              <a:solidFill>
                <a:schemeClr val="accent4">
                  <a:lumMod val="75000"/>
                </a:schemeClr>
              </a:solidFill>
              <a:latin typeface="Open Sans" panose="020B0604020202020204" charset="0"/>
              <a:ea typeface="Open Sans" panose="020B0604020202020204" charset="0"/>
              <a:cs typeface="Open Sans" panose="020B0604020202020204" charset="0"/>
            </a:endParaRPr>
          </a:p>
          <a:p>
            <a:r>
              <a:rPr lang="lv-LV" sz="3200" b="1" dirty="0">
                <a:solidFill>
                  <a:schemeClr val="accent4">
                    <a:lumMod val="75000"/>
                  </a:schemeClr>
                </a:solidFill>
                <a:latin typeface="Open Sans" panose="020B0604020202020204" charset="0"/>
                <a:ea typeface="Open Sans" panose="020B0604020202020204" charset="0"/>
                <a:cs typeface="Open Sans" panose="020B0604020202020204" charset="0"/>
              </a:rPr>
              <a:t> Ieteikumi skolām, ja tomēr izvēlas kārtot valsts pārbaudes darbus,</a:t>
            </a:r>
          </a:p>
          <a:p>
            <a:pPr marL="514350" indent="-514350">
              <a:buAutoNum type="arabicParenR"/>
            </a:pPr>
            <a:r>
              <a:rPr lang="lv-LV" sz="3200" dirty="0">
                <a:solidFill>
                  <a:schemeClr val="accent4">
                    <a:lumMod val="75000"/>
                  </a:schemeClr>
                </a:solidFill>
                <a:latin typeface="Open Sans" panose="020B0604020202020204" charset="0"/>
                <a:ea typeface="Open Sans" panose="020B0604020202020204" charset="0"/>
                <a:cs typeface="Open Sans" panose="020B0604020202020204" charset="0"/>
              </a:rPr>
              <a:t>lai jaunietis/-e izpilda iepriekšējo gadu eksāmenu, skolotājs novērtē un izrunā ar vecākiem sekas, ja eksāmenu nenokārto;</a:t>
            </a:r>
          </a:p>
          <a:p>
            <a:pPr marL="514350" indent="-514350">
              <a:buAutoNum type="arabicParenR"/>
            </a:pPr>
            <a:r>
              <a:rPr lang="lv-LV" sz="3200" dirty="0">
                <a:solidFill>
                  <a:schemeClr val="accent4">
                    <a:lumMod val="75000"/>
                  </a:schemeClr>
                </a:solidFill>
                <a:latin typeface="Open Sans" panose="020B0604020202020204" charset="0"/>
                <a:ea typeface="Open Sans" panose="020B0604020202020204" charset="0"/>
                <a:cs typeface="Open Sans" panose="020B0604020202020204" charset="0"/>
              </a:rPr>
              <a:t>skolai no vecākiem jāsaņem iesniegums, ka ir informēti, ka eksāmena nenokārtošanas gadījumā 9. klasē jāmācās atkārtoti.</a:t>
            </a:r>
            <a:endParaRPr lang="lv-LV" sz="3200" b="1" dirty="0">
              <a:solidFill>
                <a:schemeClr val="accent4">
                  <a:lumMod val="75000"/>
                </a:schemeClr>
              </a:solidFill>
              <a:latin typeface="Open Sans" panose="020B0604020202020204" charset="0"/>
              <a:ea typeface="Open Sans" panose="020B0604020202020204" charset="0"/>
              <a:cs typeface="Open Sans" panose="020B0604020202020204" charset="0"/>
            </a:endParaRPr>
          </a:p>
          <a:p>
            <a:pPr marL="514350" indent="-514350">
              <a:buAutoNum type="arabicParenR"/>
            </a:pPr>
            <a:endParaRPr lang="lv-LV" sz="3200" b="0" i="0" dirty="0">
              <a:solidFill>
                <a:schemeClr val="accent4">
                  <a:lumMod val="75000"/>
                </a:schemeClr>
              </a:solidFill>
              <a:effectLst/>
              <a:latin typeface="Open Sans" panose="020B0604020202020204" charset="0"/>
              <a:ea typeface="Open Sans" panose="020B0604020202020204" charset="0"/>
              <a:cs typeface="Open Sans" panose="020B0604020202020204" charset="0"/>
            </a:endParaRPr>
          </a:p>
        </p:txBody>
      </p:sp>
      <p:sp>
        <p:nvSpPr>
          <p:cNvPr id="3" name="Down Arrow 2"/>
          <p:cNvSpPr/>
          <p:nvPr/>
        </p:nvSpPr>
        <p:spPr>
          <a:xfrm rot="16200000">
            <a:off x="1587484" y="4140184"/>
            <a:ext cx="736664" cy="1778032"/>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solidFill>
                <a:srgbClr val="FF0000"/>
              </a:solidFill>
            </a:endParaRPr>
          </a:p>
        </p:txBody>
      </p:sp>
    </p:spTree>
    <p:extLst>
      <p:ext uri="{BB962C8B-B14F-4D97-AF65-F5344CB8AC3E}">
        <p14:creationId xmlns:p14="http://schemas.microsoft.com/office/powerpoint/2010/main" val="3550334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2538</TotalTime>
  <Words>5308</Words>
  <Application>Microsoft Office PowerPoint</Application>
  <PresentationFormat>Pielāgots</PresentationFormat>
  <Paragraphs>412</Paragraphs>
  <Slides>38</Slides>
  <Notes>1</Notes>
  <HiddenSlides>0</HiddenSlides>
  <MMClips>0</MMClips>
  <ScaleCrop>false</ScaleCrop>
  <HeadingPairs>
    <vt:vector size="6" baseType="variant">
      <vt:variant>
        <vt:lpstr>Lietotie fonti</vt:lpstr>
      </vt:variant>
      <vt:variant>
        <vt:i4>10</vt:i4>
      </vt:variant>
      <vt:variant>
        <vt:lpstr>Dizains</vt:lpstr>
      </vt:variant>
      <vt:variant>
        <vt:i4>1</vt:i4>
      </vt:variant>
      <vt:variant>
        <vt:lpstr>Slaidu virsraksti</vt:lpstr>
      </vt:variant>
      <vt:variant>
        <vt:i4>38</vt:i4>
      </vt:variant>
    </vt:vector>
  </HeadingPairs>
  <TitlesOfParts>
    <vt:vector size="49" baseType="lpstr">
      <vt:lpstr>Verdana</vt:lpstr>
      <vt:lpstr>HK Grotesk Bold</vt:lpstr>
      <vt:lpstr>Arial</vt:lpstr>
      <vt:lpstr>MS PGothic</vt:lpstr>
      <vt:lpstr>Open Sans Bold</vt:lpstr>
      <vt:lpstr>Open Sans Extra Bold</vt:lpstr>
      <vt:lpstr>Open Sans</vt:lpstr>
      <vt:lpstr>Wingdings</vt:lpstr>
      <vt:lpstr>Times New Roman</vt:lpstr>
      <vt:lpstr>Calibri</vt:lpstr>
      <vt:lpstr>Office Theme</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VPD_27.11.2023</dc:title>
  <dc:creator>Normunds Rečs</dc:creator>
  <cp:lastModifiedBy>Jana Veinberga</cp:lastModifiedBy>
  <cp:revision>237</cp:revision>
  <dcterms:created xsi:type="dcterms:W3CDTF">2006-08-16T00:00:00Z</dcterms:created>
  <dcterms:modified xsi:type="dcterms:W3CDTF">2024-04-17T13:41:54Z</dcterms:modified>
  <dc:identifier>DAF1XWGwYHM</dc:identifier>
</cp:coreProperties>
</file>