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466" r:id="rId2"/>
    <p:sldId id="406" r:id="rId3"/>
    <p:sldId id="443" r:id="rId4"/>
    <p:sldId id="447" r:id="rId5"/>
    <p:sldId id="448" r:id="rId6"/>
    <p:sldId id="452" r:id="rId7"/>
    <p:sldId id="450" r:id="rId8"/>
    <p:sldId id="451" r:id="rId9"/>
    <p:sldId id="454" r:id="rId10"/>
    <p:sldId id="455" r:id="rId11"/>
    <p:sldId id="456" r:id="rId12"/>
    <p:sldId id="457" r:id="rId13"/>
    <p:sldId id="425" r:id="rId14"/>
    <p:sldId id="460" r:id="rId15"/>
    <p:sldId id="462" r:id="rId16"/>
    <p:sldId id="459" r:id="rId17"/>
    <p:sldId id="465" r:id="rId18"/>
    <p:sldId id="464" r:id="rId19"/>
    <p:sldId id="463" r:id="rId20"/>
    <p:sldId id="264" r:id="rId21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78B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7695D-AEE1-497D-BE4B-2ED9F68C053F}" v="541" dt="2024-04-29T08:05:45.937"/>
    <p1510:client id="{47FB5F2E-2DE3-994B-B9A6-BD381ECC21CC}" v="121" dt="2024-04-29T07:30:35.695"/>
    <p1510:client id="{C65A645E-1D09-C4ED-3768-AC9D337C12EF}" v="10" dt="2024-04-29T08:31:40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CB600A-C0EB-E50A-D685-7C33DEC6E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34C72-6543-88A7-4474-E18C800B0B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4FE419-8F04-4CC3-BD89-50D16229B4BE}" type="datetimeFigureOut">
              <a:rPr lang="lv-LV" altLang="lv-LV"/>
              <a:pPr>
                <a:defRPr/>
              </a:pPr>
              <a:t>30.04.2024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351BEA-C4DE-67E7-7A13-782B196C4E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C861F7-C417-C1D8-51F1-30B854CA0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BC434-4E77-7F3B-122B-AAEEB7337A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45C6F-B56B-DFD3-682B-5C63E9F97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1CAE438-4CB1-4014-8E21-34E3F571F172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2EFD148-5566-D1FA-2420-655316C789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B4DF142-F212-46F2-1B4B-12F171FC8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A25FD4-4CD2-F5AC-4873-D8A79F4A58CF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01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5B4D1D3-190F-449F-B491-443CD7F43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F6332F0-81BE-27E7-4BE3-92F0621EF5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A8CCDD3-82C7-4BE6-9317-0516E86543E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93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EC5112A-6F55-F76F-E2CB-33F0BAAF5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00B7F06-B9CD-354B-74E3-317B6FCD34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5663102-B862-4CAD-9253-65826710158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967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AD3ED27-7426-FCF3-1161-669BC9AE7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AD0B484-1B0D-29AA-15C8-61B8FDA62D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651FA2A-4470-4545-AED0-2275D7A8518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4369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444FBF4-B14C-09DB-CE0D-4EA795923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1BB7D222-1410-29EB-0E79-9586EF8FD7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CBD47E1-25C7-49D7-B462-813F89F5D1C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705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6BA4F29-D004-262A-44D5-5616D28C0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ED479376-0CE2-6BC7-856F-0E467BD61C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DB1E2239-44A4-4EFB-997F-9D6FA7103C71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9071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CD412DC-5CA1-3CF8-B6C8-180C33D59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11910D7A-8AC6-DAC8-88ED-4DB5362F28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DCA67CDD-0F15-4A8A-8B24-AAF2F1843A5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6410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5B4EC98-C593-3CE5-BE5C-CB613DF4E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A565A77-D05F-832F-28B5-66232BD9F8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F333694-8389-4DE9-9E06-1427387B1C3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4244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660B855-6317-8C12-B50D-28440FDE5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A17DB78-7BCF-9B95-3A3F-12E20C17E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87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59E12C-7028-4D16-3823-15EF43A6C6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145C16A-00DC-05FB-9EE2-764213B17A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F7E3-CD6A-EA9E-1F57-3D02AA9EF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A27295-12D1-4F8C-9E30-5DF709A6BB85}" type="datetime1">
              <a:rPr lang="en-US" altLang="lv-LV"/>
              <a:pPr>
                <a:defRPr/>
              </a:pPr>
              <a:t>4/30/2024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5A32-5E90-1CB2-325D-6205EA14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E749F-5970-2E31-953B-514F069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F5F6671-7B65-4B88-9390-CD387D7CF48C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ara.zicane@visc.gov.lv" TargetMode="External"/><Relationship Id="rId2" Type="http://schemas.openxmlformats.org/officeDocument/2006/relationships/hyperlink" Target="mailto:tatjana.kunda@visc.gov.lv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AE6-D40A-4411-444F-845B84E9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" name="Content Placeholder 7" descr="A close up of a book&#10;&#10;Description automatically generated">
            <a:extLst>
              <a:ext uri="{FF2B5EF4-FFF2-40B4-BE49-F238E27FC236}">
                <a16:creationId xmlns:a16="http://schemas.microsoft.com/office/drawing/2014/main" id="{95EFBA60-475E-A34B-4C60-B0649C5F8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5" y="0"/>
            <a:ext cx="8851769" cy="66388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16963-57DD-9992-C339-95BEB69AD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FA3C6-D5C4-F697-48D9-4537B6CF24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47E4-856B-6CDB-D988-A2236452D0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 smtClean="0"/>
              <a:pPr/>
              <a:t>1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4596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2" descr="A white and black checklist&#10;&#10;Description automatically generated">
            <a:extLst>
              <a:ext uri="{FF2B5EF4-FFF2-40B4-BE49-F238E27FC236}">
                <a16:creationId xmlns:a16="http://schemas.microsoft.com/office/drawing/2014/main" id="{16B570C1-5076-E1FD-2216-D897A1D02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766" y="1497962"/>
            <a:ext cx="6096000" cy="2803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3A45B-8CEA-6BF1-AFD8-C303D4DE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Rakstīšanas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daļa</a:t>
            </a:r>
            <a:r>
              <a:rPr lang="en-US">
                <a:latin typeface="Verdana"/>
                <a:ea typeface="Verdana"/>
              </a:rPr>
              <a:t>: </a:t>
            </a:r>
            <a:r>
              <a:rPr lang="en-US" err="1">
                <a:latin typeface="Verdana"/>
                <a:ea typeface="Verdana"/>
              </a:rPr>
              <a:t>domājiet</a:t>
            </a:r>
            <a:r>
              <a:rPr lang="en-US">
                <a:latin typeface="Verdana"/>
                <a:ea typeface="Verdana"/>
              </a:rPr>
              <a:t> par </a:t>
            </a:r>
            <a:r>
              <a:rPr lang="en-US" err="1">
                <a:latin typeface="Verdana"/>
                <a:ea typeface="Verdana"/>
              </a:rPr>
              <a:t>saziņas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situāciju</a:t>
            </a:r>
            <a:r>
              <a:rPr lang="en-US">
                <a:latin typeface="Verdana"/>
                <a:ea typeface="Verdana"/>
              </a:rPr>
              <a:t> un </a:t>
            </a:r>
            <a:r>
              <a:rPr lang="en-US" err="1">
                <a:latin typeface="Verdana"/>
                <a:ea typeface="Verdana"/>
              </a:rPr>
              <a:t>lasītāju</a:t>
            </a:r>
            <a:r>
              <a:rPr lang="en-US">
                <a:latin typeface="Verdana"/>
                <a:ea typeface="Verdana"/>
              </a:rPr>
              <a:t>!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0D83-266F-69FF-AE53-BA1084D64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CA845-3300-6514-A998-80785FE2D5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FF94-C5A4-1D06-6E4B-0AC69840C9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10</a:t>
            </a:fld>
            <a:endParaRPr lang="en-US" altLang="lv-LV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F9B664-710F-53A9-3D21-2E925B917A7B}"/>
              </a:ext>
            </a:extLst>
          </p:cNvPr>
          <p:cNvSpPr/>
          <p:nvPr/>
        </p:nvSpPr>
        <p:spPr>
          <a:xfrm>
            <a:off x="8174804" y="4482956"/>
            <a:ext cx="719191" cy="35103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Times New Roman"/>
              </a:rPr>
              <a:t>ANG</a:t>
            </a:r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F126BEF-A7E9-D195-F4D7-1B881F42DBF3}"/>
              </a:ext>
            </a:extLst>
          </p:cNvPr>
          <p:cNvSpPr/>
          <p:nvPr/>
        </p:nvSpPr>
        <p:spPr>
          <a:xfrm>
            <a:off x="359666" y="1520384"/>
            <a:ext cx="2577100" cy="5907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cs typeface="Times New Roman"/>
              </a:rPr>
              <a:t>Situācijas</a:t>
            </a:r>
            <a:r>
              <a:rPr lang="en-US">
                <a:cs typeface="Times New Roman"/>
              </a:rPr>
              <a:t> </a:t>
            </a:r>
            <a:r>
              <a:rPr lang="en-US" err="1">
                <a:cs typeface="Times New Roman"/>
              </a:rPr>
              <a:t>apraksts</a:t>
            </a:r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1679FBC-D86D-7E69-A65D-2E49118D3213}"/>
              </a:ext>
            </a:extLst>
          </p:cNvPr>
          <p:cNvSpPr/>
          <p:nvPr/>
        </p:nvSpPr>
        <p:spPr>
          <a:xfrm>
            <a:off x="2636678" y="4643919"/>
            <a:ext cx="1523999" cy="839055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latin typeface="Verdana"/>
                <a:ea typeface="Verdana"/>
                <a:cs typeface="Times New Roman"/>
              </a:rPr>
              <a:t>Kāpēc</a:t>
            </a:r>
            <a:r>
              <a:rPr lang="en-US" sz="1600">
                <a:solidFill>
                  <a:schemeClr val="tx1"/>
                </a:solidFill>
                <a:latin typeface="Verdana"/>
                <a:ea typeface="Verdana"/>
                <a:cs typeface="Times New Roman"/>
              </a:rPr>
              <a:t>?</a:t>
            </a:r>
            <a:endParaRPr lang="en-US" sz="1600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2794CBB-5E2D-A2DA-A5C6-802FDB4DBC52}"/>
              </a:ext>
            </a:extLst>
          </p:cNvPr>
          <p:cNvSpPr/>
          <p:nvPr/>
        </p:nvSpPr>
        <p:spPr>
          <a:xfrm>
            <a:off x="4883799" y="4576093"/>
            <a:ext cx="1652425" cy="102741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Verdana"/>
                <a:ea typeface="Verdana"/>
                <a:cs typeface="Times New Roman"/>
              </a:rPr>
              <a:t>Mans</a:t>
            </a:r>
          </a:p>
          <a:p>
            <a:pPr algn="ctr"/>
            <a:r>
              <a:rPr lang="en-US" sz="1400" err="1">
                <a:solidFill>
                  <a:schemeClr val="tx1"/>
                </a:solidFill>
                <a:latin typeface="Verdana"/>
                <a:ea typeface="Verdana"/>
                <a:cs typeface="Times New Roman"/>
              </a:rPr>
              <a:t>lasītājs</a:t>
            </a:r>
            <a:r>
              <a:rPr lang="en-US" sz="1400">
                <a:solidFill>
                  <a:schemeClr val="tx1"/>
                </a:solidFill>
                <a:latin typeface="Verdana"/>
                <a:ea typeface="Verdana"/>
                <a:cs typeface="Times New Roman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0B293A3-5F29-FF3C-E2A1-8365ED364E9D}"/>
              </a:ext>
            </a:extLst>
          </p:cNvPr>
          <p:cNvSpPr/>
          <p:nvPr/>
        </p:nvSpPr>
        <p:spPr>
          <a:xfrm>
            <a:off x="342473" y="2362010"/>
            <a:ext cx="2577100" cy="5907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Times New Roman"/>
              </a:rPr>
              <a:t>Pieejamā </a:t>
            </a:r>
            <a:r>
              <a:rPr lang="en-US" err="1">
                <a:cs typeface="Times New Roman"/>
              </a:rPr>
              <a:t>informācija</a:t>
            </a:r>
            <a:endParaRPr lang="en-US">
              <a:cs typeface="Times New Roman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CD165574-8CB4-BCD5-5158-19BF43AEEA49}"/>
              </a:ext>
            </a:extLst>
          </p:cNvPr>
          <p:cNvSpPr/>
          <p:nvPr/>
        </p:nvSpPr>
        <p:spPr>
          <a:xfrm>
            <a:off x="407225" y="4576093"/>
            <a:ext cx="1523999" cy="839055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Verdana"/>
                <a:ea typeface="Verdana"/>
                <a:cs typeface="Times New Roman"/>
              </a:rPr>
              <a:t>Kas?</a:t>
            </a:r>
            <a:endParaRPr lang="en-US" sz="1600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6E451D-9205-23DA-2D4D-C294E5EE3371}"/>
              </a:ext>
            </a:extLst>
          </p:cNvPr>
          <p:cNvSpPr/>
          <p:nvPr/>
        </p:nvSpPr>
        <p:spPr>
          <a:xfrm>
            <a:off x="342473" y="3203636"/>
            <a:ext cx="2577100" cy="112159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Times New Roman"/>
              </a:rPr>
              <a:t>Kas man </a:t>
            </a:r>
            <a:r>
              <a:rPr lang="en-US" err="1">
                <a:cs typeface="Times New Roman"/>
              </a:rPr>
              <a:t>jāiekļauj</a:t>
            </a:r>
            <a:r>
              <a:rPr lang="en-US">
                <a:cs typeface="Times New Roman"/>
              </a:rPr>
              <a:t> </a:t>
            </a:r>
            <a:r>
              <a:rPr lang="en-US" err="1">
                <a:cs typeface="Times New Roman"/>
              </a:rPr>
              <a:t>savā</a:t>
            </a:r>
            <a:r>
              <a:rPr lang="en-US">
                <a:cs typeface="Times New Roman"/>
              </a:rPr>
              <a:t> </a:t>
            </a:r>
            <a:r>
              <a:rPr lang="en-US" err="1">
                <a:cs typeface="Times New Roman"/>
              </a:rPr>
              <a:t>tekstā</a:t>
            </a:r>
            <a:r>
              <a:rPr lang="en-US">
                <a:cs typeface="Times New Roman"/>
              </a:rPr>
              <a:t>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F0D534-902E-AE31-8FE5-9F6635F5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Kā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vērtēs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manu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darbu</a:t>
            </a:r>
            <a:r>
              <a:rPr lang="en-US">
                <a:latin typeface="Verdana"/>
                <a:ea typeface="Verdana"/>
              </a:rPr>
              <a:t>? </a:t>
            </a:r>
            <a:endParaRPr lang="en-US" b="0">
              <a:latin typeface="Verdana"/>
              <a:ea typeface="Verdana"/>
            </a:endParaRPr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ACAD8E-9816-04E5-654D-B34567139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30ABE-A589-F9EC-A311-7094D5FC67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8598-9C3E-3371-E847-E41E91C616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67CDD-0F15-4A8A-8B24-AAF2F1843A5C}" type="slidenum">
              <a:rPr lang="en-US" altLang="lv-LV"/>
              <a:pPr/>
              <a:t>11</a:t>
            </a:fld>
            <a:endParaRPr lang="en-US" altLang="lv-LV"/>
          </a:p>
        </p:txBody>
      </p:sp>
      <p:graphicFrame>
        <p:nvGraphicFramePr>
          <p:cNvPr id="667" name="Table 667">
            <a:extLst>
              <a:ext uri="{FF2B5EF4-FFF2-40B4-BE49-F238E27FC236}">
                <a16:creationId xmlns:a16="http://schemas.microsoft.com/office/drawing/2014/main" id="{ECF4C3A6-A504-6128-4DAD-CC6BF744E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360483"/>
              </p:ext>
            </p:extLst>
          </p:nvPr>
        </p:nvGraphicFramePr>
        <p:xfrm>
          <a:off x="1035977" y="1755168"/>
          <a:ext cx="7654244" cy="395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7707">
                  <a:extLst>
                    <a:ext uri="{9D8B030D-6E8A-4147-A177-3AD203B41FA5}">
                      <a16:colId xmlns:a16="http://schemas.microsoft.com/office/drawing/2014/main" val="2243949556"/>
                    </a:ext>
                  </a:extLst>
                </a:gridCol>
                <a:gridCol w="5616537">
                  <a:extLst>
                    <a:ext uri="{9D8B030D-6E8A-4147-A177-3AD203B41FA5}">
                      <a16:colId xmlns:a16="http://schemas.microsoft.com/office/drawing/2014/main" val="263199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1600" noProof="0">
                          <a:latin typeface="Verdana"/>
                        </a:rPr>
                        <a:t>Kritērijs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600" noProof="0"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2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b="1" noProof="0">
                          <a:latin typeface="Verdana"/>
                        </a:rPr>
                        <a:t>Saturs un uzdevuma izpilde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lv-LV" sz="1600" noProof="0">
                          <a:latin typeface="Verdana"/>
                        </a:rPr>
                        <a:t>Vai es esmu ievērojis uzdevuma prasības?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lv-LV" sz="1600" noProof="0">
                          <a:latin typeface="Verdana"/>
                        </a:rPr>
                        <a:t>Vai es esmu pamatojis savu viedokli?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b="1" noProof="0">
                          <a:latin typeface="Verdana"/>
                        </a:rPr>
                        <a:t>Organizācija un </a:t>
                      </a:r>
                      <a:r>
                        <a:rPr lang="lv-LV" sz="1600" b="1" noProof="0" err="1">
                          <a:latin typeface="Verdana"/>
                        </a:rPr>
                        <a:t>tekstveide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lv-LV" sz="1600" noProof="0">
                          <a:latin typeface="Verdana"/>
                        </a:rPr>
                        <a:t>Vai mans teksts ir viegli lasāms?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lv-LV" sz="1600" noProof="0">
                          <a:latin typeface="Verdana"/>
                        </a:rPr>
                        <a:t>Vai teksta noformējums atbilst uzdevuma prasībām?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5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b="1" noProof="0">
                          <a:latin typeface="Verdana"/>
                        </a:rPr>
                        <a:t>Valodas līdzekļu daudzveidība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lv-LV" noProof="0">
                          <a:latin typeface="Verdana"/>
                        </a:rPr>
                        <a:t>Vai mans vārdu krājums un gramatiskās struktūras ļauj skaidri izteikties un izpildīt uzdevumu?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517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600" b="1" noProof="0">
                          <a:latin typeface="Verdana"/>
                        </a:rPr>
                        <a:t>Valodas lietojuma pareizība un precizitāte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lv-LV" noProof="0">
                          <a:latin typeface="Verdana"/>
                        </a:rPr>
                        <a:t>Vai esmu pieļāvis kļūdas gramatikā, leksikā vai pareizrakstībā, kas var traucēt lasītājam uztvert domu?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7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2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70A8-7E60-0070-F2D9-DB21A1FE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Runāšanas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daļas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norise</a:t>
            </a:r>
            <a:r>
              <a:rPr lang="en-US">
                <a:latin typeface="Verdana"/>
                <a:ea typeface="Verdana"/>
              </a:rPr>
              <a:t> 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EE1F8-3BB0-71D9-3AD4-7812DFE8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1641987"/>
            <a:ext cx="7312742" cy="437357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Skolēni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piedalās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runāšanas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daļā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b="1" err="1">
                <a:latin typeface="Verdana"/>
                <a:ea typeface="Verdana"/>
              </a:rPr>
              <a:t>pāros</a:t>
            </a:r>
            <a:r>
              <a:rPr lang="en-US" b="1">
                <a:latin typeface="Verdana"/>
                <a:ea typeface="Verdana"/>
              </a:rPr>
              <a:t>.</a:t>
            </a:r>
            <a:endParaRPr lang="en-US"/>
          </a:p>
          <a:p>
            <a:pPr marL="342900" indent="-342900">
              <a:buChar char="•"/>
            </a:pPr>
            <a:endParaRPr lang="en-US" b="1">
              <a:latin typeface="Verdana"/>
              <a:ea typeface="Verdana"/>
            </a:endParaRPr>
          </a:p>
          <a:p>
            <a:pPr marL="342900" indent="-342900">
              <a:buChar char="•"/>
            </a:pPr>
            <a:r>
              <a:rPr lang="en-US">
                <a:latin typeface="Verdana"/>
                <a:ea typeface="Verdana"/>
              </a:rPr>
              <a:t>Katrs </a:t>
            </a:r>
            <a:r>
              <a:rPr lang="en-US" err="1">
                <a:latin typeface="Verdana"/>
                <a:ea typeface="Verdana"/>
              </a:rPr>
              <a:t>skolēns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saņem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individuālu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vērtējumu</a:t>
            </a:r>
            <a:r>
              <a:rPr lang="en-US">
                <a:latin typeface="Verdana"/>
                <a:ea typeface="Verdana"/>
              </a:rPr>
              <a:t>. </a:t>
            </a:r>
          </a:p>
          <a:p>
            <a:pPr marL="342900" indent="-342900">
              <a:buChar char="•"/>
            </a:pPr>
            <a:endParaRPr lang="en-US">
              <a:latin typeface="Verdana"/>
              <a:ea typeface="Verdana"/>
            </a:endParaRPr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Ar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vienu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skolēnu</a:t>
            </a:r>
            <a:r>
              <a:rPr lang="en-US">
                <a:latin typeface="Verdana"/>
                <a:ea typeface="Verdana"/>
              </a:rPr>
              <a:t> (</a:t>
            </a:r>
            <a:r>
              <a:rPr lang="en-US" err="1">
                <a:latin typeface="Verdana"/>
                <a:ea typeface="Verdana"/>
              </a:rPr>
              <a:t>nepāra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skolēnu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skaits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grupā</a:t>
            </a:r>
            <a:r>
              <a:rPr lang="en-US">
                <a:latin typeface="Verdana"/>
                <a:ea typeface="Verdana"/>
              </a:rPr>
              <a:t>) </a:t>
            </a:r>
            <a:r>
              <a:rPr lang="en-US" err="1">
                <a:latin typeface="Verdana"/>
                <a:ea typeface="Verdana"/>
              </a:rPr>
              <a:t>sarunā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iesaistīsies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skolotājs</a:t>
            </a:r>
            <a:r>
              <a:rPr lang="en-US">
                <a:latin typeface="Verdana"/>
                <a:ea typeface="Verdana"/>
              </a:rPr>
              <a:t>, </a:t>
            </a:r>
            <a:r>
              <a:rPr lang="en-US" err="1">
                <a:latin typeface="Verdana"/>
                <a:ea typeface="Verdana"/>
              </a:rPr>
              <a:t>izmantojot</a:t>
            </a:r>
            <a:r>
              <a:rPr lang="en-US">
                <a:latin typeface="Verdana"/>
                <a:ea typeface="Verdana"/>
              </a:rPr>
              <a:t> tam </a:t>
            </a:r>
            <a:r>
              <a:rPr lang="en-US" err="1">
                <a:latin typeface="Verdana"/>
                <a:ea typeface="Verdana"/>
              </a:rPr>
              <a:t>paredzēto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biļeti</a:t>
            </a:r>
            <a:r>
              <a:rPr lang="en-US">
                <a:latin typeface="Verdana"/>
                <a:ea typeface="Verdana"/>
              </a:rPr>
              <a:t>. </a:t>
            </a:r>
          </a:p>
          <a:p>
            <a:pPr marL="342900" indent="-342900">
              <a:buChar char="•"/>
            </a:pPr>
            <a:endParaRPr lang="en-US">
              <a:latin typeface="Verdana"/>
              <a:ea typeface="Verdana"/>
            </a:endParaRPr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Skolēnu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atbildes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ieraksta</a:t>
            </a:r>
            <a:r>
              <a:rPr lang="en-US">
                <a:latin typeface="Verdana"/>
                <a:ea typeface="Verdana"/>
              </a:rPr>
              <a:t>, </a:t>
            </a:r>
            <a:r>
              <a:rPr lang="en-US" err="1">
                <a:latin typeface="Verdana"/>
                <a:ea typeface="Verdana"/>
              </a:rPr>
              <a:t>izmantojot</a:t>
            </a:r>
            <a:r>
              <a:rPr lang="en-US">
                <a:latin typeface="Verdana"/>
                <a:ea typeface="Verdana"/>
              </a:rPr>
              <a:t> VISC </a:t>
            </a:r>
            <a:r>
              <a:rPr lang="en-US" err="1">
                <a:latin typeface="Verdana"/>
                <a:ea typeface="Verdana"/>
              </a:rPr>
              <a:t>mutvārdu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daļas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ieraksta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programmu</a:t>
            </a:r>
            <a:r>
              <a:rPr lang="en-US">
                <a:latin typeface="Verdana"/>
                <a:ea typeface="Verdana"/>
              </a:rPr>
              <a:t>. </a:t>
            </a:r>
            <a:endParaRPr lang="en-US"/>
          </a:p>
          <a:p>
            <a:pPr marL="342900" indent="-342900">
              <a:buChar char="•"/>
            </a:pPr>
            <a:endParaRPr lang="en-US">
              <a:latin typeface="Verdana"/>
              <a:ea typeface="Verdana"/>
            </a:endParaRPr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Vērtē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mutvārdu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daļas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vērtētājs</a:t>
            </a:r>
            <a:r>
              <a:rPr lang="en-US">
                <a:latin typeface="Verdana"/>
                <a:ea typeface="Verdana"/>
              </a:rPr>
              <a:t>. </a:t>
            </a:r>
          </a:p>
          <a:p>
            <a:endParaRPr lang="en-US">
              <a:latin typeface="Verdana"/>
              <a:ea typeface="Verdana"/>
            </a:endParaRPr>
          </a:p>
          <a:p>
            <a:endParaRPr lang="en-US">
              <a:latin typeface="Verdana"/>
              <a:ea typeface="Verdana"/>
            </a:endParaRPr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Skolēns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drīkst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veikt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pierakstus</a:t>
            </a:r>
            <a:r>
              <a:rPr lang="en-US">
                <a:latin typeface="Verdana"/>
                <a:ea typeface="Verdana"/>
              </a:rPr>
              <a:t> (</a:t>
            </a:r>
            <a:r>
              <a:rPr lang="en-US" err="1">
                <a:latin typeface="Verdana"/>
                <a:ea typeface="Verdana"/>
              </a:rPr>
              <a:t>plāns</a:t>
            </a:r>
            <a:r>
              <a:rPr lang="en-US">
                <a:latin typeface="Verdana"/>
                <a:ea typeface="Verdana"/>
              </a:rPr>
              <a:t>, </a:t>
            </a:r>
            <a:r>
              <a:rPr lang="en-US" err="1">
                <a:latin typeface="Verdana"/>
                <a:ea typeface="Verdana"/>
              </a:rPr>
              <a:t>runas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pieturpunkti</a:t>
            </a:r>
            <a:r>
              <a:rPr lang="en-US">
                <a:latin typeface="Verdana"/>
                <a:ea typeface="Verdana"/>
              </a:rPr>
              <a:t>, </a:t>
            </a:r>
            <a:r>
              <a:rPr lang="en-US" err="1">
                <a:latin typeface="Verdana"/>
                <a:ea typeface="Verdana"/>
              </a:rPr>
              <a:t>jautājumi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sarunai</a:t>
            </a:r>
            <a:r>
              <a:rPr lang="en-US">
                <a:latin typeface="Verdana"/>
                <a:ea typeface="Verdana"/>
              </a:rPr>
              <a:t>). </a:t>
            </a:r>
            <a:endParaRPr lang="en-US"/>
          </a:p>
          <a:p>
            <a:pPr marL="342900" indent="-342900">
              <a:buChar char="•"/>
            </a:pPr>
            <a:endParaRPr lang="en-US">
              <a:latin typeface="Verdana"/>
              <a:ea typeface="Verdana"/>
            </a:endParaRPr>
          </a:p>
          <a:p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7ECDD-7738-4C98-67D6-A99A72E00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620B7-AD84-22A5-1BB5-7B0138B19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303F-52D1-1100-ED1F-287A4368EC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12</a:t>
            </a:fld>
            <a:endParaRPr lang="en-US" altLang="lv-LV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1E4280-9C90-2D59-F912-0EEC1118C4E9}"/>
              </a:ext>
            </a:extLst>
          </p:cNvPr>
          <p:cNvSpPr/>
          <p:nvPr/>
        </p:nvSpPr>
        <p:spPr>
          <a:xfrm>
            <a:off x="3468632" y="5123269"/>
            <a:ext cx="4621161" cy="7497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>
                <a:solidFill>
                  <a:srgbClr val="FF0000"/>
                </a:solidFill>
                <a:cs typeface="Times New Roman"/>
              </a:rPr>
              <a:t>! Uzdevums nav izpildīts, ja skolēns tikai nolasa atslēgvārdus vai savus pierakstus. </a:t>
            </a:r>
          </a:p>
        </p:txBody>
      </p:sp>
    </p:spTree>
    <p:extLst>
      <p:ext uri="{BB962C8B-B14F-4D97-AF65-F5344CB8AC3E}">
        <p14:creationId xmlns:p14="http://schemas.microsoft.com/office/powerpoint/2010/main" val="396003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617EA2-4E29-68E7-44F3-45F19E04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>
                <a:latin typeface="Verdana"/>
                <a:ea typeface="Verdana"/>
              </a:rPr>
              <a:t>Svešvaloda, beidzot 9. klasi</a:t>
            </a:r>
            <a:br>
              <a:rPr lang="lv-LV">
                <a:latin typeface="Verdana"/>
                <a:ea typeface="Verdana"/>
              </a:rPr>
            </a:br>
            <a:r>
              <a:rPr lang="lv-LV">
                <a:latin typeface="Verdana"/>
                <a:ea typeface="Verdana"/>
              </a:rPr>
              <a:t>Runāšanas daļa </a:t>
            </a:r>
            <a:br>
              <a:rPr lang="lv-LV">
                <a:latin typeface="Verdana"/>
                <a:ea typeface="Verdana"/>
              </a:rPr>
            </a:br>
            <a:r>
              <a:rPr lang="lv-LV">
                <a:latin typeface="Verdana"/>
                <a:ea typeface="Verdana"/>
              </a:rPr>
              <a:t>(precizēts biļetes noformējums) 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7C7A0A1-102F-82F5-9D58-CA5765205C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827B98-15BA-441E-A713-0B9A8EA7EAC7}" type="slidenum">
              <a:rPr lang="en-US" altLang="lv-LV"/>
              <a:pPr/>
              <a:t>13</a:t>
            </a:fld>
            <a:endParaRPr lang="en-US" altLang="lv-LV"/>
          </a:p>
        </p:txBody>
      </p:sp>
      <p:pic>
        <p:nvPicPr>
          <p:cNvPr id="7" name="Content Placeholder 6" descr="A paper with text and a questionnaire&#10;&#10;Description automatically generated">
            <a:extLst>
              <a:ext uri="{FF2B5EF4-FFF2-40B4-BE49-F238E27FC236}">
                <a16:creationId xmlns:a16="http://schemas.microsoft.com/office/drawing/2014/main" id="{A5BC7AE9-F156-6939-AF7F-111E2C58B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483" b="-1026"/>
          <a:stretch/>
        </p:blipFill>
        <p:spPr>
          <a:xfrm>
            <a:off x="3317427" y="2106892"/>
            <a:ext cx="3674509" cy="4143706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3EADA0-3D98-FFDC-FFE8-D18282C1D205}"/>
              </a:ext>
            </a:extLst>
          </p:cNvPr>
          <p:cNvSpPr/>
          <p:nvPr/>
        </p:nvSpPr>
        <p:spPr>
          <a:xfrm>
            <a:off x="2937084" y="1578425"/>
            <a:ext cx="4186718" cy="3852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err="1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Eksāmena</a:t>
            </a:r>
            <a:r>
              <a:rPr lang="en-US" sz="1400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biļetes</a:t>
            </a:r>
            <a:r>
              <a:rPr lang="en-US" sz="1400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ir</a:t>
            </a:r>
            <a:r>
              <a:rPr lang="en-US" sz="1400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attiecīgajā</a:t>
            </a:r>
            <a:r>
              <a:rPr lang="en-US" sz="1400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svešvalodā</a:t>
            </a:r>
            <a:r>
              <a:rPr lang="en-US" sz="1400">
                <a:solidFill>
                  <a:srgbClr val="FF0000"/>
                </a:solidFill>
                <a:latin typeface="Verdana"/>
                <a:ea typeface="Verdana"/>
                <a:cs typeface="Times New Roman"/>
              </a:rPr>
              <a:t>!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DC110-4A30-0721-C96E-A38019BE70CB}"/>
              </a:ext>
            </a:extLst>
          </p:cNvPr>
          <p:cNvSpPr txBox="1"/>
          <p:nvPr/>
        </p:nvSpPr>
        <p:spPr>
          <a:xfrm>
            <a:off x="197963" y="2127418"/>
            <a:ext cx="2392837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Verdana"/>
                <a:ea typeface="MS PGothic"/>
                <a:cs typeface="Times New Roman"/>
              </a:rPr>
              <a:t>Situācija</a:t>
            </a:r>
            <a:r>
              <a:rPr lang="en-US" sz="1600">
                <a:latin typeface="Verdana"/>
                <a:ea typeface="MS PGothic"/>
                <a:cs typeface="Times New Roman"/>
              </a:rPr>
              <a:t>,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sarunas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tēma</a:t>
            </a:r>
            <a:endParaRPr lang="en-US" sz="1600">
              <a:latin typeface="Verdan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154E6-D672-CE94-F906-56026603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56" y="2171095"/>
            <a:ext cx="1946297" cy="3611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FA4014-1C76-0BF1-82C3-D5EA751B2E37}"/>
              </a:ext>
            </a:extLst>
          </p:cNvPr>
          <p:cNvSpPr txBox="1"/>
          <p:nvPr/>
        </p:nvSpPr>
        <p:spPr>
          <a:xfrm>
            <a:off x="197963" y="2829765"/>
            <a:ext cx="2642418" cy="33855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Verdana"/>
                <a:ea typeface="MS PGothic"/>
                <a:cs typeface="Times New Roman"/>
              </a:rPr>
              <a:t>Par ko man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ir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jārunā</a:t>
            </a:r>
            <a:r>
              <a:rPr lang="en-US" sz="1600">
                <a:latin typeface="Verdana"/>
                <a:ea typeface="MS PGothic"/>
                <a:cs typeface="Times New Roman"/>
              </a:rPr>
              <a:t>?</a:t>
            </a:r>
            <a:endParaRPr lang="en-US" sz="1600">
              <a:latin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113B1-1FFE-B061-3513-53C55ACE74BD}"/>
              </a:ext>
            </a:extLst>
          </p:cNvPr>
          <p:cNvSpPr txBox="1"/>
          <p:nvPr/>
        </p:nvSpPr>
        <p:spPr>
          <a:xfrm>
            <a:off x="197963" y="3307137"/>
            <a:ext cx="2642418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Verdana"/>
                <a:ea typeface="MS PGothic"/>
                <a:cs typeface="Times New Roman"/>
              </a:rPr>
              <a:t>Cik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ilgi</a:t>
            </a:r>
            <a:r>
              <a:rPr lang="en-US" sz="1600">
                <a:latin typeface="Verdana"/>
                <a:ea typeface="MS PGothic"/>
                <a:cs typeface="Times New Roman"/>
              </a:rPr>
              <a:t> es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varu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gatavoties</a:t>
            </a:r>
            <a:r>
              <a:rPr lang="en-US" sz="1600">
                <a:latin typeface="Verdana"/>
                <a:ea typeface="MS PGothic"/>
                <a:cs typeface="Times New Roman"/>
              </a:rPr>
              <a:t>?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8CF59-6F4B-33BE-A8BB-02F9D60C6700}"/>
              </a:ext>
            </a:extLst>
          </p:cNvPr>
          <p:cNvSpPr txBox="1"/>
          <p:nvPr/>
        </p:nvSpPr>
        <p:spPr>
          <a:xfrm>
            <a:off x="197963" y="3976885"/>
            <a:ext cx="2642418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Verdana"/>
                <a:ea typeface="MS PGothic"/>
                <a:cs typeface="Times New Roman"/>
              </a:rPr>
              <a:t>Kā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labāk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pamatot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savu</a:t>
            </a:r>
            <a:r>
              <a:rPr lang="en-US" sz="1600">
                <a:latin typeface="Verdana"/>
                <a:ea typeface="MS PGothic"/>
                <a:cs typeface="Times New Roman"/>
              </a:rPr>
              <a:t> viedokli? </a:t>
            </a:r>
            <a:endParaRPr lang="en-US" sz="1600">
              <a:latin typeface="Verdana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9EFB8-ACE3-8D62-7753-476A820F9C57}"/>
              </a:ext>
            </a:extLst>
          </p:cNvPr>
          <p:cNvSpPr txBox="1"/>
          <p:nvPr/>
        </p:nvSpPr>
        <p:spPr>
          <a:xfrm>
            <a:off x="179347" y="4635610"/>
            <a:ext cx="2642418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Verdana"/>
                <a:ea typeface="MS PGothic"/>
                <a:cs typeface="Times New Roman"/>
              </a:rPr>
              <a:t>Kā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sagatavoties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situācijas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apspriešanai</a:t>
            </a:r>
            <a:r>
              <a:rPr lang="en-US" sz="1600">
                <a:latin typeface="Verdana"/>
                <a:ea typeface="MS PGothic"/>
                <a:cs typeface="Times New Roman"/>
              </a:rPr>
              <a:t>?  </a:t>
            </a:r>
            <a:endParaRPr lang="en-US" sz="1600">
              <a:latin typeface="Verdana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F3A00-7B22-0FCA-0699-42DECF236BE0}"/>
              </a:ext>
            </a:extLst>
          </p:cNvPr>
          <p:cNvSpPr txBox="1"/>
          <p:nvPr/>
        </p:nvSpPr>
        <p:spPr>
          <a:xfrm>
            <a:off x="179347" y="5540557"/>
            <a:ext cx="2642418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Verdana"/>
                <a:ea typeface="MS PGothic"/>
                <a:cs typeface="Times New Roman"/>
              </a:rPr>
              <a:t>Kas man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jādara</a:t>
            </a:r>
            <a:r>
              <a:rPr lang="en-US" sz="1600">
                <a:latin typeface="Verdana"/>
                <a:ea typeface="MS PGothic"/>
                <a:cs typeface="Times New Roman"/>
              </a:rPr>
              <a:t> 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sarunas</a:t>
            </a:r>
            <a:r>
              <a:rPr lang="en-US" sz="1600">
                <a:latin typeface="Verdana"/>
                <a:ea typeface="MS PGothic"/>
                <a:cs typeface="Times New Roman"/>
              </a:rPr>
              <a:t> </a:t>
            </a:r>
            <a:r>
              <a:rPr lang="en-US" sz="1600" err="1">
                <a:latin typeface="Verdana"/>
                <a:ea typeface="MS PGothic"/>
                <a:cs typeface="Times New Roman"/>
              </a:rPr>
              <a:t>laikā</a:t>
            </a:r>
            <a:r>
              <a:rPr lang="en-US" sz="1600">
                <a:latin typeface="Verdana"/>
                <a:ea typeface="MS PGothic"/>
                <a:cs typeface="Times New Roman"/>
              </a:rPr>
              <a:t>?  </a:t>
            </a:r>
            <a:endParaRPr lang="en-US" sz="1600">
              <a:latin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966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BEF1-6BED-D5E2-AFFC-83BC054A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Runāšanas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daļa</a:t>
            </a:r>
            <a:r>
              <a:rPr lang="en-US">
                <a:latin typeface="Verdana"/>
                <a:ea typeface="Verdana"/>
              </a:rPr>
              <a:t>:</a:t>
            </a:r>
            <a:br>
              <a:rPr lang="en-US">
                <a:latin typeface="Verdana"/>
                <a:ea typeface="Verdana"/>
              </a:rPr>
            </a:br>
            <a:r>
              <a:rPr lang="en-US">
                <a:latin typeface="Verdana"/>
                <a:ea typeface="Verdana"/>
              </a:rPr>
              <a:t>Kas </a:t>
            </a:r>
            <a:r>
              <a:rPr lang="en-US" err="1">
                <a:latin typeface="Verdana"/>
                <a:ea typeface="Verdana"/>
              </a:rPr>
              <a:t>tiek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vērtēts</a:t>
            </a:r>
            <a:r>
              <a:rPr lang="en-US">
                <a:latin typeface="Verdana"/>
                <a:ea typeface="Verdana"/>
              </a:rPr>
              <a:t>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0D7D-EEDB-3063-C51F-D14FBEC3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Vai es </a:t>
            </a:r>
            <a:r>
              <a:rPr lang="en-US" err="1">
                <a:latin typeface="Verdana"/>
                <a:ea typeface="Verdana"/>
              </a:rPr>
              <a:t>varu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lietot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svešvalodu</a:t>
            </a:r>
            <a:r>
              <a:rPr lang="en-US">
                <a:latin typeface="Verdana"/>
                <a:ea typeface="Verdana"/>
              </a:rPr>
              <a:t>, </a:t>
            </a:r>
            <a:r>
              <a:rPr lang="en-US" err="1">
                <a:latin typeface="Verdana"/>
                <a:ea typeface="Verdana"/>
              </a:rPr>
              <a:t>lai</a:t>
            </a:r>
            <a:r>
              <a:rPr lang="en-US">
                <a:latin typeface="Verdana"/>
                <a:ea typeface="Verdana"/>
              </a:rPr>
              <a:t>: </a:t>
            </a:r>
          </a:p>
          <a:p>
            <a:endParaRPr lang="en-US"/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paustu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savas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domas</a:t>
            </a:r>
            <a:r>
              <a:rPr lang="en-US">
                <a:latin typeface="Verdana"/>
                <a:ea typeface="Verdana"/>
              </a:rPr>
              <a:t> un </a:t>
            </a:r>
            <a:r>
              <a:rPr lang="en-US" err="1">
                <a:latin typeface="Verdana"/>
                <a:ea typeface="Verdana"/>
              </a:rPr>
              <a:t>attieksmi</a:t>
            </a:r>
            <a:r>
              <a:rPr lang="en-US">
                <a:latin typeface="Verdana"/>
                <a:ea typeface="Verdana"/>
              </a:rPr>
              <a:t> par </a:t>
            </a:r>
            <a:r>
              <a:rPr lang="en-US" err="1">
                <a:latin typeface="Verdana"/>
                <a:ea typeface="Verdana"/>
              </a:rPr>
              <a:t>tēmu</a:t>
            </a:r>
            <a:r>
              <a:rPr lang="en-US">
                <a:latin typeface="Verdana"/>
                <a:ea typeface="Verdana"/>
              </a:rPr>
              <a:t> /</a:t>
            </a:r>
            <a:r>
              <a:rPr lang="en-US" err="1">
                <a:latin typeface="Verdana"/>
                <a:ea typeface="Verdana"/>
              </a:rPr>
              <a:t>situāciju</a:t>
            </a:r>
            <a:r>
              <a:rPr lang="en-US">
                <a:latin typeface="Verdana"/>
                <a:ea typeface="Verdana"/>
              </a:rPr>
              <a:t>?</a:t>
            </a:r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iesaistītos</a:t>
            </a:r>
            <a:r>
              <a:rPr lang="en-US">
                <a:latin typeface="Verdana"/>
                <a:ea typeface="Verdana"/>
              </a:rPr>
              <a:t> un </a:t>
            </a:r>
            <a:r>
              <a:rPr lang="en-US" err="1">
                <a:latin typeface="Verdana"/>
                <a:ea typeface="Verdana"/>
              </a:rPr>
              <a:t>uzturētu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sarunu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ar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sarunas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biedru</a:t>
            </a:r>
            <a:r>
              <a:rPr lang="en-US">
                <a:latin typeface="Verdana"/>
                <a:ea typeface="Verdana"/>
              </a:rPr>
              <a:t>, </a:t>
            </a:r>
            <a:r>
              <a:rPr lang="en-US" err="1">
                <a:latin typeface="Verdana"/>
                <a:ea typeface="Verdana"/>
              </a:rPr>
              <a:t>uzklausot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otra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viedokli</a:t>
            </a:r>
            <a:r>
              <a:rPr lang="en-US">
                <a:latin typeface="Verdana"/>
                <a:ea typeface="Verdana"/>
              </a:rPr>
              <a:t>?</a:t>
            </a:r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uzdotu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jautājumus</a:t>
            </a:r>
            <a:r>
              <a:rPr lang="en-US">
                <a:latin typeface="Verdana"/>
                <a:ea typeface="Verdana"/>
              </a:rPr>
              <a:t>, </a:t>
            </a:r>
            <a:r>
              <a:rPr lang="en-US" err="1">
                <a:latin typeface="Verdana"/>
                <a:ea typeface="Verdana"/>
              </a:rPr>
              <a:t>lai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noskaidrotu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sarunas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biedra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attieksmi</a:t>
            </a:r>
            <a:r>
              <a:rPr lang="en-US">
                <a:latin typeface="Verdana"/>
                <a:ea typeface="Verdana"/>
              </a:rPr>
              <a:t>?</a:t>
            </a:r>
          </a:p>
          <a:p>
            <a:pPr marL="342900" indent="-342900">
              <a:buChar char="•"/>
            </a:pPr>
            <a:r>
              <a:rPr lang="en-US" err="1">
                <a:latin typeface="Verdana"/>
                <a:ea typeface="Verdana"/>
              </a:rPr>
              <a:t>atbildētu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uz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jautājumiem</a:t>
            </a:r>
            <a:r>
              <a:rPr lang="en-US">
                <a:latin typeface="Verdana"/>
                <a:ea typeface="Verdana"/>
              </a:rPr>
              <a:t> (</a:t>
            </a:r>
            <a:r>
              <a:rPr lang="en-US" err="1">
                <a:latin typeface="Verdana"/>
                <a:ea typeface="Verdana"/>
              </a:rPr>
              <a:t>sarunas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biedra</a:t>
            </a:r>
            <a:r>
              <a:rPr lang="en-US">
                <a:latin typeface="Verdana"/>
                <a:ea typeface="Verdana"/>
              </a:rPr>
              <a:t> un </a:t>
            </a:r>
            <a:r>
              <a:rPr lang="en-US" err="1">
                <a:latin typeface="Verdana"/>
                <a:ea typeface="Verdana"/>
              </a:rPr>
              <a:t>skolotāja</a:t>
            </a:r>
            <a:r>
              <a:rPr lang="en-US">
                <a:latin typeface="Verdana"/>
                <a:ea typeface="Verdana"/>
              </a:rPr>
              <a:t>)?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64AFF-2F91-A5DD-8AED-6032EA70E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ABDC4-86D2-A0C7-63FC-410B10EEC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297C6-2A49-0BE7-5A77-8F581F130A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14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0077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F0D534-902E-AE31-8FE5-9F6635F5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Kā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vērtēs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manu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darbu</a:t>
            </a:r>
            <a:r>
              <a:rPr lang="en-US">
                <a:latin typeface="Verdana"/>
                <a:ea typeface="Verdana"/>
              </a:rPr>
              <a:t>? </a:t>
            </a:r>
            <a:endParaRPr lang="en-US" b="0">
              <a:latin typeface="Verdana"/>
              <a:ea typeface="Verdana"/>
            </a:endParaRPr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ACAD8E-9816-04E5-654D-B34567139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30ABE-A589-F9EC-A311-7094D5FC67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8598-9C3E-3371-E847-E41E91C616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67CDD-0F15-4A8A-8B24-AAF2F1843A5C}" type="slidenum">
              <a:rPr lang="en-US" altLang="lv-LV"/>
              <a:pPr/>
              <a:t>15</a:t>
            </a:fld>
            <a:endParaRPr lang="en-US" altLang="lv-LV"/>
          </a:p>
        </p:txBody>
      </p:sp>
      <p:graphicFrame>
        <p:nvGraphicFramePr>
          <p:cNvPr id="667" name="Table 667">
            <a:extLst>
              <a:ext uri="{FF2B5EF4-FFF2-40B4-BE49-F238E27FC236}">
                <a16:creationId xmlns:a16="http://schemas.microsoft.com/office/drawing/2014/main" id="{ECF4C3A6-A504-6128-4DAD-CC6BF744E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3004"/>
              </p:ext>
            </p:extLst>
          </p:nvPr>
        </p:nvGraphicFramePr>
        <p:xfrm>
          <a:off x="626806" y="1611965"/>
          <a:ext cx="8059834" cy="486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6387">
                  <a:extLst>
                    <a:ext uri="{9D8B030D-6E8A-4147-A177-3AD203B41FA5}">
                      <a16:colId xmlns:a16="http://schemas.microsoft.com/office/drawing/2014/main" val="2243949556"/>
                    </a:ext>
                  </a:extLst>
                </a:gridCol>
                <a:gridCol w="5503447">
                  <a:extLst>
                    <a:ext uri="{9D8B030D-6E8A-4147-A177-3AD203B41FA5}">
                      <a16:colId xmlns:a16="http://schemas.microsoft.com/office/drawing/2014/main" val="263199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1600" noProof="0">
                          <a:latin typeface="Verdana"/>
                        </a:rPr>
                        <a:t>Kritērijs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600" noProof="0">
                        <a:latin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2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b="1" noProof="0">
                          <a:latin typeface="Verdana"/>
                        </a:rPr>
                        <a:t>Uzdevuma izpilde: Monologs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Vai mans </a:t>
                      </a:r>
                      <a:r>
                        <a:rPr lang="lv-LV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viedoklis ir skaidrs, izvērsts un pamatots ar saziņas situācijai atbilstošiem piemēriem</a:t>
                      </a:r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lv-LV" sz="1600" noProof="0">
                          <a:latin typeface="Verdana"/>
                        </a:rPr>
                        <a:t>Vai mana runa ir saistīta?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b="1" noProof="0">
                          <a:latin typeface="Verdana"/>
                        </a:rPr>
                        <a:t>Uzdevuma izpilde: Saruna</a:t>
                      </a:r>
                      <a:endParaRPr lang="lv-LV" sz="1600" b="1" noProof="0" err="1"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lv-LV" sz="1600" noProof="0">
                          <a:latin typeface="Verdana"/>
                        </a:rPr>
                        <a:t>Vai esmu uzdevis un veiksmīgi atbildējis uz sarunas biedra un skolotāja jautājumiem?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lv-LV" sz="1600" noProof="0">
                          <a:latin typeface="Verdana"/>
                        </a:rPr>
                        <a:t>Vai es varu uzturēt sarunu?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5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b="1" noProof="0">
                          <a:latin typeface="Verdana"/>
                        </a:rPr>
                        <a:t>Valodas bagātība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lv-LV" noProof="0">
                          <a:latin typeface="Verdana"/>
                        </a:rPr>
                        <a:t>Vai mans vārdu krājums un gramatiskās struktūras ļauj skaidri izteikties par tematu un uzturēt sarunu?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517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600" b="1" noProof="0">
                          <a:latin typeface="Verdana"/>
                        </a:rPr>
                        <a:t>Valodas līdzekļu lietojuma pareizība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lv-LV" noProof="0">
                          <a:latin typeface="Verdana"/>
                        </a:rPr>
                        <a:t>Vai esmu pieļāvis kļūdas, kas var traucēt sarunas biedram uztvert domu?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7452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lv-LV" sz="1600" b="1" noProof="0">
                          <a:latin typeface="Verdana"/>
                        </a:rPr>
                        <a:t>Valodas plūdums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lv-LV" noProof="0">
                          <a:latin typeface="Verdana"/>
                        </a:rPr>
                        <a:t>Vai mana runa ir pietiekami tekoša un saprotama?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lv-LV" noProof="0">
                          <a:latin typeface="Verdana"/>
                        </a:rPr>
                        <a:t>Vai vārdu izrunas kļūdas traucē uztvert domu?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61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39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A paper with text and a questionnaire&#10;&#10;Description automatically generated">
            <a:extLst>
              <a:ext uri="{FF2B5EF4-FFF2-40B4-BE49-F238E27FC236}">
                <a16:creationId xmlns:a16="http://schemas.microsoft.com/office/drawing/2014/main" id="{CB0A9529-4CCC-0F00-8BFB-8593316D2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5"/>
          <a:stretch/>
        </p:blipFill>
        <p:spPr bwMode="auto">
          <a:xfrm>
            <a:off x="4500258" y="1832975"/>
            <a:ext cx="3897819" cy="437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EBD42E-13B7-E986-C392-A151FFC4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Verdana"/>
                <a:ea typeface="Verdana"/>
              </a:rPr>
              <a:t>Ko </a:t>
            </a:r>
            <a:r>
              <a:rPr lang="en-US" err="1">
                <a:latin typeface="Verdana"/>
                <a:ea typeface="Verdana"/>
              </a:rPr>
              <a:t>darīt</a:t>
            </a:r>
            <a:r>
              <a:rPr lang="en-US">
                <a:latin typeface="Verdana"/>
                <a:ea typeface="Verdana"/>
              </a:rPr>
              <a:t>, ja mans </a:t>
            </a:r>
            <a:r>
              <a:rPr lang="en-US" err="1">
                <a:latin typeface="Verdana"/>
                <a:ea typeface="Verdana"/>
              </a:rPr>
              <a:t>sarunas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biedrs</a:t>
            </a:r>
            <a:r>
              <a:rPr lang="en-US">
                <a:latin typeface="Verdana"/>
                <a:ea typeface="Verdana"/>
              </a:rPr>
              <a:t> nav </a:t>
            </a:r>
            <a:r>
              <a:rPr lang="en-US" err="1">
                <a:latin typeface="Verdana"/>
                <a:ea typeface="Verdana"/>
              </a:rPr>
              <a:t>prezentējis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savu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pozīciju</a:t>
            </a:r>
            <a:r>
              <a:rPr lang="en-US">
                <a:latin typeface="Verdana"/>
                <a:ea typeface="Verdana"/>
              </a:rPr>
              <a:t>/</a:t>
            </a:r>
            <a:r>
              <a:rPr lang="en-US" err="1">
                <a:latin typeface="Verdana"/>
                <a:ea typeface="Verdana"/>
              </a:rPr>
              <a:t>neiesaistās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sarunā</a:t>
            </a:r>
            <a:r>
              <a:rPr lang="en-US">
                <a:latin typeface="Verdana"/>
                <a:ea typeface="Verdana"/>
              </a:rPr>
              <a:t>?</a:t>
            </a:r>
            <a:r>
              <a:rPr lang="en-US" b="0">
                <a:latin typeface="Verdana"/>
                <a:ea typeface="Verdana"/>
              </a:rPr>
              <a:t> 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A60C-963E-1212-8D6A-91BB99EBA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574" y="1752600"/>
            <a:ext cx="3374922" cy="4373565"/>
          </a:xfrm>
        </p:spPr>
        <p:txBody>
          <a:bodyPr>
            <a:normAutofit lnSpcReduction="10000"/>
          </a:bodyPr>
          <a:lstStyle/>
          <a:p>
            <a:pPr marL="350520" indent="-350520"/>
            <a:r>
              <a:rPr lang="en-US" err="1">
                <a:latin typeface="Verdana"/>
                <a:ea typeface="Verdana"/>
              </a:rPr>
              <a:t>Veidot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runu</a:t>
            </a:r>
            <a:r>
              <a:rPr lang="en-US">
                <a:latin typeface="Verdana"/>
                <a:ea typeface="Verdana"/>
              </a:rPr>
              <a:t> par </a:t>
            </a:r>
            <a:r>
              <a:rPr lang="en-US" err="1">
                <a:latin typeface="Verdana"/>
                <a:ea typeface="Verdana"/>
              </a:rPr>
              <a:t>savu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tēmu</a:t>
            </a:r>
            <a:r>
              <a:rPr lang="en-US">
                <a:latin typeface="Verdana"/>
                <a:ea typeface="Verdana"/>
              </a:rPr>
              <a:t>. </a:t>
            </a:r>
          </a:p>
          <a:p>
            <a:pPr marL="350520" indent="-350520"/>
            <a:endParaRPr lang="en-US"/>
          </a:p>
          <a:p>
            <a:pPr marL="350520" indent="-350520"/>
            <a:r>
              <a:rPr lang="en-US" err="1">
                <a:latin typeface="Verdana"/>
                <a:ea typeface="Verdana"/>
              </a:rPr>
              <a:t>Sagatavot</a:t>
            </a:r>
            <a:r>
              <a:rPr lang="en-US">
                <a:latin typeface="Verdana"/>
                <a:ea typeface="Verdana"/>
              </a:rPr>
              <a:t> un </a:t>
            </a:r>
            <a:r>
              <a:rPr lang="en-US" err="1">
                <a:latin typeface="Verdana"/>
                <a:ea typeface="Verdana"/>
              </a:rPr>
              <a:t>uzdot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jautājumus</a:t>
            </a:r>
            <a:r>
              <a:rPr lang="en-US">
                <a:latin typeface="Verdana"/>
                <a:ea typeface="Verdana"/>
              </a:rPr>
              <a:t> par </a:t>
            </a:r>
            <a:r>
              <a:rPr lang="en-US" err="1">
                <a:latin typeface="Verdana"/>
                <a:ea typeface="Verdana"/>
              </a:rPr>
              <a:t>sarunbiedra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tēmu</a:t>
            </a:r>
            <a:r>
              <a:rPr lang="en-US">
                <a:latin typeface="Verdana"/>
                <a:ea typeface="Verdana"/>
              </a:rPr>
              <a:t>. </a:t>
            </a:r>
          </a:p>
          <a:p>
            <a:pPr marL="350520" indent="-350520"/>
            <a:endParaRPr lang="en-US"/>
          </a:p>
          <a:p>
            <a:pPr marL="350520" indent="-350520"/>
            <a:r>
              <a:rPr lang="en-US" err="1">
                <a:latin typeface="Verdana"/>
                <a:ea typeface="Verdana"/>
              </a:rPr>
              <a:t>Piedāvāt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savu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risinājumu</a:t>
            </a:r>
            <a:r>
              <a:rPr lang="en-US">
                <a:latin typeface="Verdana"/>
                <a:ea typeface="Verdana"/>
              </a:rPr>
              <a:t>/ </a:t>
            </a:r>
            <a:r>
              <a:rPr lang="en-US" err="1">
                <a:latin typeface="Verdana"/>
                <a:ea typeface="Verdana"/>
              </a:rPr>
              <a:t>viedokli</a:t>
            </a:r>
            <a:r>
              <a:rPr lang="en-US">
                <a:latin typeface="Verdana"/>
                <a:ea typeface="Verdana"/>
              </a:rPr>
              <a:t>. </a:t>
            </a:r>
            <a:endParaRPr lang="en-US"/>
          </a:p>
          <a:p>
            <a:pPr marL="350520" indent="-350520"/>
            <a:endParaRPr lang="en-US"/>
          </a:p>
          <a:p>
            <a:pPr marL="350520" indent="-350520"/>
            <a:r>
              <a:rPr lang="en-US" err="1">
                <a:latin typeface="Verdana"/>
                <a:ea typeface="Verdana"/>
              </a:rPr>
              <a:t>Atbildēt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uz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skolotāja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jautājumiem</a:t>
            </a:r>
            <a:r>
              <a:rPr lang="en-US">
                <a:latin typeface="Verdana"/>
                <a:ea typeface="Verdana"/>
              </a:rPr>
              <a:t>.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B6A58-CC07-65E9-BE0F-530011DC5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70ED4-28C3-A446-652C-E183F7CF3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C07C-0F24-8A2C-3A0A-43878E3655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16</a:t>
            </a:fld>
            <a:endParaRPr lang="en-US" altLang="lv-LV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ABF88A-C09D-7DCF-15A0-87FAC74C7129}"/>
              </a:ext>
            </a:extLst>
          </p:cNvPr>
          <p:cNvCxnSpPr>
            <a:cxnSpLocks/>
          </p:cNvCxnSpPr>
          <p:nvPr/>
        </p:nvCxnSpPr>
        <p:spPr>
          <a:xfrm flipV="1">
            <a:off x="3994934" y="2318994"/>
            <a:ext cx="2867779" cy="65280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26E9DF-B25A-5DA7-0EF2-9677A430EF55}"/>
              </a:ext>
            </a:extLst>
          </p:cNvPr>
          <p:cNvCxnSpPr>
            <a:cxnSpLocks/>
          </p:cNvCxnSpPr>
          <p:nvPr/>
        </p:nvCxnSpPr>
        <p:spPr>
          <a:xfrm>
            <a:off x="3662738" y="3484464"/>
            <a:ext cx="1088371" cy="158715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B1286D-F1C0-0779-1ED1-C655DE6D45DD}"/>
              </a:ext>
            </a:extLst>
          </p:cNvPr>
          <p:cNvCxnSpPr>
            <a:cxnSpLocks/>
          </p:cNvCxnSpPr>
          <p:nvPr/>
        </p:nvCxnSpPr>
        <p:spPr>
          <a:xfrm>
            <a:off x="3027986" y="5703403"/>
            <a:ext cx="1541302" cy="652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D1B313-D7E1-1634-E7A0-2DE23BE3E728}"/>
              </a:ext>
            </a:extLst>
          </p:cNvPr>
          <p:cNvCxnSpPr>
            <a:cxnSpLocks/>
          </p:cNvCxnSpPr>
          <p:nvPr/>
        </p:nvCxnSpPr>
        <p:spPr>
          <a:xfrm>
            <a:off x="3411887" y="4396102"/>
            <a:ext cx="1339222" cy="93457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1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C70C-5CDC-AB41-7C4A-2D99A3E8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Kur </a:t>
            </a:r>
            <a:r>
              <a:rPr lang="en-US" err="1">
                <a:latin typeface="Verdana"/>
                <a:ea typeface="Verdana"/>
              </a:rPr>
              <a:t>meklēt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informāciju</a:t>
            </a:r>
            <a:r>
              <a:rPr lang="en-US">
                <a:latin typeface="Verdana"/>
                <a:ea typeface="Verdana"/>
              </a:rPr>
              <a:t> par </a:t>
            </a:r>
            <a:r>
              <a:rPr lang="en-US" err="1">
                <a:latin typeface="Verdana"/>
                <a:ea typeface="Verdana"/>
              </a:rPr>
              <a:t>eksāmeniem</a:t>
            </a:r>
            <a:r>
              <a:rPr lang="en-US">
                <a:latin typeface="Verdana"/>
                <a:ea typeface="Verdana"/>
              </a:rPr>
              <a:t>?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834D1-B834-5BF5-D8C7-6933F918A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FDA67-842E-E9F9-37A6-7B9BE4D67D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53F99-79FB-7A12-0DB4-09DC150482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17</a:t>
            </a:fld>
            <a:endParaRPr lang="en-US" altLang="lv-LV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6EF6428E-0BBD-8249-7A12-EC6F58CE9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235" y="1522129"/>
            <a:ext cx="6482521" cy="4050427"/>
          </a:xfrm>
        </p:spPr>
      </p:pic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E95C7698-CB4E-234D-FA73-E5186DB9820C}"/>
              </a:ext>
            </a:extLst>
          </p:cNvPr>
          <p:cNvSpPr/>
          <p:nvPr/>
        </p:nvSpPr>
        <p:spPr>
          <a:xfrm>
            <a:off x="6198154" y="2186608"/>
            <a:ext cx="2639389" cy="1358347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err="1">
                <a:latin typeface="Verdana"/>
                <a:ea typeface="Verdana"/>
              </a:rPr>
              <a:t>Eksāmena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programma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daļu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apraksts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vērtēšanas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kritēriji</a:t>
            </a:r>
            <a:endParaRPr lang="en-US" sz="1600">
              <a:latin typeface="Verdana"/>
              <a:ea typeface="Verdana"/>
            </a:endParaRP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6055425E-100D-A44B-81DC-D104F3B589EF}"/>
              </a:ext>
            </a:extLst>
          </p:cNvPr>
          <p:cNvSpPr/>
          <p:nvPr/>
        </p:nvSpPr>
        <p:spPr>
          <a:xfrm>
            <a:off x="6004891" y="5273261"/>
            <a:ext cx="1601304" cy="916608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err="1">
                <a:latin typeface="Verdana"/>
                <a:ea typeface="Verdana"/>
                <a:cs typeface="Times New Roman"/>
              </a:rPr>
              <a:t>Kā</a:t>
            </a:r>
            <a:r>
              <a:rPr lang="en-US" sz="1600">
                <a:latin typeface="Verdana"/>
                <a:ea typeface="Verdana"/>
                <a:cs typeface="Times New Roman"/>
              </a:rPr>
              <a:t> </a:t>
            </a:r>
            <a:r>
              <a:rPr lang="en-US" sz="1600" err="1">
                <a:latin typeface="Verdana"/>
                <a:ea typeface="Verdana"/>
                <a:cs typeface="Times New Roman"/>
              </a:rPr>
              <a:t>notiek</a:t>
            </a:r>
            <a:r>
              <a:rPr lang="en-US" sz="1600">
                <a:latin typeface="Verdana"/>
                <a:ea typeface="Verdana"/>
                <a:cs typeface="Times New Roman"/>
              </a:rPr>
              <a:t> </a:t>
            </a:r>
            <a:r>
              <a:rPr lang="en-US" sz="1600" err="1">
                <a:latin typeface="Verdana"/>
                <a:ea typeface="Verdana"/>
                <a:cs typeface="Times New Roman"/>
              </a:rPr>
              <a:t>eksāmens</a:t>
            </a:r>
            <a:r>
              <a:rPr lang="en-US" sz="1600">
                <a:latin typeface="Verdana"/>
                <a:ea typeface="Verdana"/>
                <a:cs typeface="Times New Roman"/>
              </a:rPr>
              <a:t>?</a:t>
            </a:r>
            <a:endParaRPr lang="en-US" sz="1600">
              <a:latin typeface="Verdana"/>
              <a:ea typeface="Verdana"/>
            </a:endParaRP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B35985E0-7C0F-1CA7-24A9-DAF2CEA94C8B}"/>
              </a:ext>
            </a:extLst>
          </p:cNvPr>
          <p:cNvSpPr/>
          <p:nvPr/>
        </p:nvSpPr>
        <p:spPr>
          <a:xfrm>
            <a:off x="1689651" y="4624456"/>
            <a:ext cx="2551043" cy="843090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Verdana"/>
                <a:ea typeface="Verdana"/>
                <a:cs typeface="Times New Roman"/>
              </a:rPr>
              <a:t>2023. gada </a:t>
            </a:r>
            <a:r>
              <a:rPr lang="en-US" sz="1600" err="1">
                <a:latin typeface="Verdana"/>
                <a:ea typeface="Verdana"/>
                <a:cs typeface="Times New Roman"/>
              </a:rPr>
              <a:t>uzdevumi</a:t>
            </a:r>
            <a:r>
              <a:rPr lang="en-US" sz="1600">
                <a:latin typeface="Verdana"/>
                <a:ea typeface="Verdana"/>
                <a:cs typeface="Times New Roman"/>
              </a:rPr>
              <a:t> un </a:t>
            </a:r>
            <a:r>
              <a:rPr lang="en-US" sz="1600" err="1">
                <a:latin typeface="Verdana"/>
                <a:ea typeface="Verdana"/>
                <a:cs typeface="Times New Roman"/>
              </a:rPr>
              <a:t>atbildes</a:t>
            </a:r>
            <a:endParaRPr lang="en-US" sz="16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0867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C70C-5CDC-AB41-7C4A-2D99A3E8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Metodiskie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ieteikumi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3249-B27D-4AF1-8071-7B2E0C53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Verdana"/>
                <a:ea typeface="Verdana"/>
              </a:rPr>
              <a:t>Metodiskie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ieteikumi</a:t>
            </a:r>
            <a:r>
              <a:rPr lang="en-US" dirty="0">
                <a:latin typeface="Verdana"/>
                <a:ea typeface="Verdana"/>
              </a:rPr>
              <a:t>, </a:t>
            </a:r>
            <a:r>
              <a:rPr lang="en-US" dirty="0" err="1">
                <a:latin typeface="Verdana"/>
                <a:ea typeface="Verdana"/>
              </a:rPr>
              <a:t>gatavojoties</a:t>
            </a:r>
            <a:r>
              <a:rPr lang="en-US" dirty="0">
                <a:latin typeface="Verdana"/>
                <a:ea typeface="Verdana"/>
              </a:rPr>
              <a:t> 2022./2023. </a:t>
            </a:r>
            <a:r>
              <a:rPr lang="en-US" dirty="0" err="1">
                <a:latin typeface="Verdana"/>
                <a:ea typeface="Verdana"/>
              </a:rPr>
              <a:t>mācību</a:t>
            </a:r>
            <a:r>
              <a:rPr lang="en-US" dirty="0">
                <a:latin typeface="Verdana"/>
                <a:ea typeface="Verdana"/>
              </a:rPr>
              <a:t> gada </a:t>
            </a:r>
            <a:r>
              <a:rPr lang="en-US" dirty="0" err="1">
                <a:latin typeface="Verdana"/>
                <a:ea typeface="Verdana"/>
              </a:rPr>
              <a:t>eksāmenam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angļu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valodā</a:t>
            </a:r>
            <a:r>
              <a:rPr lang="en-US" dirty="0">
                <a:latin typeface="Verdana"/>
                <a:ea typeface="Verdana"/>
              </a:rPr>
              <a:t> 9. </a:t>
            </a:r>
            <a:r>
              <a:rPr lang="en-US" dirty="0" err="1">
                <a:latin typeface="Verdana"/>
                <a:ea typeface="Verdana"/>
              </a:rPr>
              <a:t>klasei</a:t>
            </a:r>
            <a:endParaRPr lang="en-US" dirty="0">
              <a:latin typeface="Verdana"/>
              <a:ea typeface="Verdana"/>
            </a:endParaRPr>
          </a:p>
          <a:p>
            <a:endParaRPr lang="en-US" dirty="0">
              <a:latin typeface="Verdana"/>
              <a:ea typeface="Verdana"/>
            </a:endParaRPr>
          </a:p>
          <a:p>
            <a:endParaRPr lang="en-US" dirty="0">
              <a:latin typeface="Verdana"/>
              <a:ea typeface="Verdana"/>
            </a:endParaRPr>
          </a:p>
          <a:p>
            <a:r>
              <a:rPr lang="en-US" dirty="0" err="1">
                <a:latin typeface="Verdana"/>
                <a:ea typeface="Verdana"/>
              </a:rPr>
              <a:t>Metodiskie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ieteikumi</a:t>
            </a:r>
            <a:r>
              <a:rPr lang="en-US" dirty="0">
                <a:latin typeface="Verdana"/>
                <a:ea typeface="Verdana"/>
              </a:rPr>
              <a:t>, </a:t>
            </a:r>
            <a:r>
              <a:rPr lang="en-US" dirty="0" err="1">
                <a:latin typeface="Verdana"/>
                <a:ea typeface="Verdana"/>
              </a:rPr>
              <a:t>gatavojoties</a:t>
            </a:r>
            <a:r>
              <a:rPr lang="en-US" dirty="0">
                <a:latin typeface="Verdana"/>
                <a:ea typeface="Verdana"/>
              </a:rPr>
              <a:t> 2022./2023. </a:t>
            </a:r>
            <a:r>
              <a:rPr lang="en-US" dirty="0" err="1">
                <a:latin typeface="Verdana"/>
                <a:ea typeface="Verdana"/>
              </a:rPr>
              <a:t>mācību</a:t>
            </a:r>
            <a:r>
              <a:rPr lang="en-US" dirty="0">
                <a:latin typeface="Verdana"/>
                <a:ea typeface="Verdana"/>
              </a:rPr>
              <a:t> gada </a:t>
            </a:r>
            <a:r>
              <a:rPr lang="en-US" dirty="0" err="1">
                <a:latin typeface="Verdana"/>
                <a:ea typeface="Verdana"/>
              </a:rPr>
              <a:t>eksāmenam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vācu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valodā</a:t>
            </a:r>
            <a:r>
              <a:rPr lang="en-US" dirty="0">
                <a:latin typeface="Verdana"/>
                <a:ea typeface="Verdana"/>
              </a:rPr>
              <a:t> 9. </a:t>
            </a:r>
            <a:r>
              <a:rPr lang="en-US" dirty="0" err="1">
                <a:latin typeface="Verdana"/>
                <a:ea typeface="Verdana"/>
              </a:rPr>
              <a:t>klasei</a:t>
            </a:r>
            <a:endParaRPr lang="en-US" dirty="0">
              <a:latin typeface="Verdana"/>
              <a:ea typeface="Verdana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834D1-B834-5BF5-D8C7-6933F918A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FDA67-842E-E9F9-37A6-7B9BE4D67D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53F99-79FB-7A12-0DB4-09DC150482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18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4817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C78F-9E65-790F-34CC-1F5CF7F4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Ieteikumi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A8C3-1A75-1E08-78E9-A24B99D18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43" y="1752600"/>
            <a:ext cx="7226157" cy="4373573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• </a:t>
            </a:r>
            <a:r>
              <a:rPr lang="lv-LV" dirty="0" err="1">
                <a:latin typeface="Verdana"/>
                <a:ea typeface="Verdana"/>
              </a:rPr>
              <a:t>Nem</a:t>
            </a:r>
            <a:r>
              <a:rPr lang="en-GB" dirty="0" err="1">
                <a:latin typeface="Verdana"/>
                <a:ea typeface="Verdana"/>
              </a:rPr>
              <a:t>ēģi</a:t>
            </a:r>
            <a:r>
              <a:rPr lang="lv-LV" dirty="0" err="1">
                <a:latin typeface="Verdana"/>
                <a:ea typeface="Verdana"/>
              </a:rPr>
              <a:t>niet</a:t>
            </a:r>
            <a:r>
              <a:rPr lang="lv-LV" dirty="0">
                <a:latin typeface="Verdana"/>
                <a:ea typeface="Verdana"/>
              </a:rPr>
              <a:t> </a:t>
            </a:r>
            <a:r>
              <a:rPr lang="lv-LV" dirty="0" err="1">
                <a:latin typeface="Verdana"/>
                <a:ea typeface="Verdana"/>
              </a:rPr>
              <a:t>iem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c</a:t>
            </a:r>
            <a:r>
              <a:rPr lang="en-GB" dirty="0">
                <a:latin typeface="Verdana"/>
                <a:ea typeface="Verdana"/>
              </a:rPr>
              <a:t>ī</a:t>
            </a:r>
            <a:r>
              <a:rPr lang="lv-LV" dirty="0" err="1">
                <a:latin typeface="Verdana"/>
                <a:ea typeface="Verdana"/>
              </a:rPr>
              <a:t>ties</a:t>
            </a:r>
            <a:r>
              <a:rPr lang="lv-LV" dirty="0">
                <a:latin typeface="Verdana"/>
                <a:ea typeface="Verdana"/>
              </a:rPr>
              <a:t> visu </a:t>
            </a:r>
            <a:r>
              <a:rPr lang="lv-LV" dirty="0" err="1">
                <a:latin typeface="Verdana"/>
                <a:ea typeface="Verdana"/>
              </a:rPr>
              <a:t>daz</a:t>
            </a:r>
            <a:r>
              <a:rPr lang="lv-LV" dirty="0">
                <a:latin typeface="Verdana"/>
                <a:ea typeface="Verdana"/>
              </a:rPr>
              <a:t>̌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s </a:t>
            </a:r>
            <a:r>
              <a:rPr lang="lv-LV" dirty="0" err="1">
                <a:latin typeface="Verdana"/>
                <a:ea typeface="Verdana"/>
              </a:rPr>
              <a:t>dien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s pirms </a:t>
            </a:r>
            <a:r>
              <a:rPr lang="lv-LV" dirty="0" err="1">
                <a:latin typeface="Verdana"/>
                <a:ea typeface="Verdana"/>
              </a:rPr>
              <a:t>ek</a:t>
            </a:r>
            <a:r>
              <a:rPr lang="en-GB" dirty="0" err="1">
                <a:latin typeface="Verdana"/>
                <a:ea typeface="Verdana"/>
              </a:rPr>
              <a:t>sā</a:t>
            </a:r>
            <a:r>
              <a:rPr lang="lv-LV" dirty="0" err="1">
                <a:latin typeface="Verdana"/>
                <a:ea typeface="Verdana"/>
              </a:rPr>
              <a:t>mena</a:t>
            </a:r>
            <a:r>
              <a:rPr lang="lv-LV" dirty="0">
                <a:latin typeface="Verdana"/>
                <a:ea typeface="Verdana"/>
              </a:rPr>
              <a:t>!</a:t>
            </a:r>
          </a:p>
          <a:p>
            <a:r>
              <a:rPr lang="lv-LV" dirty="0">
                <a:latin typeface="Verdana"/>
                <a:ea typeface="Verdana"/>
              </a:rPr>
              <a:t>•</a:t>
            </a:r>
            <a:r>
              <a:rPr lang="en-GB" dirty="0">
                <a:latin typeface="Verdana"/>
                <a:ea typeface="Verdana"/>
              </a:rPr>
              <a:t> </a:t>
            </a:r>
            <a:r>
              <a:rPr lang="lv-LV" dirty="0">
                <a:latin typeface="Verdana"/>
                <a:ea typeface="Verdana"/>
              </a:rPr>
              <a:t>Izmantojiet katru </a:t>
            </a:r>
            <a:r>
              <a:rPr lang="lv-LV" dirty="0" err="1">
                <a:latin typeface="Verdana"/>
                <a:ea typeface="Verdana"/>
              </a:rPr>
              <a:t>iesp</a:t>
            </a:r>
            <a:r>
              <a:rPr lang="en-GB" dirty="0">
                <a:latin typeface="Verdana"/>
                <a:ea typeface="Verdana"/>
              </a:rPr>
              <a:t>ē</a:t>
            </a:r>
            <a:r>
              <a:rPr lang="lv-LV" dirty="0" err="1">
                <a:latin typeface="Verdana"/>
                <a:ea typeface="Verdana"/>
              </a:rPr>
              <a:t>ju</a:t>
            </a:r>
            <a:r>
              <a:rPr lang="lv-LV" dirty="0">
                <a:latin typeface="Verdana"/>
                <a:ea typeface="Verdana"/>
              </a:rPr>
              <a:t> </a:t>
            </a:r>
            <a:r>
              <a:rPr lang="lv-LV" dirty="0" err="1">
                <a:latin typeface="Verdana"/>
                <a:ea typeface="Verdana"/>
              </a:rPr>
              <a:t>paplašin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t savu v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 err="1">
                <a:latin typeface="Verdana"/>
                <a:ea typeface="Verdana"/>
              </a:rPr>
              <a:t>rdu</a:t>
            </a:r>
            <a:r>
              <a:rPr lang="lv-LV" dirty="0">
                <a:latin typeface="Verdana"/>
                <a:ea typeface="Verdana"/>
              </a:rPr>
              <a:t> </a:t>
            </a:r>
            <a:r>
              <a:rPr lang="lv-LV" dirty="0" err="1">
                <a:latin typeface="Verdana"/>
                <a:ea typeface="Verdana"/>
              </a:rPr>
              <a:t>kr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jumu! </a:t>
            </a:r>
            <a:endParaRPr lang="en-GB" dirty="0">
              <a:latin typeface="Verdana"/>
              <a:ea typeface="Verdana"/>
            </a:endParaRPr>
          </a:p>
          <a:p>
            <a:r>
              <a:rPr lang="lv-LV" dirty="0">
                <a:latin typeface="Verdana"/>
                <a:ea typeface="Verdana"/>
              </a:rPr>
              <a:t>• </a:t>
            </a:r>
            <a:r>
              <a:rPr lang="en-GB" dirty="0" err="1">
                <a:latin typeface="Verdana"/>
                <a:ea typeface="Verdana"/>
              </a:rPr>
              <a:t>Lasiet</a:t>
            </a:r>
            <a:r>
              <a:rPr lang="en-GB" dirty="0">
                <a:latin typeface="Verdana"/>
                <a:ea typeface="Verdana"/>
              </a:rPr>
              <a:t> un </a:t>
            </a:r>
            <a:r>
              <a:rPr lang="en-GB" dirty="0" err="1">
                <a:latin typeface="Verdana"/>
                <a:ea typeface="Verdana"/>
              </a:rPr>
              <a:t>klausieties</a:t>
            </a:r>
            <a:r>
              <a:rPr lang="en-GB" dirty="0">
                <a:latin typeface="Verdana"/>
                <a:ea typeface="Verdana"/>
              </a:rPr>
              <a:t> </a:t>
            </a:r>
            <a:r>
              <a:rPr lang="en-GB" dirty="0" err="1">
                <a:latin typeface="Verdana"/>
                <a:ea typeface="Verdana"/>
              </a:rPr>
              <a:t>tekstus</a:t>
            </a:r>
            <a:r>
              <a:rPr lang="en-GB" dirty="0">
                <a:latin typeface="Verdana"/>
                <a:ea typeface="Verdana"/>
              </a:rPr>
              <a:t> no </a:t>
            </a:r>
            <a:r>
              <a:rPr lang="en-GB" dirty="0" err="1">
                <a:latin typeface="Verdana"/>
                <a:ea typeface="Verdana"/>
              </a:rPr>
              <a:t>dažādiem</a:t>
            </a:r>
            <a:r>
              <a:rPr lang="en-GB" dirty="0">
                <a:latin typeface="Verdana"/>
                <a:ea typeface="Verdana"/>
              </a:rPr>
              <a:t> </a:t>
            </a:r>
            <a:r>
              <a:rPr lang="en-GB" dirty="0" err="1">
                <a:latin typeface="Verdana"/>
                <a:ea typeface="Verdana"/>
              </a:rPr>
              <a:t>autentiskiem</a:t>
            </a:r>
            <a:r>
              <a:rPr lang="en-GB" dirty="0">
                <a:latin typeface="Verdana"/>
                <a:ea typeface="Verdana"/>
              </a:rPr>
              <a:t> </a:t>
            </a:r>
            <a:r>
              <a:rPr lang="en-GB" dirty="0" err="1">
                <a:latin typeface="Verdana"/>
                <a:ea typeface="Verdana"/>
              </a:rPr>
              <a:t>avotiem</a:t>
            </a:r>
            <a:r>
              <a:rPr lang="en-GB" dirty="0">
                <a:latin typeface="Verdana"/>
                <a:ea typeface="Verdana"/>
              </a:rPr>
              <a:t>!</a:t>
            </a:r>
            <a:endParaRPr lang="lv-LV" dirty="0"/>
          </a:p>
          <a:p>
            <a:r>
              <a:rPr lang="lv-LV" dirty="0">
                <a:latin typeface="Verdana"/>
                <a:ea typeface="Verdana"/>
              </a:rPr>
              <a:t>• Nav </a:t>
            </a:r>
            <a:r>
              <a:rPr lang="lv-LV" err="1">
                <a:latin typeface="Verdana"/>
                <a:ea typeface="Verdana"/>
              </a:rPr>
              <a:t>lietder</a:t>
            </a:r>
            <a:r>
              <a:rPr lang="en-GB" dirty="0">
                <a:latin typeface="Verdana"/>
                <a:ea typeface="Verdana"/>
              </a:rPr>
              <a:t>ī</a:t>
            </a:r>
            <a:r>
              <a:rPr lang="lv-LV" dirty="0" err="1">
                <a:latin typeface="Verdana"/>
                <a:ea typeface="Verdana"/>
              </a:rPr>
              <a:t>gi</a:t>
            </a:r>
            <a:r>
              <a:rPr lang="lv-LV" dirty="0">
                <a:latin typeface="Verdana"/>
                <a:ea typeface="Verdana"/>
              </a:rPr>
              <a:t> m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c</a:t>
            </a:r>
            <a:r>
              <a:rPr lang="en-GB" dirty="0">
                <a:latin typeface="Verdana"/>
                <a:ea typeface="Verdana"/>
              </a:rPr>
              <a:t>ī</a:t>
            </a:r>
            <a:r>
              <a:rPr lang="lv-LV" dirty="0" err="1">
                <a:latin typeface="Verdana"/>
                <a:ea typeface="Verdana"/>
              </a:rPr>
              <a:t>ties</a:t>
            </a:r>
            <a:r>
              <a:rPr lang="lv-LV" dirty="0">
                <a:latin typeface="Verdana"/>
                <a:ea typeface="Verdana"/>
              </a:rPr>
              <a:t> </a:t>
            </a:r>
            <a:r>
              <a:rPr lang="en-GB" dirty="0" err="1">
                <a:latin typeface="Verdana"/>
                <a:ea typeface="Verdana"/>
              </a:rPr>
              <a:t>vā</a:t>
            </a:r>
            <a:r>
              <a:rPr lang="lv-LV" dirty="0" err="1">
                <a:latin typeface="Verdana"/>
                <a:ea typeface="Verdana"/>
              </a:rPr>
              <a:t>rdus</a:t>
            </a:r>
            <a:r>
              <a:rPr lang="lv-LV" dirty="0">
                <a:latin typeface="Verdana"/>
                <a:ea typeface="Verdana"/>
              </a:rPr>
              <a:t> no galvas, vien</a:t>
            </a:r>
            <a:r>
              <a:rPr lang="en-GB" dirty="0" err="1">
                <a:latin typeface="Verdana"/>
                <a:ea typeface="Verdana"/>
              </a:rPr>
              <a:t>mē</a:t>
            </a:r>
            <a:r>
              <a:rPr lang="lv-LV" dirty="0">
                <a:latin typeface="Verdana"/>
                <a:ea typeface="Verdana"/>
              </a:rPr>
              <a:t>r centieties ievietot </a:t>
            </a:r>
            <a:r>
              <a:rPr lang="en-GB" dirty="0" err="1">
                <a:latin typeface="Verdana"/>
                <a:ea typeface="Verdana"/>
              </a:rPr>
              <a:t>vā</a:t>
            </a:r>
            <a:r>
              <a:rPr lang="lv-LV" dirty="0" err="1">
                <a:latin typeface="Verdana"/>
                <a:ea typeface="Verdana"/>
              </a:rPr>
              <a:t>rdus</a:t>
            </a:r>
            <a:r>
              <a:rPr lang="lv-LV" dirty="0">
                <a:latin typeface="Verdana"/>
                <a:ea typeface="Verdana"/>
              </a:rPr>
              <a:t> kontekst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, veidojot </a:t>
            </a:r>
            <a:r>
              <a:rPr lang="lv-LV" dirty="0" err="1">
                <a:latin typeface="Verdana"/>
                <a:ea typeface="Verdana"/>
              </a:rPr>
              <a:t>fr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 err="1">
                <a:latin typeface="Verdana"/>
                <a:ea typeface="Verdana"/>
              </a:rPr>
              <a:t>zes</a:t>
            </a:r>
            <a:r>
              <a:rPr lang="lv-LV" dirty="0">
                <a:latin typeface="Verdana"/>
                <a:ea typeface="Verdana"/>
              </a:rPr>
              <a:t> un teikumus!</a:t>
            </a:r>
          </a:p>
          <a:p>
            <a:r>
              <a:rPr lang="lv-LV" dirty="0">
                <a:latin typeface="Verdana"/>
                <a:ea typeface="Verdana"/>
              </a:rPr>
              <a:t>•</a:t>
            </a:r>
            <a:r>
              <a:rPr lang="en-GB" dirty="0">
                <a:latin typeface="Verdana"/>
                <a:ea typeface="Verdana"/>
              </a:rPr>
              <a:t> </a:t>
            </a:r>
            <a:r>
              <a:rPr lang="lv-LV" dirty="0">
                <a:latin typeface="Verdana"/>
                <a:ea typeface="Verdana"/>
              </a:rPr>
              <a:t>Lai jūs var</a:t>
            </a:r>
            <a:r>
              <a:rPr lang="en-GB" dirty="0">
                <a:latin typeface="Verdana"/>
                <a:ea typeface="Verdana"/>
              </a:rPr>
              <a:t>ē</a:t>
            </a:r>
            <a:r>
              <a:rPr lang="lv-LV" dirty="0">
                <a:latin typeface="Verdana"/>
                <a:ea typeface="Verdana"/>
              </a:rPr>
              <a:t>tu saprast, j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>
                <a:latin typeface="Verdana"/>
                <a:ea typeface="Verdana"/>
              </a:rPr>
              <a:t>lieto pareiza gramatika, bet </a:t>
            </a:r>
            <a:r>
              <a:rPr lang="lv-LV" dirty="0" err="1">
                <a:latin typeface="Verdana"/>
                <a:ea typeface="Verdana"/>
              </a:rPr>
              <a:t>nekoncent</a:t>
            </a:r>
            <a:r>
              <a:rPr lang="en-GB" dirty="0">
                <a:latin typeface="Verdana"/>
                <a:ea typeface="Verdana"/>
              </a:rPr>
              <a:t>ē</a:t>
            </a:r>
            <a:r>
              <a:rPr lang="lv-LV" dirty="0" err="1">
                <a:latin typeface="Verdana"/>
                <a:ea typeface="Verdana"/>
              </a:rPr>
              <a:t>jieties</a:t>
            </a:r>
            <a:r>
              <a:rPr lang="lv-LV" dirty="0">
                <a:latin typeface="Verdana"/>
                <a:ea typeface="Verdana"/>
              </a:rPr>
              <a:t> tikai uz gramatikas formu </a:t>
            </a:r>
            <a:r>
              <a:rPr lang="lv-LV" dirty="0" err="1">
                <a:latin typeface="Verdana"/>
                <a:ea typeface="Verdana"/>
              </a:rPr>
              <a:t>atk</a:t>
            </a:r>
            <a:r>
              <a:rPr lang="en-GB" dirty="0">
                <a:latin typeface="Verdana"/>
                <a:ea typeface="Verdana"/>
              </a:rPr>
              <a:t>ā</a:t>
            </a:r>
            <a:r>
              <a:rPr lang="lv-LV" dirty="0" err="1">
                <a:latin typeface="Verdana"/>
                <a:ea typeface="Verdana"/>
              </a:rPr>
              <a:t>rtošanu</a:t>
            </a:r>
            <a:r>
              <a:rPr lang="lv-LV" dirty="0">
                <a:latin typeface="Verdana"/>
                <a:ea typeface="Verdana"/>
              </a:rPr>
              <a:t>, vien</a:t>
            </a:r>
            <a:r>
              <a:rPr lang="en-GB" dirty="0" err="1">
                <a:latin typeface="Verdana"/>
                <a:ea typeface="Verdana"/>
              </a:rPr>
              <a:t>mē</a:t>
            </a:r>
            <a:r>
              <a:rPr lang="lv-LV" dirty="0">
                <a:latin typeface="Verdana"/>
                <a:ea typeface="Verdana"/>
              </a:rPr>
              <a:t>r </a:t>
            </a:r>
            <a:r>
              <a:rPr lang="lv-LV" dirty="0" err="1">
                <a:latin typeface="Verdana"/>
                <a:ea typeface="Verdana"/>
              </a:rPr>
              <a:t>piev</a:t>
            </a:r>
            <a:r>
              <a:rPr lang="en-GB" dirty="0">
                <a:latin typeface="Verdana"/>
                <a:ea typeface="Verdana"/>
              </a:rPr>
              <a:t>ē</a:t>
            </a:r>
            <a:r>
              <a:rPr lang="lv-LV" dirty="0" err="1">
                <a:latin typeface="Verdana"/>
                <a:ea typeface="Verdana"/>
              </a:rPr>
              <a:t>rsiet</a:t>
            </a:r>
            <a:r>
              <a:rPr lang="lv-LV" dirty="0">
                <a:latin typeface="Verdana"/>
                <a:ea typeface="Verdana"/>
              </a:rPr>
              <a:t> </a:t>
            </a:r>
            <a:r>
              <a:rPr lang="lv-LV" dirty="0" err="1">
                <a:latin typeface="Verdana"/>
                <a:ea typeface="Verdana"/>
              </a:rPr>
              <a:t>uzman</a:t>
            </a:r>
            <a:r>
              <a:rPr lang="en-GB" dirty="0">
                <a:latin typeface="Verdana"/>
                <a:ea typeface="Verdana"/>
              </a:rPr>
              <a:t>ī</a:t>
            </a:r>
            <a:r>
              <a:rPr lang="lv-LV" dirty="0" err="1">
                <a:latin typeface="Verdana"/>
                <a:ea typeface="Verdana"/>
              </a:rPr>
              <a:t>bu</a:t>
            </a:r>
            <a:r>
              <a:rPr lang="lv-LV" dirty="0">
                <a:latin typeface="Verdana"/>
                <a:ea typeface="Verdana"/>
              </a:rPr>
              <a:t> tam, ko jūs varat izteikt, izmantojot </a:t>
            </a:r>
            <a:r>
              <a:rPr lang="lv-LV" dirty="0" err="1">
                <a:latin typeface="Verdana"/>
                <a:ea typeface="Verdana"/>
              </a:rPr>
              <a:t>šo</a:t>
            </a:r>
            <a:r>
              <a:rPr lang="lv-LV" dirty="0">
                <a:latin typeface="Verdana"/>
                <a:ea typeface="Verdana"/>
              </a:rPr>
              <a:t> formu!</a:t>
            </a:r>
            <a:endParaRPr lang="en-GB" dirty="0">
              <a:latin typeface="Verdana"/>
              <a:ea typeface="Verdana"/>
            </a:endParaRPr>
          </a:p>
          <a:p>
            <a:endParaRPr lang="lv-LV" dirty="0">
              <a:latin typeface="Verdana"/>
              <a:ea typeface="Verdana"/>
            </a:endParaRPr>
          </a:p>
          <a:p>
            <a:endParaRPr lang="lv-LV" dirty="0">
              <a:latin typeface="Verdana"/>
              <a:ea typeface="Verdan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BB6F4-E06D-D664-F0D2-5CF10E44B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B5736-E546-C459-3923-99ACFC4C3F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E2969-1EA9-47D8-054A-BEC375E43F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19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937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3">
            <a:extLst>
              <a:ext uri="{FF2B5EF4-FFF2-40B4-BE49-F238E27FC236}">
                <a16:creationId xmlns:a16="http://schemas.microsoft.com/office/drawing/2014/main" id="{C4631D15-D4F4-CB9F-0CD4-1CD00B419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6324600"/>
            <a:ext cx="2286000" cy="304800"/>
          </a:xfrm>
        </p:spPr>
        <p:txBody>
          <a:bodyPr anchor="ctr"/>
          <a:lstStyle/>
          <a:p>
            <a:r>
              <a:rPr lang="lv-LV" altLang="lv-LV">
                <a:ea typeface="MS PGothic" panose="020B0600070205080204" pitchFamily="34" charset="-128"/>
              </a:rPr>
              <a:t>Datums</a:t>
            </a:r>
          </a:p>
        </p:txBody>
      </p:sp>
      <p:sp>
        <p:nvSpPr>
          <p:cNvPr id="13315" name="Text Placeholder 4">
            <a:extLst>
              <a:ext uri="{FF2B5EF4-FFF2-40B4-BE49-F238E27FC236}">
                <a16:creationId xmlns:a16="http://schemas.microsoft.com/office/drawing/2014/main" id="{D5981950-0D9A-CF18-70E6-1E88A96E9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4538" y="6324600"/>
            <a:ext cx="3979862" cy="304800"/>
          </a:xfrm>
        </p:spPr>
        <p:txBody>
          <a:bodyPr anchor="ctr"/>
          <a:lstStyle/>
          <a:p>
            <a:r>
              <a:rPr lang="lv-LV" altLang="lv-LV">
                <a:ea typeface="MS PGothic" panose="020B0600070205080204" pitchFamily="34" charset="-128"/>
              </a:rPr>
              <a:t>VISC/Nosaukums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CE7F35C-8A98-A814-EF90-D5B86A8CC7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59788" y="6324600"/>
            <a:ext cx="37941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B403B3-2402-42A8-A531-FC13803E2E08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9B52DC-8F58-03FE-09A3-2F60E27E472A}"/>
              </a:ext>
            </a:extLst>
          </p:cNvPr>
          <p:cNvSpPr txBox="1">
            <a:spLocks/>
          </p:cNvSpPr>
          <p:nvPr/>
        </p:nvSpPr>
        <p:spPr bwMode="auto">
          <a:xfrm>
            <a:off x="2000250" y="776288"/>
            <a:ext cx="653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 anchor="t">
            <a:normAutofit fontScale="975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defRPr/>
            </a:pPr>
            <a:r>
              <a:rPr lang="lv-LV" altLang="lv-LV">
                <a:latin typeface="Verdana"/>
                <a:ea typeface="MS PGothic"/>
              </a:rPr>
              <a:t>Kas man būtu jāzina par eksāmenu?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7AEFA8-E06F-E97D-40A0-ABB902BCFE66}"/>
              </a:ext>
            </a:extLst>
          </p:cNvPr>
          <p:cNvSpPr/>
          <p:nvPr/>
        </p:nvSpPr>
        <p:spPr>
          <a:xfrm>
            <a:off x="752475" y="2071688"/>
            <a:ext cx="8216900" cy="207871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b="1">
                <a:solidFill>
                  <a:srgbClr val="66478B"/>
                </a:solidFill>
                <a:latin typeface="Verdana"/>
                <a:ea typeface="Verdana"/>
                <a:cs typeface="Times New Roman"/>
              </a:rPr>
              <a:t>Kāds ir mērķis?</a:t>
            </a:r>
            <a:endParaRPr lang="lv-LV" sz="2200">
              <a:latin typeface="Verdana"/>
              <a:ea typeface="Verdana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b="1">
                <a:solidFill>
                  <a:srgbClr val="66478B"/>
                </a:solidFill>
                <a:latin typeface="Verdana"/>
                <a:ea typeface="Verdana"/>
                <a:cs typeface="Times New Roman"/>
              </a:rPr>
              <a:t>Kāda ir uzbūve?</a:t>
            </a:r>
            <a:endParaRPr lang="lv-LV" sz="2200">
              <a:latin typeface="Verdana"/>
              <a:ea typeface="Verdana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b="1">
                <a:solidFill>
                  <a:srgbClr val="66478B"/>
                </a:solidFill>
                <a:latin typeface="Verdana"/>
                <a:ea typeface="Verdana"/>
                <a:cs typeface="Times New Roman"/>
              </a:rPr>
              <a:t>Kas tiek vērtēts?</a:t>
            </a:r>
            <a:endParaRPr lang="lv-LV" sz="2200" b="1">
              <a:solidFill>
                <a:srgbClr val="66478B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b="1">
                <a:solidFill>
                  <a:srgbClr val="66478B"/>
                </a:solidFill>
                <a:latin typeface="Verdana"/>
                <a:ea typeface="Verdana"/>
                <a:cs typeface="Times New Roman"/>
              </a:rPr>
              <a:t>Kā vērtēs manu sniegumu? </a:t>
            </a:r>
            <a:endParaRPr lang="lv-LV"/>
          </a:p>
        </p:txBody>
      </p:sp>
      <p:sp>
        <p:nvSpPr>
          <p:cNvPr id="13319" name="Google Shape;641;p50">
            <a:extLst>
              <a:ext uri="{FF2B5EF4-FFF2-40B4-BE49-F238E27FC236}">
                <a16:creationId xmlns:a16="http://schemas.microsoft.com/office/drawing/2014/main" id="{D50F85A5-F035-BCC4-0668-757D8BF5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2201863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320" name="Google Shape;642;p50">
            <a:extLst>
              <a:ext uri="{FF2B5EF4-FFF2-40B4-BE49-F238E27FC236}">
                <a16:creationId xmlns:a16="http://schemas.microsoft.com/office/drawing/2014/main" id="{8B3449E1-7002-399E-119D-D2E8E3042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2760663"/>
            <a:ext cx="222250" cy="220662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Google Shape;642;p50">
            <a:extLst>
              <a:ext uri="{FF2B5EF4-FFF2-40B4-BE49-F238E27FC236}">
                <a16:creationId xmlns:a16="http://schemas.microsoft.com/office/drawing/2014/main" id="{77321E26-21AE-36C6-16F8-70E5685A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4" y="3265808"/>
            <a:ext cx="222250" cy="220662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Google Shape;642;p50">
            <a:extLst>
              <a:ext uri="{FF2B5EF4-FFF2-40B4-BE49-F238E27FC236}">
                <a16:creationId xmlns:a16="http://schemas.microsoft.com/office/drawing/2014/main" id="{C9234D2C-9C13-17C6-8B36-EEAA6289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3805202"/>
            <a:ext cx="222250" cy="220662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>
            <a:extLst>
              <a:ext uri="{FF2B5EF4-FFF2-40B4-BE49-F238E27FC236}">
                <a16:creationId xmlns:a16="http://schemas.microsoft.com/office/drawing/2014/main" id="{765B1C4A-199C-2567-241C-658A115B5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lv-LV" altLang="lv-LV">
              <a:solidFill>
                <a:srgbClr val="FF0000"/>
              </a:solidFill>
              <a:latin typeface="Verdana"/>
              <a:ea typeface="MS PGothic"/>
            </a:endParaRPr>
          </a:p>
          <a:p>
            <a:r>
              <a:rPr lang="lv-LV" altLang="lv-LV">
                <a:latin typeface="Verdana"/>
                <a:ea typeface="MS PGothic"/>
              </a:rPr>
              <a:t>Valsts izglītības satura centrs </a:t>
            </a:r>
            <a:endParaRPr lang="lv-LV" altLang="lv-LV">
              <a:solidFill>
                <a:srgbClr val="FF0000"/>
              </a:solidFill>
              <a:latin typeface="Verdana"/>
              <a:ea typeface="MS PGothic"/>
            </a:endParaRPr>
          </a:p>
          <a:p>
            <a:r>
              <a:rPr lang="lv-LV" altLang="lv-LV">
                <a:solidFill>
                  <a:srgbClr val="FF0000"/>
                </a:solidFill>
                <a:latin typeface="Verdana"/>
                <a:ea typeface="MS PGothic"/>
                <a:hlinkClick r:id="rId2"/>
              </a:rPr>
              <a:t>tatjana.kunda</a:t>
            </a:r>
            <a:r>
              <a:rPr lang="lv-LV" altLang="lv-LV">
                <a:latin typeface="Verdana"/>
                <a:ea typeface="MS PGothic"/>
                <a:hlinkClick r:id="rId2"/>
              </a:rPr>
              <a:t>@visc.gov.lv</a:t>
            </a:r>
          </a:p>
          <a:p>
            <a:r>
              <a:rPr lang="lv-LV" altLang="lv-LV">
                <a:latin typeface="Verdana"/>
                <a:ea typeface="MS PGothic"/>
                <a:hlinkClick r:id="rId3"/>
              </a:rPr>
              <a:t>inara.zicane@visc.gov.lv</a:t>
            </a:r>
          </a:p>
          <a:p>
            <a:endParaRPr lang="lv-LV" altLang="lv-LV">
              <a:latin typeface="Verdana"/>
              <a:ea typeface="MS PGothic"/>
            </a:endParaRP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310AD0F1-64E2-4FB0-3522-A006E6D2F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lv-LV">
                <a:latin typeface="Verdana"/>
                <a:ea typeface="MS PGothic"/>
              </a:rPr>
              <a:t>2024.gada 29.aprīlis</a:t>
            </a:r>
          </a:p>
        </p:txBody>
      </p:sp>
      <p:sp>
        <p:nvSpPr>
          <p:cNvPr id="25604" name="Title 3">
            <a:extLst>
              <a:ext uri="{FF2B5EF4-FFF2-40B4-BE49-F238E27FC236}">
                <a16:creationId xmlns:a16="http://schemas.microsoft.com/office/drawing/2014/main" id="{1AACD657-231B-277C-79AE-ACDFE4FD112C}"/>
              </a:ext>
            </a:extLst>
          </p:cNvPr>
          <p:cNvSpPr txBox="1">
            <a:spLocks/>
          </p:cNvSpPr>
          <p:nvPr/>
        </p:nvSpPr>
        <p:spPr bwMode="auto">
          <a:xfrm>
            <a:off x="1409700" y="2790825"/>
            <a:ext cx="63246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41988" algn="l"/>
              </a:tabLst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41988" algn="l"/>
              </a:tabLs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41988" algn="l"/>
              </a:tabLst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41988" algn="l"/>
              </a:tabLst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741988" algn="l"/>
              </a:tabLst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1988" algn="l"/>
              </a:tabLst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1988" algn="l"/>
              </a:tabLst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1988" algn="l"/>
              </a:tabLst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41988" algn="l"/>
              </a:tabLst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br>
              <a:rPr lang="lv-LV" altLang="lv-LV" sz="2000">
                <a:solidFill>
                  <a:srgbClr val="67478B"/>
                </a:solidFill>
                <a:cs typeface="Times New Roman" panose="02020603050405020304" pitchFamily="18" charset="0"/>
              </a:rPr>
            </a:br>
            <a:br>
              <a:rPr lang="lv-LV" altLang="lv-LV" sz="2000">
                <a:solidFill>
                  <a:srgbClr val="67478B"/>
                </a:solidFill>
                <a:cs typeface="Times New Roman" panose="02020603050405020304" pitchFamily="18" charset="0"/>
              </a:rPr>
            </a:br>
            <a:br>
              <a:rPr lang="lv-LV" altLang="lv-LV" sz="2000">
                <a:solidFill>
                  <a:srgbClr val="67478B"/>
                </a:solidFill>
                <a:cs typeface="Times New Roman" panose="02020603050405020304" pitchFamily="18" charset="0"/>
              </a:rPr>
            </a:br>
            <a:r>
              <a:rPr lang="lv-LV" altLang="lv-LV" sz="3200" b="1">
                <a:solidFill>
                  <a:srgbClr val="67478B"/>
                </a:solidFill>
                <a:latin typeface="Verdana" panose="020B0604030504040204" pitchFamily="34" charset="0"/>
              </a:rPr>
              <a:t>Paldies!</a:t>
            </a:r>
            <a:endParaRPr lang="en-US" altLang="lv-LV" sz="3200" b="1">
              <a:solidFill>
                <a:srgbClr val="67478B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3">
            <a:extLst>
              <a:ext uri="{FF2B5EF4-FFF2-40B4-BE49-F238E27FC236}">
                <a16:creationId xmlns:a16="http://schemas.microsoft.com/office/drawing/2014/main" id="{E4D4FEF3-B7CF-AC14-8616-CCC4B212EA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6324600"/>
            <a:ext cx="2286000" cy="304800"/>
          </a:xfrm>
        </p:spPr>
        <p:txBody>
          <a:bodyPr anchor="ctr"/>
          <a:lstStyle/>
          <a:p>
            <a:r>
              <a:rPr lang="lv-LV" altLang="lv-LV">
                <a:ea typeface="MS PGothic" panose="020B0600070205080204" pitchFamily="34" charset="-128"/>
              </a:rPr>
              <a:t>Datums</a:t>
            </a:r>
          </a:p>
        </p:txBody>
      </p:sp>
      <p:sp>
        <p:nvSpPr>
          <p:cNvPr id="14339" name="Text Placeholder 4">
            <a:extLst>
              <a:ext uri="{FF2B5EF4-FFF2-40B4-BE49-F238E27FC236}">
                <a16:creationId xmlns:a16="http://schemas.microsoft.com/office/drawing/2014/main" id="{18F52CB8-6089-D968-EB8E-7370416BB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4538" y="6324600"/>
            <a:ext cx="3979862" cy="304800"/>
          </a:xfrm>
        </p:spPr>
        <p:txBody>
          <a:bodyPr anchor="ctr"/>
          <a:lstStyle/>
          <a:p>
            <a:r>
              <a:rPr lang="lv-LV" altLang="lv-LV">
                <a:ea typeface="MS PGothic" panose="020B0600070205080204" pitchFamily="34" charset="-128"/>
              </a:rPr>
              <a:t>VISC/Nosaukums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90453BFC-69C8-B780-9355-A6134DE8F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59788" y="6324600"/>
            <a:ext cx="37941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40F783-6999-4192-B202-0DE86EBF2F73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64BF5C-9E6A-4263-5A58-263ECDA0E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63366"/>
              </p:ext>
            </p:extLst>
          </p:nvPr>
        </p:nvGraphicFramePr>
        <p:xfrm>
          <a:off x="854075" y="1684338"/>
          <a:ext cx="7627930" cy="2676153"/>
        </p:xfrm>
        <a:graphic>
          <a:graphicData uri="http://schemas.openxmlformats.org/drawingml/2006/table">
            <a:tbl>
              <a:tblPr/>
              <a:tblGrid>
                <a:gridCol w="2320246">
                  <a:extLst>
                    <a:ext uri="{9D8B030D-6E8A-4147-A177-3AD203B41FA5}">
                      <a16:colId xmlns:a16="http://schemas.microsoft.com/office/drawing/2014/main" val="3473451437"/>
                    </a:ext>
                  </a:extLst>
                </a:gridCol>
                <a:gridCol w="2696966">
                  <a:extLst>
                    <a:ext uri="{9D8B030D-6E8A-4147-A177-3AD203B41FA5}">
                      <a16:colId xmlns:a16="http://schemas.microsoft.com/office/drawing/2014/main" val="580285063"/>
                    </a:ext>
                  </a:extLst>
                </a:gridCol>
                <a:gridCol w="261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364">
                <a:tc>
                  <a:txBody>
                    <a:bodyPr/>
                    <a:lstStyle/>
                    <a:p>
                      <a:pPr marL="0" lvl="1" indent="0" algn="ctr" defTabSz="938213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lv-LV" altLang="lv-LV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/>
                          <a:ea typeface="MS PGothic"/>
                        </a:rPr>
                        <a:t>Valoda</a:t>
                      </a:r>
                      <a:endParaRPr kumimoji="0" lang="lv-LV" altLang="lv-LV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2" marR="91432" marT="45721" marB="45721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lv-LV" altLang="lv-LV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/>
                          <a:ea typeface="MS PGothic"/>
                        </a:rPr>
                        <a:t>Rakstu daļa</a:t>
                      </a:r>
                      <a:endParaRPr kumimoji="0" lang="lv-LV" altLang="lv-LV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2" marR="91432" marT="45721" marB="45721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1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lv-LV" altLang="lv-LV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/>
                          <a:ea typeface="MS PGothic"/>
                        </a:rPr>
                        <a:t>Mutvārdu daļa</a:t>
                      </a:r>
                      <a:endParaRPr kumimoji="0" lang="lv-LV" altLang="lv-LV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3" marR="91433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83">
                <a:tc>
                  <a:txBody>
                    <a:bodyPr/>
                    <a:lstStyle/>
                    <a:p>
                      <a:pPr marL="0" lvl="0" indent="0" algn="ctr" defTabSz="938213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  <a:defRPr/>
                      </a:pPr>
                      <a:r>
                        <a:rPr lang="lv-LV" alt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ea typeface="MS PGothic"/>
                        </a:rPr>
                        <a:t>Angļu</a:t>
                      </a:r>
                      <a:endParaRPr kumimoji="0" lang="lv-LV" alt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2" marR="91432" marT="45721" marB="45721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CC1D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lv-LV" alt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ea typeface="MS PGothic"/>
                        </a:rPr>
                        <a:t>22. maijs </a:t>
                      </a:r>
                      <a:endParaRPr kumimoji="0" lang="lv-LV" alt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2" marR="91432" marT="45721" marB="45721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38099">
                      <a:solidFill>
                        <a:schemeClr val="bg1"/>
                      </a:solidFill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lang="lv-LV" alt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ea typeface="MS PGothic"/>
                        </a:rPr>
                        <a:t>22., 23., 24. maijs</a:t>
                      </a:r>
                      <a:endParaRPr kumimoji="0" lang="lv-LV" alt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719">
                <a:tc>
                  <a:txBody>
                    <a:bodyPr/>
                    <a:lstStyle/>
                    <a:p>
                      <a:pPr marL="0" lvl="0" indent="0" algn="ctr" defTabSz="938213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  <a:defRPr/>
                      </a:pPr>
                      <a:r>
                        <a:rPr lang="lv-LV" alt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ea typeface="MS PGothic"/>
                        </a:rPr>
                        <a:t>Vācu</a:t>
                      </a:r>
                      <a:endParaRPr kumimoji="0" lang="lv-LV" alt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2" marR="91432" marT="45721" marB="45721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CC1DA"/>
                    </a:solidFill>
                  </a:tcPr>
                </a:tc>
                <a:tc vMerge="1">
                  <a:txBody>
                    <a:bodyPr/>
                    <a:lstStyle/>
                    <a:p>
                      <a:pPr defTabSz="938213">
                        <a:tabLst/>
                        <a:defRPr/>
                      </a:pPr>
                      <a:endParaRPr kumimoji="0" lang="en-US"/>
                    </a:p>
                  </a:txBody>
                  <a:tcPr marL="91432" marR="91432" marT="45721" marB="45721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38099">
                      <a:solidFill>
                        <a:schemeClr val="bg1"/>
                      </a:solidFill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lv-LV" alt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ea typeface="MS PGothic"/>
                        </a:rPr>
                        <a:t>22. un 23. maijs</a:t>
                      </a:r>
                      <a:endParaRPr kumimoji="0" lang="lv-LV" alt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87">
                <a:tc>
                  <a:txBody>
                    <a:bodyPr/>
                    <a:lstStyle/>
                    <a:p>
                      <a:pPr marL="0" lvl="0" indent="0" algn="ctr" defTabSz="938213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  <a:defRPr/>
                      </a:pPr>
                      <a:r>
                        <a:rPr lang="lv-LV" alt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ea typeface="MS PGothic"/>
                        </a:rPr>
                        <a:t>Franču</a:t>
                      </a:r>
                      <a:endParaRPr kumimoji="0" lang="lv-LV" alt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2" marR="91432" marT="45721" marB="45721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CC1DA"/>
                    </a:solidFill>
                  </a:tcPr>
                </a:tc>
                <a:tc vMerge="1">
                  <a:txBody>
                    <a:bodyPr/>
                    <a:lstStyle/>
                    <a:p>
                      <a:pPr defTabSz="938213">
                        <a:tabLst/>
                        <a:defRPr/>
                      </a:pPr>
                      <a:endParaRPr kumimoji="0" lang="en-US"/>
                    </a:p>
                  </a:txBody>
                  <a:tcPr marL="91432" marR="91432" marT="45721" marB="45721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38099">
                      <a:solidFill>
                        <a:schemeClr val="bg1"/>
                      </a:solidFill>
                    </a:lnT>
                    <a:lnB w="38099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lv-LV" alt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  <a:ea typeface="MS PGothic"/>
                        </a:rPr>
                        <a:t>22. maijs</a:t>
                      </a:r>
                      <a:endParaRPr kumimoji="0" lang="lv-LV" alt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/>
                        <a:ea typeface="MS PGothic"/>
                      </a:endParaRP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0DD8395-62BA-EF47-FA0B-E104D5E58E60}"/>
              </a:ext>
            </a:extLst>
          </p:cNvPr>
          <p:cNvSpPr txBox="1">
            <a:spLocks/>
          </p:cNvSpPr>
          <p:nvPr/>
        </p:nvSpPr>
        <p:spPr bwMode="auto">
          <a:xfrm>
            <a:off x="2000250" y="776288"/>
            <a:ext cx="6534150" cy="6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 anchor="t">
            <a:normAutofit fontScale="97500" lnSpcReduction="1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>
                <a:latin typeface="Verdana"/>
                <a:ea typeface="Verdana"/>
              </a:rPr>
              <a:t>Kad </a:t>
            </a:r>
            <a:r>
              <a:rPr lang="en-US" sz="1800" err="1">
                <a:latin typeface="Verdana"/>
                <a:ea typeface="Verdana"/>
              </a:rPr>
              <a:t>notiek</a:t>
            </a:r>
            <a:r>
              <a:rPr lang="en-US" sz="1800">
                <a:latin typeface="Verdana"/>
                <a:ea typeface="Verdana"/>
              </a:rPr>
              <a:t> </a:t>
            </a:r>
            <a:r>
              <a:rPr lang="en-US" sz="1800" err="1">
                <a:latin typeface="Verdana"/>
                <a:ea typeface="Verdana"/>
              </a:rPr>
              <a:t>svešvalodu</a:t>
            </a:r>
            <a:r>
              <a:rPr lang="en-US" sz="1800">
                <a:latin typeface="Verdana"/>
                <a:ea typeface="Verdana"/>
              </a:rPr>
              <a:t> </a:t>
            </a:r>
            <a:r>
              <a:rPr lang="en-US" sz="1800" err="1">
                <a:latin typeface="Verdana"/>
                <a:ea typeface="Verdana"/>
              </a:rPr>
              <a:t>eksāmeni</a:t>
            </a:r>
            <a:r>
              <a:rPr lang="en-US" sz="1800">
                <a:latin typeface="Verdana"/>
                <a:ea typeface="Verdana"/>
              </a:rPr>
              <a:t> </a:t>
            </a:r>
            <a:r>
              <a:rPr lang="en-US" sz="1800">
                <a:latin typeface="Verdana"/>
                <a:ea typeface="Verdana"/>
                <a:sym typeface="Verdana"/>
              </a:rPr>
              <a:t>9.klasei 2023./2024. </a:t>
            </a:r>
            <a:r>
              <a:rPr lang="en-US" sz="1800" err="1">
                <a:latin typeface="Verdana"/>
                <a:ea typeface="Verdana"/>
                <a:sym typeface="Verdana"/>
              </a:rPr>
              <a:t>m.g.</a:t>
            </a:r>
            <a:r>
              <a:rPr lang="en-US" sz="1800">
                <a:latin typeface="Verdana"/>
                <a:ea typeface="Verdana"/>
                <a:sym typeface="Verdana"/>
              </a:rPr>
              <a:t>? </a:t>
            </a:r>
            <a:endParaRPr lang="lv-LV" sz="1800" b="0">
              <a:latin typeface="Verdana"/>
              <a:ea typeface="Verdana"/>
              <a:sym typeface="Verdana"/>
            </a:endParaRPr>
          </a:p>
          <a:p>
            <a:pPr>
              <a:defRPr/>
            </a:pPr>
            <a:endParaRPr lang="en-US" sz="1800">
              <a:ea typeface="Verdana"/>
            </a:endParaRPr>
          </a:p>
          <a:p>
            <a:pPr>
              <a:spcBef>
                <a:spcPts val="3600"/>
              </a:spcBef>
              <a:defRPr/>
            </a:pPr>
            <a:endParaRPr lang="lv-LV" sz="1800">
              <a:ea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F829-DE0D-A014-8A4F-5229CD56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Kāds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ir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mērķis</a:t>
            </a:r>
            <a:r>
              <a:rPr lang="en-US">
                <a:latin typeface="Verdana"/>
                <a:ea typeface="Verdana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E797A-58B7-7BFF-5932-BE0967574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DC9C5-7F46-8A27-7D5B-ABF60D90B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1402-7450-06C0-E0DC-F88C87AF42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4</a:t>
            </a:fld>
            <a:endParaRPr lang="en-US" altLang="lv-LV"/>
          </a:p>
        </p:txBody>
      </p:sp>
      <p:pic>
        <p:nvPicPr>
          <p:cNvPr id="8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EF84A3F3-F792-C8B1-5F6B-92B301EF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96" y="882526"/>
            <a:ext cx="6363633" cy="10777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8DF2B7-680B-6FD2-A134-A42128D1AD0F}"/>
              </a:ext>
            </a:extLst>
          </p:cNvPr>
          <p:cNvSpPr/>
          <p:nvPr/>
        </p:nvSpPr>
        <p:spPr>
          <a:xfrm>
            <a:off x="1355069" y="2865897"/>
            <a:ext cx="7397392" cy="10795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lv-LV">
                <a:solidFill>
                  <a:schemeClr val="tx1"/>
                </a:solidFill>
                <a:latin typeface="Verdana"/>
                <a:ea typeface="+mn-lt"/>
                <a:cs typeface="Arial"/>
              </a:rPr>
              <a:t>VS.9.2.1.2. Klausās vai lasa tekstus (piemēram, diskusijas, ziņu ierakstus, vēstules, brošūras) par dažādām tēmām, salīdzina tekstu veidus un izmanto iegūto informāciju mācību vajadzībām</a:t>
            </a:r>
            <a:endParaRPr lang="en-US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2E8D27-2CB6-C612-71DD-D083600E061B}"/>
              </a:ext>
            </a:extLst>
          </p:cNvPr>
          <p:cNvSpPr/>
          <p:nvPr/>
        </p:nvSpPr>
        <p:spPr>
          <a:xfrm>
            <a:off x="1355069" y="4009884"/>
            <a:ext cx="7397392" cy="10795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lv-LV">
                <a:latin typeface="Verdana"/>
                <a:ea typeface="+mn-lt"/>
                <a:cs typeface="+mn-lt"/>
              </a:rPr>
              <a:t>VS.9.1.1.7. Iesaistās sarunās par sev interesējošiem vai zināmiem tematiem. Noskaidro citu attieksmi un uzklausa citu viedokļus, salīdzina tos ar saviem uzskatiem un sniedz atgriezenisko saiti, arī virtuālajā vidē</a:t>
            </a:r>
            <a:endParaRPr lang="lv-LV">
              <a:latin typeface="Verdana"/>
              <a:ea typeface="Verdana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7D4DF7-3FA1-6496-4818-3874D417A081}"/>
              </a:ext>
            </a:extLst>
          </p:cNvPr>
          <p:cNvSpPr/>
          <p:nvPr/>
        </p:nvSpPr>
        <p:spPr>
          <a:xfrm>
            <a:off x="6844389" y="2275024"/>
            <a:ext cx="1611923" cy="5177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r"/>
            <a:r>
              <a:rPr lang="lv-LV">
                <a:latin typeface="Verdana"/>
                <a:ea typeface="Verdana"/>
                <a:cs typeface="Times New Roman"/>
              </a:rPr>
              <a:t>Piemēram: </a:t>
            </a:r>
            <a:endParaRPr lang="en-US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76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2DD7-826B-BD1A-6253-FDBCAB33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Kāda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ir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eksāmena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uzbūve</a:t>
            </a:r>
            <a:r>
              <a:rPr lang="en-US">
                <a:latin typeface="Verdana"/>
                <a:ea typeface="Verdana"/>
              </a:rPr>
              <a:t>? </a:t>
            </a:r>
            <a:endParaRPr lang="en-US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6F17F426-6349-95B5-D7CF-A21289215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68" t="33803" r="18230" b="23474"/>
          <a:stretch/>
        </p:blipFill>
        <p:spPr>
          <a:xfrm>
            <a:off x="998416" y="1902502"/>
            <a:ext cx="7453932" cy="29600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A82A5-88DC-AD93-200A-46826489E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319AB-EB64-039B-B4D5-E79B339FC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03542-C836-A174-C6F5-1BD993F14B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5</a:t>
            </a:fld>
            <a:endParaRPr lang="en-US" alt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697FE-8462-8B89-4A77-2AB1203FAC60}"/>
              </a:ext>
            </a:extLst>
          </p:cNvPr>
          <p:cNvSpPr txBox="1"/>
          <p:nvPr/>
        </p:nvSpPr>
        <p:spPr>
          <a:xfrm>
            <a:off x="2764692" y="5373076"/>
            <a:ext cx="57247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err="1">
                <a:latin typeface="Times New Roman"/>
                <a:ea typeface="MS PGothic"/>
                <a:cs typeface="Times New Roman"/>
              </a:rPr>
              <a:t>Valsts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pārbaudes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darbi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 2023./2024.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m.g.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 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Svešvaloda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 (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angļu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,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vācu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,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franču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) 9.klasei.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Centralizētā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eksāmena</a:t>
            </a:r>
            <a:r>
              <a:rPr lang="en-US" sz="1200" i="1">
                <a:latin typeface="Times New Roman"/>
                <a:ea typeface="MS PGothic"/>
                <a:cs typeface="Times New Roman"/>
              </a:rPr>
              <a:t> </a:t>
            </a:r>
            <a:r>
              <a:rPr lang="en-US" sz="1200" i="1" err="1">
                <a:latin typeface="Times New Roman"/>
                <a:ea typeface="MS PGothic"/>
                <a:cs typeface="Times New Roman"/>
              </a:rPr>
              <a:t>programma</a:t>
            </a:r>
            <a:endParaRPr lang="en-US" sz="1200" i="1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050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>
            <a:extLst>
              <a:ext uri="{FF2B5EF4-FFF2-40B4-BE49-F238E27FC236}">
                <a16:creationId xmlns:a16="http://schemas.microsoft.com/office/drawing/2014/main" id="{0493623F-C0DD-E1EA-3EFE-AD0A04F19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7710F8F4-3679-1798-F6B8-3D46C3FC82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F5B99DA-5A1E-C885-FF5D-1D06D2CF09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61FD28-23D0-4010-9F18-22FA8DA059AB}" type="slidenum">
              <a:rPr lang="en-US" altLang="lv-LV"/>
              <a:pPr/>
              <a:t>6</a:t>
            </a:fld>
            <a:endParaRPr lang="en-US" altLang="lv-LV"/>
          </a:p>
        </p:txBody>
      </p:sp>
      <p:sp>
        <p:nvSpPr>
          <p:cNvPr id="20485" name="Google Shape;450;p40">
            <a:extLst>
              <a:ext uri="{FF2B5EF4-FFF2-40B4-BE49-F238E27FC236}">
                <a16:creationId xmlns:a16="http://schemas.microsoft.com/office/drawing/2014/main" id="{AA203279-BC36-E524-1EE2-3EA45F1F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092450"/>
            <a:ext cx="2595073" cy="25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t"/>
          <a:lstStyle/>
          <a:p>
            <a:pPr marL="342900" indent="-342900">
              <a:buFont typeface="Arial"/>
              <a:buChar char="•"/>
            </a:pPr>
            <a:r>
              <a:rPr lang="lv-LV" sz="2000">
                <a:latin typeface="Verdana"/>
                <a:ea typeface="MS PGothic"/>
                <a:cs typeface="Times New Roman"/>
                <a:sym typeface="Verdana" panose="020B0604030504040204" pitchFamily="34" charset="0"/>
              </a:rPr>
              <a:t>Kāds ir teksts? </a:t>
            </a:r>
            <a:endParaRPr lang="en-US" sz="2000">
              <a:latin typeface="Verdana"/>
              <a:ea typeface="MS PGothic"/>
              <a:cs typeface="Times New Roman"/>
              <a:sym typeface="Verdana" panose="020B060403050404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lv-LV" sz="2000">
                <a:latin typeface="Verdana"/>
                <a:ea typeface="MS PGothic"/>
                <a:cs typeface="Times New Roman"/>
                <a:sym typeface="Verdana" panose="020B0604030504040204" pitchFamily="34" charset="0"/>
              </a:rPr>
              <a:t>Kāds ir tā mērķis? </a:t>
            </a:r>
            <a:endParaRPr lang="en-US" sz="2000">
              <a:latin typeface="Verdana"/>
              <a:ea typeface="MS PGothic"/>
              <a:cs typeface="Times New Roman"/>
            </a:endParaRPr>
          </a:p>
          <a:p>
            <a:endParaRPr lang="en-US" sz="2000">
              <a:latin typeface="Verdana"/>
              <a:ea typeface="MS PGothic"/>
            </a:endParaRPr>
          </a:p>
          <a:p>
            <a:pPr>
              <a:buSzPts val="1500"/>
              <a:buFont typeface="Arial" panose="020B0604020202020204" pitchFamily="34" charset="0"/>
              <a:buNone/>
            </a:pPr>
            <a:endParaRPr lang="lv-LV" altLang="lv-LV" sz="1500">
              <a:latin typeface="Verdana"/>
            </a:endParaRPr>
          </a:p>
        </p:txBody>
      </p:sp>
      <p:cxnSp>
        <p:nvCxnSpPr>
          <p:cNvPr id="20486" name="Google Shape;451;p40">
            <a:extLst>
              <a:ext uri="{FF2B5EF4-FFF2-40B4-BE49-F238E27FC236}">
                <a16:creationId xmlns:a16="http://schemas.microsoft.com/office/drawing/2014/main" id="{E976F94E-0F88-ABBC-4B19-4DF4FBA3810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28788" y="2924175"/>
            <a:ext cx="974725" cy="0"/>
          </a:xfrm>
          <a:prstGeom prst="straightConnector1">
            <a:avLst/>
          </a:prstGeom>
          <a:noFill/>
          <a:ln w="19050">
            <a:solidFill>
              <a:srgbClr val="66479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Google Shape;452;p40">
            <a:extLst>
              <a:ext uri="{FF2B5EF4-FFF2-40B4-BE49-F238E27FC236}">
                <a16:creationId xmlns:a16="http://schemas.microsoft.com/office/drawing/2014/main" id="{1C4BB913-3DDA-ACB6-8F70-39EED7A47EE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876800" y="2906713"/>
            <a:ext cx="890588" cy="0"/>
          </a:xfrm>
          <a:prstGeom prst="straightConnector1">
            <a:avLst/>
          </a:prstGeom>
          <a:noFill/>
          <a:ln w="19050">
            <a:solidFill>
              <a:srgbClr val="66479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Google Shape;453;p40">
            <a:extLst>
              <a:ext uri="{FF2B5EF4-FFF2-40B4-BE49-F238E27FC236}">
                <a16:creationId xmlns:a16="http://schemas.microsoft.com/office/drawing/2014/main" id="{D30DDB42-D544-D8D2-7988-4F48D5345B2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450138" y="2917825"/>
            <a:ext cx="1181100" cy="0"/>
          </a:xfrm>
          <a:prstGeom prst="straightConnector1">
            <a:avLst/>
          </a:prstGeom>
          <a:noFill/>
          <a:ln w="19050">
            <a:solidFill>
              <a:srgbClr val="66479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Google Shape;454;p40">
            <a:extLst>
              <a:ext uri="{FF2B5EF4-FFF2-40B4-BE49-F238E27FC236}">
                <a16:creationId xmlns:a16="http://schemas.microsoft.com/office/drawing/2014/main" id="{9CC06302-6089-9891-7940-64EE2CF9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3092450"/>
            <a:ext cx="2360612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>
                <a:latin typeface="Verdana"/>
                <a:ea typeface="MS PGothic"/>
                <a:cs typeface="Times New Roman"/>
                <a:sym typeface="Verdana" panose="020B0604030504040204" pitchFamily="34" charset="0"/>
              </a:rPr>
              <a:t>Kas man būtu jādara ar teksta saturu? </a:t>
            </a:r>
            <a:endParaRPr lang="en-US" sz="2000">
              <a:latin typeface="Verdana"/>
              <a:ea typeface="MS PGothic"/>
            </a:endParaRPr>
          </a:p>
          <a:p>
            <a:pPr marL="285750" indent="-285750">
              <a:buSzPts val="1500"/>
              <a:buFont typeface="Arial" panose="020B0604020202020204" pitchFamily="34" charset="0"/>
              <a:buChar char="•"/>
            </a:pPr>
            <a:endParaRPr lang="lv-LV" altLang="lv-LV" sz="1500">
              <a:latin typeface="Verdana"/>
            </a:endParaRPr>
          </a:p>
        </p:txBody>
      </p:sp>
      <p:sp>
        <p:nvSpPr>
          <p:cNvPr id="20490" name="Google Shape;455;p40">
            <a:extLst>
              <a:ext uri="{FF2B5EF4-FFF2-40B4-BE49-F238E27FC236}">
                <a16:creationId xmlns:a16="http://schemas.microsoft.com/office/drawing/2014/main" id="{DBD7FEB9-A1EA-D617-946C-FCF53346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3092450"/>
            <a:ext cx="2360612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t"/>
          <a:lstStyle/>
          <a:p>
            <a:pPr marL="342900" indent="-342900">
              <a:buFont typeface="Arial"/>
              <a:buChar char="•"/>
            </a:pPr>
            <a:r>
              <a:rPr lang="lv-LV" sz="2000">
                <a:latin typeface="Verdana"/>
                <a:ea typeface="MS PGothic"/>
                <a:cs typeface="Times New Roman"/>
                <a:sym typeface="Verdana" panose="020B0604030504040204" pitchFamily="34" charset="0"/>
              </a:rPr>
              <a:t>Kādas </a:t>
            </a:r>
            <a:r>
              <a:rPr lang="lv-LV" sz="2000" b="1">
                <a:latin typeface="Verdana"/>
                <a:ea typeface="MS PGothic"/>
                <a:cs typeface="Times New Roman"/>
                <a:sym typeface="Verdana" panose="020B0604030504040204" pitchFamily="34" charset="0"/>
              </a:rPr>
              <a:t>stratēģijas</a:t>
            </a:r>
            <a:r>
              <a:rPr lang="lv-LV" sz="2000">
                <a:latin typeface="Verdana"/>
                <a:ea typeface="MS PGothic"/>
                <a:cs typeface="Times New Roman"/>
                <a:sym typeface="Verdana" panose="020B0604030504040204" pitchFamily="34" charset="0"/>
              </a:rPr>
              <a:t> man palīdzēs veiksmīgāk nonākt pie pareizās atbildes? </a:t>
            </a:r>
            <a:endParaRPr lang="en-US" sz="2000">
              <a:latin typeface="Verdana"/>
              <a:ea typeface="MS PGothic"/>
            </a:endParaRPr>
          </a:p>
          <a:p>
            <a:pPr>
              <a:buSzPts val="1500"/>
              <a:buFont typeface="Arial" panose="020B0604020202020204" pitchFamily="34" charset="0"/>
              <a:buNone/>
            </a:pPr>
            <a:endParaRPr lang="lv-LV" altLang="lv-LV" sz="1500">
              <a:latin typeface="Verdan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EF9470-1813-7417-A1E8-9FC05D1F14DE}"/>
              </a:ext>
            </a:extLst>
          </p:cNvPr>
          <p:cNvSpPr txBox="1">
            <a:spLocks/>
          </p:cNvSpPr>
          <p:nvPr/>
        </p:nvSpPr>
        <p:spPr bwMode="auto">
          <a:xfrm>
            <a:off x="2000250" y="776288"/>
            <a:ext cx="653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 anchor="t">
            <a:normAutofit fontScale="975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600"/>
              </a:spcBef>
              <a:defRPr/>
            </a:pPr>
            <a:r>
              <a:rPr lang="lv-LV" altLang="lv-LV">
                <a:latin typeface="Verdana"/>
                <a:ea typeface="MS PGothic"/>
              </a:rPr>
              <a:t>Lasīšanas un klausīšanās uzdevumi </a:t>
            </a:r>
            <a:endParaRPr lang="en-US"/>
          </a:p>
        </p:txBody>
      </p:sp>
      <p:pic>
        <p:nvPicPr>
          <p:cNvPr id="3" name="Google Shape;343;p35" descr="A picture containing light&#10;&#10;Description automatically generated">
            <a:extLst>
              <a:ext uri="{FF2B5EF4-FFF2-40B4-BE49-F238E27FC236}">
                <a16:creationId xmlns:a16="http://schemas.microsoft.com/office/drawing/2014/main" id="{CDE2D4F0-754E-FBEA-C812-FD39D55B40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25" y="2054714"/>
            <a:ext cx="852975" cy="8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97;p35" descr="Icon&#10;&#10;Description automatically generated">
            <a:extLst>
              <a:ext uri="{FF2B5EF4-FFF2-40B4-BE49-F238E27FC236}">
                <a16:creationId xmlns:a16="http://schemas.microsoft.com/office/drawing/2014/main" id="{60B08510-8ED2-D35F-35B5-465D3A88C8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21" y="2095988"/>
            <a:ext cx="804130" cy="81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366;p35" descr="Icon&#10;&#10;Description automatically generated">
            <a:extLst>
              <a:ext uri="{FF2B5EF4-FFF2-40B4-BE49-F238E27FC236}">
                <a16:creationId xmlns:a16="http://schemas.microsoft.com/office/drawing/2014/main" id="{89A47275-90AF-08E0-2D5F-438C1A7B82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5" y="2207725"/>
            <a:ext cx="765052" cy="75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7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C7D1-C58F-A017-13D7-1D80B21B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Kas </a:t>
            </a:r>
            <a:r>
              <a:rPr lang="en-US" err="1">
                <a:latin typeface="Verdana"/>
                <a:ea typeface="Verdana"/>
              </a:rPr>
              <a:t>tiek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vērtēts</a:t>
            </a:r>
            <a:r>
              <a:rPr lang="en-US">
                <a:latin typeface="Verdana"/>
                <a:ea typeface="Verdana"/>
              </a:rPr>
              <a:t>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A0E2-E332-BDBB-D48C-6B9C406D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85" y="1752600"/>
            <a:ext cx="7551615" cy="4373573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8ED39-10BD-05DD-D949-C8464183C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CE69B-719F-CB94-7CCC-234D296DD7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BF45C-BC92-A1C2-6536-4E579F05A5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7</a:t>
            </a:fld>
            <a:endParaRPr lang="en-US" altLang="lv-LV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668306-F8F1-5DE7-A28C-3585BBB0FD2C}"/>
              </a:ext>
            </a:extLst>
          </p:cNvPr>
          <p:cNvSpPr/>
          <p:nvPr/>
        </p:nvSpPr>
        <p:spPr>
          <a:xfrm>
            <a:off x="2041769" y="1230922"/>
            <a:ext cx="5910384" cy="7326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Verdana"/>
                <a:ea typeface="Verdana"/>
                <a:cs typeface="Times New Roman"/>
              </a:rPr>
              <a:t>Lasīšanas un </a:t>
            </a:r>
            <a:r>
              <a:rPr lang="en-US" b="1" err="1">
                <a:latin typeface="Verdana"/>
                <a:ea typeface="Verdana"/>
                <a:cs typeface="Times New Roman"/>
              </a:rPr>
              <a:t>klausīšanās</a:t>
            </a:r>
            <a:r>
              <a:rPr lang="en-US" b="1">
                <a:latin typeface="Verdana"/>
                <a:ea typeface="Verdana"/>
                <a:cs typeface="Times New Roman"/>
              </a:rPr>
              <a:t> </a:t>
            </a:r>
            <a:r>
              <a:rPr lang="en-US" b="1" err="1">
                <a:latin typeface="Verdana"/>
                <a:ea typeface="Verdana"/>
                <a:cs typeface="Times New Roman"/>
              </a:rPr>
              <a:t>uzdevumi</a:t>
            </a:r>
            <a:r>
              <a:rPr lang="en-US" b="1">
                <a:latin typeface="Verdana"/>
                <a:ea typeface="Verdana"/>
                <a:cs typeface="Times New Roman"/>
              </a:rPr>
              <a:t> </a:t>
            </a:r>
          </a:p>
        </p:txBody>
      </p:sp>
      <p:sp>
        <p:nvSpPr>
          <p:cNvPr id="9" name="Google Shape;641;p50">
            <a:extLst>
              <a:ext uri="{FF2B5EF4-FFF2-40B4-BE49-F238E27FC236}">
                <a16:creationId xmlns:a16="http://schemas.microsoft.com/office/drawing/2014/main" id="{A1D28073-DD84-8DCE-772F-89AAEA09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610" y="4556248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Google Shape;641;p50">
            <a:extLst>
              <a:ext uri="{FF2B5EF4-FFF2-40B4-BE49-F238E27FC236}">
                <a16:creationId xmlns:a16="http://schemas.microsoft.com/office/drawing/2014/main" id="{5134531D-8A07-9BC7-2A50-A68D7036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01" y="3008802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Google Shape;641;p50">
            <a:extLst>
              <a:ext uri="{FF2B5EF4-FFF2-40B4-BE49-F238E27FC236}">
                <a16:creationId xmlns:a16="http://schemas.microsoft.com/office/drawing/2014/main" id="{3A14FB84-BBD8-CD8A-F805-3B79B4C64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794" y="3835278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Google Shape;641;p50">
            <a:extLst>
              <a:ext uri="{FF2B5EF4-FFF2-40B4-BE49-F238E27FC236}">
                <a16:creationId xmlns:a16="http://schemas.microsoft.com/office/drawing/2014/main" id="{E98E116C-3B19-4A2E-0CBF-42A81B4B9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518" y="2616078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356808-3C23-13A8-EA28-4C3172E3A990}"/>
              </a:ext>
            </a:extLst>
          </p:cNvPr>
          <p:cNvSpPr txBox="1"/>
          <p:nvPr/>
        </p:nvSpPr>
        <p:spPr>
          <a:xfrm>
            <a:off x="1807308" y="2198076"/>
            <a:ext cx="6369538" cy="3837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lv-LV" dirty="0">
              <a:latin typeface="Verdana"/>
              <a:ea typeface="MS PGothic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lv-LV" dirty="0">
                <a:latin typeface="Verdana"/>
                <a:ea typeface="MS PGothic"/>
                <a:cs typeface="Times New Roman"/>
              </a:rPr>
              <a:t>Vai es izprotu dažādu tekstu nolūku?</a:t>
            </a:r>
          </a:p>
          <a:p>
            <a:pPr>
              <a:lnSpc>
                <a:spcPct val="150000"/>
              </a:lnSpc>
            </a:pPr>
            <a:r>
              <a:rPr lang="lv-LV" dirty="0">
                <a:latin typeface="Verdana"/>
                <a:ea typeface="Verdana"/>
                <a:cs typeface="Times New Roman"/>
              </a:rPr>
              <a:t>Vai es </a:t>
            </a:r>
            <a:r>
              <a:rPr lang="lv-LV" dirty="0">
                <a:latin typeface="Verdana"/>
                <a:ea typeface="MS PGothic"/>
                <a:cs typeface="Times New Roman"/>
              </a:rPr>
              <a:t>uztveru galveno domu un būtību? Un atsevišķas detaļas?</a:t>
            </a:r>
            <a:endParaRPr lang="lv-LV" dirty="0"/>
          </a:p>
          <a:p>
            <a:pPr>
              <a:lnSpc>
                <a:spcPct val="150000"/>
              </a:lnSpc>
            </a:pPr>
            <a:r>
              <a:rPr lang="lv-LV" dirty="0">
                <a:latin typeface="Verdana"/>
                <a:ea typeface="Verdana"/>
                <a:cs typeface="Times New Roman"/>
              </a:rPr>
              <a:t>Vai es </a:t>
            </a:r>
            <a:r>
              <a:rPr lang="lv-LV" dirty="0">
                <a:latin typeface="Verdana"/>
                <a:ea typeface="MS PGothic"/>
                <a:cs typeface="Times New Roman"/>
              </a:rPr>
              <a:t>saprotu tieši izteiktu konkrētu informāciju, idejas, viedokļus?</a:t>
            </a:r>
            <a:endParaRPr lang="lv-LV" dirty="0"/>
          </a:p>
          <a:p>
            <a:pPr>
              <a:lnSpc>
                <a:spcPct val="150000"/>
              </a:lnSpc>
            </a:pPr>
            <a:r>
              <a:rPr lang="lv-LV" dirty="0">
                <a:latin typeface="Verdana"/>
                <a:ea typeface="Verdana"/>
                <a:cs typeface="Times New Roman"/>
              </a:rPr>
              <a:t>Vai es </a:t>
            </a:r>
            <a:r>
              <a:rPr lang="lv-LV" dirty="0">
                <a:latin typeface="Verdana"/>
                <a:ea typeface="MS PGothic"/>
                <a:cs typeface="Times New Roman"/>
              </a:rPr>
              <a:t>saprotu galvenos secinājumus un varu izsekot argumentācijai loģiski pamatotos tekstos?</a:t>
            </a:r>
            <a:endParaRPr lang="lv-LV" dirty="0"/>
          </a:p>
          <a:p>
            <a:pPr>
              <a:lnSpc>
                <a:spcPct val="150000"/>
              </a:lnSpc>
            </a:pPr>
            <a:r>
              <a:rPr lang="lv-LV" dirty="0">
                <a:latin typeface="Verdana"/>
                <a:ea typeface="MS PGothic"/>
                <a:cs typeface="Arial"/>
              </a:rPr>
              <a:t>Vai es varu noteikt  cēloņu un seku sakarības tekstā? </a:t>
            </a:r>
            <a:endParaRPr lang="lv-LV" dirty="0">
              <a:latin typeface="Verdana"/>
            </a:endParaRPr>
          </a:p>
          <a:p>
            <a:pPr>
              <a:lnSpc>
                <a:spcPct val="150000"/>
              </a:lnSpc>
            </a:pPr>
            <a:r>
              <a:rPr lang="lv-LV" dirty="0">
                <a:latin typeface="Verdana"/>
                <a:ea typeface="Verdana"/>
                <a:cs typeface="Times New Roman"/>
              </a:rPr>
              <a:t>Vai es </a:t>
            </a:r>
            <a:r>
              <a:rPr lang="lv-LV" dirty="0">
                <a:latin typeface="Verdana"/>
                <a:ea typeface="MS PGothic"/>
                <a:cs typeface="Times New Roman"/>
              </a:rPr>
              <a:t>uztveru svarīgākos jautājumus? </a:t>
            </a:r>
            <a:endParaRPr lang="lv-LV" dirty="0"/>
          </a:p>
        </p:txBody>
      </p:sp>
      <p:sp>
        <p:nvSpPr>
          <p:cNvPr id="19" name="Google Shape;641;p50">
            <a:extLst>
              <a:ext uri="{FF2B5EF4-FFF2-40B4-BE49-F238E27FC236}">
                <a16:creationId xmlns:a16="http://schemas.microsoft.com/office/drawing/2014/main" id="{E3BF93BB-DCD4-F7BD-7115-E94949B9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610" y="5347555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Google Shape;641;p50">
            <a:extLst>
              <a:ext uri="{FF2B5EF4-FFF2-40B4-BE49-F238E27FC236}">
                <a16:creationId xmlns:a16="http://schemas.microsoft.com/office/drawing/2014/main" id="{B6C895E0-D618-A40B-68B0-1CC1A744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610" y="5723033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3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4174-6C80-8D1F-9EF9-AFFAAFEE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Kā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veidojas</a:t>
            </a:r>
            <a:r>
              <a:rPr lang="en-US">
                <a:latin typeface="Verdana"/>
                <a:ea typeface="Verdana"/>
              </a:rPr>
              <a:t> mans </a:t>
            </a:r>
            <a:r>
              <a:rPr lang="en-US" err="1">
                <a:latin typeface="Verdana"/>
                <a:ea typeface="Verdana"/>
              </a:rPr>
              <a:t>vērtējums</a:t>
            </a:r>
            <a:r>
              <a:rPr lang="en-US">
                <a:latin typeface="Verdana"/>
                <a:ea typeface="Verdana"/>
              </a:rPr>
              <a:t>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C8284-618F-DE44-1EE1-85B4CC4C3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Lasīšanas</a:t>
            </a:r>
            <a:r>
              <a:rPr lang="en-US">
                <a:latin typeface="Verdana"/>
                <a:ea typeface="Verdana"/>
              </a:rPr>
              <a:t> un </a:t>
            </a:r>
            <a:r>
              <a:rPr lang="en-US" err="1">
                <a:latin typeface="Verdana"/>
                <a:ea typeface="Verdana"/>
              </a:rPr>
              <a:t>klausīšanās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uzdevumos</a:t>
            </a:r>
            <a:r>
              <a:rPr lang="en-US">
                <a:latin typeface="Verdana"/>
                <a:ea typeface="Verdana"/>
              </a:rPr>
              <a:t> – 1 </a:t>
            </a:r>
            <a:r>
              <a:rPr lang="en-US" err="1">
                <a:latin typeface="Verdana"/>
                <a:ea typeface="Verdana"/>
              </a:rPr>
              <a:t>punkts</a:t>
            </a:r>
            <a:r>
              <a:rPr lang="en-US">
                <a:latin typeface="Verdana"/>
                <a:ea typeface="Verdana"/>
              </a:rPr>
              <a:t> par </a:t>
            </a:r>
            <a:r>
              <a:rPr lang="en-US" err="1">
                <a:latin typeface="Verdana"/>
                <a:ea typeface="Verdana"/>
              </a:rPr>
              <a:t>katru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izvēlēto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vai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ierakstīto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atbildi</a:t>
            </a:r>
            <a:r>
              <a:rPr lang="en-US">
                <a:latin typeface="Verdana"/>
                <a:ea typeface="Verdana"/>
              </a:rPr>
              <a:t>. </a:t>
            </a:r>
          </a:p>
          <a:p>
            <a:endParaRPr lang="en-US"/>
          </a:p>
          <a:p>
            <a:r>
              <a:rPr lang="en-US" err="1">
                <a:latin typeface="Verdana"/>
                <a:ea typeface="Verdana"/>
              </a:rPr>
              <a:t>Klausīšanās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uzdevumos</a:t>
            </a:r>
            <a:r>
              <a:rPr lang="en-US">
                <a:latin typeface="Verdana"/>
                <a:ea typeface="Verdana"/>
              </a:rPr>
              <a:t> </a:t>
            </a:r>
            <a:r>
              <a:rPr lang="en-US" err="1">
                <a:latin typeface="Verdana"/>
                <a:ea typeface="Verdana"/>
              </a:rPr>
              <a:t>ieskaita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atbildi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ar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pareizrakstības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kļūdām</a:t>
            </a:r>
            <a:r>
              <a:rPr lang="en-US">
                <a:latin typeface="Verdana"/>
                <a:ea typeface="Verdana"/>
              </a:rPr>
              <a:t>, ja </a:t>
            </a:r>
            <a:r>
              <a:rPr lang="en-US" err="1">
                <a:latin typeface="Verdana"/>
                <a:ea typeface="Verdana"/>
              </a:rPr>
              <a:t>tās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nerada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pārpratumu</a:t>
            </a:r>
            <a:r>
              <a:rPr lang="en-US">
                <a:latin typeface="Verdana"/>
                <a:ea typeface="Verdana"/>
              </a:rPr>
              <a:t> un </a:t>
            </a:r>
            <a:r>
              <a:rPr lang="en-US" err="1">
                <a:latin typeface="Verdana"/>
                <a:ea typeface="Verdana"/>
              </a:rPr>
              <a:t>nemaina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vārda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nozīmi</a:t>
            </a:r>
            <a:r>
              <a:rPr lang="en-US">
                <a:latin typeface="Verdana"/>
                <a:ea typeface="Verdana"/>
              </a:rPr>
              <a:t>. </a:t>
            </a:r>
          </a:p>
          <a:p>
            <a:endParaRPr lang="en-US"/>
          </a:p>
          <a:p>
            <a:r>
              <a:rPr lang="en-US" err="1">
                <a:latin typeface="Verdana"/>
                <a:ea typeface="Verdana"/>
              </a:rPr>
              <a:t>Rakstīšanas</a:t>
            </a:r>
            <a:r>
              <a:rPr lang="en-US">
                <a:latin typeface="Verdana"/>
                <a:ea typeface="Verdana"/>
              </a:rPr>
              <a:t> un </a:t>
            </a:r>
            <a:r>
              <a:rPr lang="en-US" err="1">
                <a:latin typeface="Verdana"/>
                <a:ea typeface="Verdana"/>
              </a:rPr>
              <a:t>runāšanas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daļas</a:t>
            </a:r>
            <a:r>
              <a:rPr lang="en-US">
                <a:latin typeface="Verdana"/>
                <a:ea typeface="Verdana"/>
              </a:rPr>
              <a:t> - </a:t>
            </a:r>
            <a:r>
              <a:rPr lang="en-US" err="1">
                <a:latin typeface="Verdana"/>
                <a:ea typeface="Verdana"/>
              </a:rPr>
              <a:t>punkti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atbilstoši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vērtēšanas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kritērijiem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73516-5C63-18ED-9835-DC47975EA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FEBA9B-D939-D743-8362-2F4BD9F4C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5EEF-06DB-FCEB-7E46-A92382F56C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51FA2A-4470-4545-AED0-2275D7A8518F}" type="slidenum">
              <a:rPr lang="en-US" altLang="lv-LV"/>
              <a:pPr/>
              <a:t>8</a:t>
            </a:fld>
            <a:endParaRPr lang="en-US" altLang="lv-LV"/>
          </a:p>
        </p:txBody>
      </p:sp>
      <p:sp>
        <p:nvSpPr>
          <p:cNvPr id="9" name="Google Shape;641;p50">
            <a:extLst>
              <a:ext uri="{FF2B5EF4-FFF2-40B4-BE49-F238E27FC236}">
                <a16:creationId xmlns:a16="http://schemas.microsoft.com/office/drawing/2014/main" id="{A2246DF2-AF35-FBF6-8EE0-DD628658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141" y="1854078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Google Shape;641;p50">
            <a:extLst>
              <a:ext uri="{FF2B5EF4-FFF2-40B4-BE49-F238E27FC236}">
                <a16:creationId xmlns:a16="http://schemas.microsoft.com/office/drawing/2014/main" id="{2C8E7CFA-9E15-070B-03BB-C2BCB072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90" y="3214176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Google Shape;641;p50">
            <a:extLst>
              <a:ext uri="{FF2B5EF4-FFF2-40B4-BE49-F238E27FC236}">
                <a16:creationId xmlns:a16="http://schemas.microsoft.com/office/drawing/2014/main" id="{B436C1BA-9FAD-3F41-C4EF-1C4BDFE5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90" y="4484176"/>
            <a:ext cx="222250" cy="222250"/>
          </a:xfrm>
          <a:prstGeom prst="ellipse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/>
            <a:endParaRPr lang="en-US" altLang="en-US" sz="1800">
              <a:solidFill>
                <a:srgbClr val="8A68B6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A45B-8CEA-6BF1-AFD8-C303D4DE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Rakstīšanas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daļa</a:t>
            </a:r>
            <a:r>
              <a:rPr lang="en-US">
                <a:latin typeface="Verdana"/>
                <a:ea typeface="Verdana"/>
              </a:rPr>
              <a:t>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0D83-266F-69FF-AE53-BA1084D64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CA845-3300-6514-A998-80785FE2D5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FF94-C5A4-1D06-6E4B-0AC69840C9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8CCDD3-82C7-4BE6-9317-0516E86543EC}" type="slidenum">
              <a:rPr lang="en-US" altLang="lv-LV"/>
              <a:pPr/>
              <a:t>9</a:t>
            </a:fld>
            <a:endParaRPr lang="en-US" altLang="lv-LV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F9B664-710F-53A9-3D21-2E925B917A7B}"/>
              </a:ext>
            </a:extLst>
          </p:cNvPr>
          <p:cNvSpPr/>
          <p:nvPr/>
        </p:nvSpPr>
        <p:spPr>
          <a:xfrm>
            <a:off x="1585755" y="1819209"/>
            <a:ext cx="719191" cy="35103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Times New Roman"/>
              </a:rPr>
              <a:t>ANG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DBBE1F-080E-5C0A-19F5-15FEAF322DB4}"/>
              </a:ext>
            </a:extLst>
          </p:cNvPr>
          <p:cNvSpPr/>
          <p:nvPr/>
        </p:nvSpPr>
        <p:spPr>
          <a:xfrm>
            <a:off x="6083458" y="2000711"/>
            <a:ext cx="2037707" cy="74487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Times New Roman"/>
              </a:rPr>
              <a:t>Viens </a:t>
            </a:r>
            <a:r>
              <a:rPr lang="en-US" err="1">
                <a:cs typeface="Times New Roman"/>
              </a:rPr>
              <a:t>uzdevums</a:t>
            </a:r>
            <a:endParaRPr lang="en-US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B7D217-12FB-A9F3-3B61-995C23A1C5EE}"/>
              </a:ext>
            </a:extLst>
          </p:cNvPr>
          <p:cNvSpPr/>
          <p:nvPr/>
        </p:nvSpPr>
        <p:spPr>
          <a:xfrm>
            <a:off x="6121684" y="3056560"/>
            <a:ext cx="2037707" cy="143351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Times New Roman"/>
              </a:rPr>
              <a:t>Jāveido</a:t>
            </a:r>
            <a:r>
              <a:rPr lang="en-US">
                <a:cs typeface="Times New Roman"/>
              </a:rPr>
              <a:t> </a:t>
            </a:r>
            <a:r>
              <a:rPr lang="en-US" err="1">
                <a:cs typeface="Times New Roman"/>
              </a:rPr>
              <a:t>saistīts</a:t>
            </a:r>
            <a:r>
              <a:rPr lang="en-US">
                <a:cs typeface="Times New Roman"/>
              </a:rPr>
              <a:t> un </a:t>
            </a:r>
            <a:r>
              <a:rPr lang="en-US" err="1">
                <a:cs typeface="Times New Roman"/>
              </a:rPr>
              <a:t>secīgs</a:t>
            </a:r>
            <a:r>
              <a:rPr lang="en-US">
                <a:cs typeface="Times New Roman"/>
              </a:rPr>
              <a:t> </a:t>
            </a:r>
            <a:r>
              <a:rPr lang="en-US" err="1">
                <a:cs typeface="Times New Roman"/>
              </a:rPr>
              <a:t>teksts</a:t>
            </a:r>
            <a:r>
              <a:rPr lang="en-US">
                <a:cs typeface="Times New Roman"/>
              </a:rPr>
              <a:t>, </a:t>
            </a:r>
            <a:r>
              <a:rPr lang="en-US" err="1">
                <a:cs typeface="Times New Roman"/>
              </a:rPr>
              <a:t>ievērojot</a:t>
            </a:r>
            <a:r>
              <a:rPr lang="en-US">
                <a:cs typeface="Times New Roman"/>
              </a:rPr>
              <a:t> </a:t>
            </a:r>
            <a:r>
              <a:rPr lang="en-US" err="1">
                <a:cs typeface="Times New Roman"/>
              </a:rPr>
              <a:t>piedāvātās</a:t>
            </a:r>
            <a:r>
              <a:rPr lang="en-US">
                <a:cs typeface="Times New Roman"/>
              </a:rPr>
              <a:t> </a:t>
            </a:r>
            <a:r>
              <a:rPr lang="en-US" err="1">
                <a:cs typeface="Times New Roman"/>
              </a:rPr>
              <a:t>saziņas</a:t>
            </a:r>
            <a:r>
              <a:rPr lang="en-US">
                <a:cs typeface="Times New Roman"/>
              </a:rPr>
              <a:t> </a:t>
            </a:r>
            <a:r>
              <a:rPr lang="en-US" err="1">
                <a:cs typeface="Times New Roman"/>
              </a:rPr>
              <a:t>situācijas</a:t>
            </a:r>
            <a:r>
              <a:rPr lang="en-US">
                <a:cs typeface="Times New Roman"/>
              </a:rPr>
              <a:t> </a:t>
            </a:r>
            <a:r>
              <a:rPr lang="en-US" err="1">
                <a:cs typeface="Times New Roman"/>
              </a:rPr>
              <a:t>kontekstu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43A048-CD0B-64EC-EC7A-0748CDAC9757}"/>
              </a:ext>
            </a:extLst>
          </p:cNvPr>
          <p:cNvSpPr/>
          <p:nvPr/>
        </p:nvSpPr>
        <p:spPr>
          <a:xfrm>
            <a:off x="6121683" y="4718678"/>
            <a:ext cx="2037707" cy="74487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Times New Roman"/>
              </a:rPr>
              <a:t>ap 200 </a:t>
            </a:r>
            <a:r>
              <a:rPr lang="en-US" err="1">
                <a:cs typeface="Times New Roman"/>
              </a:rPr>
              <a:t>vārdu</a:t>
            </a:r>
            <a:r>
              <a:rPr lang="en-US">
                <a:cs typeface="Times New Roman"/>
              </a:rPr>
              <a:t> </a:t>
            </a:r>
          </a:p>
        </p:txBody>
      </p:sp>
      <p:pic>
        <p:nvPicPr>
          <p:cNvPr id="13" name="Content Placeholder 12" descr="A white and black checklist&#10;&#10;Description automatically generated">
            <a:extLst>
              <a:ext uri="{FF2B5EF4-FFF2-40B4-BE49-F238E27FC236}">
                <a16:creationId xmlns:a16="http://schemas.microsoft.com/office/drawing/2014/main" id="{CBDE2803-AD95-1FC5-1ED1-7188924B7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01" y="2323465"/>
            <a:ext cx="5505684" cy="2613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171751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</TotalTime>
  <Words>1028</Words>
  <Application>Microsoft Office PowerPoint</Application>
  <PresentationFormat>Slaidrāde ekrānā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Times New Roman</vt:lpstr>
      <vt:lpstr>Trebuchet MS</vt:lpstr>
      <vt:lpstr>Verdana</vt:lpstr>
      <vt:lpstr>89_Prezentacija_templateLV</vt:lpstr>
      <vt:lpstr>PowerPoint prezentācija</vt:lpstr>
      <vt:lpstr>PowerPoint prezentācija</vt:lpstr>
      <vt:lpstr>PowerPoint prezentācija</vt:lpstr>
      <vt:lpstr>Kāds ir mērķis?</vt:lpstr>
      <vt:lpstr>Kāda ir eksāmena uzbūve? </vt:lpstr>
      <vt:lpstr>PowerPoint prezentācija</vt:lpstr>
      <vt:lpstr>Kas tiek vērtēts? </vt:lpstr>
      <vt:lpstr>Kā veidojas mans vērtējums? </vt:lpstr>
      <vt:lpstr>Rakstīšanas daļa </vt:lpstr>
      <vt:lpstr>Rakstīšanas daļa: domājiet par saziņas situāciju un lasītāju! </vt:lpstr>
      <vt:lpstr>Kā vērtēs manu darbu?  </vt:lpstr>
      <vt:lpstr>Runāšanas daļas norise  </vt:lpstr>
      <vt:lpstr>Svešvaloda, beidzot 9. klasi Runāšanas daļa  (precizēts biļetes noformējums) </vt:lpstr>
      <vt:lpstr>Runāšanas daļa: Kas tiek vērtēts? </vt:lpstr>
      <vt:lpstr>Kā vērtēs manu darbu?  </vt:lpstr>
      <vt:lpstr>Ko darīt, ja mans sarunas biedrs nav prezentējis savu pozīciju/neiesaistās sarunā? </vt:lpstr>
      <vt:lpstr>Kur meklēt informāciju par eksāmeniem? </vt:lpstr>
      <vt:lpstr>Metodiskie ieteikumi</vt:lpstr>
      <vt:lpstr>Ieteikumi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VISC</dc:creator>
  <cp:lastModifiedBy>Jana Veinberga</cp:lastModifiedBy>
  <cp:revision>4</cp:revision>
  <cp:lastPrinted>2017-11-30T09:51:14Z</cp:lastPrinted>
  <dcterms:created xsi:type="dcterms:W3CDTF">2014-11-20T14:46:47Z</dcterms:created>
  <dcterms:modified xsi:type="dcterms:W3CDTF">2024-04-30T13:56:30Z</dcterms:modified>
</cp:coreProperties>
</file>