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 id="2147483752" r:id="rId2"/>
  </p:sldMasterIdLst>
  <p:notesMasterIdLst>
    <p:notesMasterId r:id="rId34"/>
  </p:notesMasterIdLst>
  <p:sldIdLst>
    <p:sldId id="1633" r:id="rId3"/>
    <p:sldId id="308" r:id="rId4"/>
    <p:sldId id="5107" r:id="rId5"/>
    <p:sldId id="5094" r:id="rId6"/>
    <p:sldId id="5131" r:id="rId7"/>
    <p:sldId id="315" r:id="rId8"/>
    <p:sldId id="5134" r:id="rId9"/>
    <p:sldId id="5133" r:id="rId10"/>
    <p:sldId id="311" r:id="rId11"/>
    <p:sldId id="5140" r:id="rId12"/>
    <p:sldId id="5138" r:id="rId13"/>
    <p:sldId id="314" r:id="rId14"/>
    <p:sldId id="5141" r:id="rId15"/>
    <p:sldId id="313" r:id="rId16"/>
    <p:sldId id="316" r:id="rId17"/>
    <p:sldId id="5108" r:id="rId18"/>
    <p:sldId id="5118" r:id="rId19"/>
    <p:sldId id="5115" r:id="rId20"/>
    <p:sldId id="5116" r:id="rId21"/>
    <p:sldId id="5119" r:id="rId22"/>
    <p:sldId id="5126" r:id="rId23"/>
    <p:sldId id="5128" r:id="rId24"/>
    <p:sldId id="5117" r:id="rId25"/>
    <p:sldId id="5120" r:id="rId26"/>
    <p:sldId id="5121" r:id="rId27"/>
    <p:sldId id="5124" r:id="rId28"/>
    <p:sldId id="5127" r:id="rId29"/>
    <p:sldId id="5135" r:id="rId30"/>
    <p:sldId id="5137" r:id="rId31"/>
    <p:sldId id="4745" r:id="rId32"/>
    <p:sldId id="163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E25432-67BC-F975-EA4D-E8BAAC44CE7A}" name="Liene Zeile" initials="LZ" userId="S::liene.zeile@visc.gov.lv::60133593-9505-44df-85f1-986d1e52fe70" providerId="AD"/>
  <p188:author id="{6FBC8479-9A85-2DA3-67FA-D218FDFEAB1A}" name="Liene Trūpa" initials="LT" userId="S::liene.trupa@visc.gov.lv::c3e41139-0907-4340-ad7a-d32ebb3ca77a" providerId="AD"/>
  <p188:author id="{AAFA9597-79D0-F103-E70D-21FFA22D5C6B}" name="Dace Kristiāna Ūdre" initials="DŪ" userId="S::dace.udre@visc.gov.lv::25d107aa-061e-49cb-bde2-e42c37b71404" providerId="AD"/>
  <p188:author id="{8C770AB2-58B5-896C-2D1F-96AFD4CDB8ED}" name="Inta Ozola" initials="IO" userId="S::inta.ozola@visc.gov.lv::b9cb50a0-72c0-458d-95db-f57bc0dad6f7" providerId="AD"/>
  <p188:author id="{4C4F47EA-F62B-2218-CC82-0EB550C74BDE}" name="Guest User" initials="GU" userId="S::urn:spo:anon#68f06ed296ca7746ccb54c8a2ae2186a29303e5e5a60a67a8120c91fbada021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C7D8"/>
    <a:srgbClr val="EB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a Veinberga" userId="a79d061d-afb0-4704-85b7-47840795b585" providerId="ADAL" clId="{EACB048D-2AB9-465F-93A1-7EF1E7E61B19}"/>
    <pc:docChg chg="undo custSel addSld delSld modSld">
      <pc:chgData name="Jana Veinberga" userId="a79d061d-afb0-4704-85b7-47840795b585" providerId="ADAL" clId="{EACB048D-2AB9-465F-93A1-7EF1E7E61B19}" dt="2024-10-02T15:36:27.379" v="152" actId="255"/>
      <pc:docMkLst>
        <pc:docMk/>
      </pc:docMkLst>
      <pc:sldChg chg="modSp mod">
        <pc:chgData name="Jana Veinberga" userId="a79d061d-afb0-4704-85b7-47840795b585" providerId="ADAL" clId="{EACB048D-2AB9-465F-93A1-7EF1E7E61B19}" dt="2024-10-02T14:57:36.616" v="0" actId="20577"/>
        <pc:sldMkLst>
          <pc:docMk/>
          <pc:sldMk cId="3301540498" sldId="1633"/>
        </pc:sldMkLst>
        <pc:spChg chg="mod">
          <ac:chgData name="Jana Veinberga" userId="a79d061d-afb0-4704-85b7-47840795b585" providerId="ADAL" clId="{EACB048D-2AB9-465F-93A1-7EF1E7E61B19}" dt="2024-10-02T14:57:36.616" v="0" actId="20577"/>
          <ac:spMkLst>
            <pc:docMk/>
            <pc:sldMk cId="3301540498" sldId="1633"/>
            <ac:spMk id="2" creationId="{F6F6E37B-6F50-BC92-873C-A7D947E889AC}"/>
          </ac:spMkLst>
        </pc:spChg>
      </pc:sldChg>
      <pc:sldChg chg="modNotesTx">
        <pc:chgData name="Jana Veinberga" userId="a79d061d-afb0-4704-85b7-47840795b585" providerId="ADAL" clId="{EACB048D-2AB9-465F-93A1-7EF1E7E61B19}" dt="2024-10-02T15:32:35.778" v="64" actId="20577"/>
        <pc:sldMkLst>
          <pc:docMk/>
          <pc:sldMk cId="401255032" sldId="1634"/>
        </pc:sldMkLst>
      </pc:sldChg>
      <pc:sldChg chg="modSp mod">
        <pc:chgData name="Jana Veinberga" userId="a79d061d-afb0-4704-85b7-47840795b585" providerId="ADAL" clId="{EACB048D-2AB9-465F-93A1-7EF1E7E61B19}" dt="2024-10-02T15:01:54.309" v="4" actId="20577"/>
        <pc:sldMkLst>
          <pc:docMk/>
          <pc:sldMk cId="454237218" sldId="5094"/>
        </pc:sldMkLst>
        <pc:spChg chg="mod">
          <ac:chgData name="Jana Veinberga" userId="a79d061d-afb0-4704-85b7-47840795b585" providerId="ADAL" clId="{EACB048D-2AB9-465F-93A1-7EF1E7E61B19}" dt="2024-10-02T15:01:54.309" v="4" actId="20577"/>
          <ac:spMkLst>
            <pc:docMk/>
            <pc:sldMk cId="454237218" sldId="5094"/>
            <ac:spMk id="3" creationId="{DC353539-3651-E538-5817-892F3546AB5D}"/>
          </ac:spMkLst>
        </pc:spChg>
      </pc:sldChg>
      <pc:sldChg chg="modSp mod">
        <pc:chgData name="Jana Veinberga" userId="a79d061d-afb0-4704-85b7-47840795b585" providerId="ADAL" clId="{EACB048D-2AB9-465F-93A1-7EF1E7E61B19}" dt="2024-10-02T15:15:50.413" v="59" actId="20577"/>
        <pc:sldMkLst>
          <pc:docMk/>
          <pc:sldMk cId="3860925748" sldId="5108"/>
        </pc:sldMkLst>
        <pc:spChg chg="mod">
          <ac:chgData name="Jana Veinberga" userId="a79d061d-afb0-4704-85b7-47840795b585" providerId="ADAL" clId="{EACB048D-2AB9-465F-93A1-7EF1E7E61B19}" dt="2024-10-02T15:15:14.185" v="58" actId="1076"/>
          <ac:spMkLst>
            <pc:docMk/>
            <pc:sldMk cId="3860925748" sldId="5108"/>
            <ac:spMk id="2" creationId="{FAE6C4DF-2FAB-8614-759A-F1F77F003510}"/>
          </ac:spMkLst>
        </pc:spChg>
        <pc:spChg chg="mod">
          <ac:chgData name="Jana Veinberga" userId="a79d061d-afb0-4704-85b7-47840795b585" providerId="ADAL" clId="{EACB048D-2AB9-465F-93A1-7EF1E7E61B19}" dt="2024-10-02T15:15:50.413" v="59" actId="20577"/>
          <ac:spMkLst>
            <pc:docMk/>
            <pc:sldMk cId="3860925748" sldId="5108"/>
            <ac:spMk id="3" creationId="{DC353539-3651-E538-5817-892F3546AB5D}"/>
          </ac:spMkLst>
        </pc:spChg>
      </pc:sldChg>
      <pc:sldChg chg="modSp add del mod">
        <pc:chgData name="Jana Veinberga" userId="a79d061d-afb0-4704-85b7-47840795b585" providerId="ADAL" clId="{EACB048D-2AB9-465F-93A1-7EF1E7E61B19}" dt="2024-10-02T15:36:27.379" v="152" actId="255"/>
        <pc:sldMkLst>
          <pc:docMk/>
          <pc:sldMk cId="2726307349" sldId="5116"/>
        </pc:sldMkLst>
        <pc:spChg chg="mod">
          <ac:chgData name="Jana Veinberga" userId="a79d061d-afb0-4704-85b7-47840795b585" providerId="ADAL" clId="{EACB048D-2AB9-465F-93A1-7EF1E7E61B19}" dt="2024-10-02T15:36:27.379" v="152" actId="255"/>
          <ac:spMkLst>
            <pc:docMk/>
            <pc:sldMk cId="2726307349" sldId="5116"/>
            <ac:spMk id="3" creationId="{7B8F9AED-4FF6-7DA7-0B54-350600572F50}"/>
          </ac:spMkLst>
        </pc:spChg>
      </pc:sldChg>
      <pc:sldChg chg="modSp mod">
        <pc:chgData name="Jana Veinberga" userId="a79d061d-afb0-4704-85b7-47840795b585" providerId="ADAL" clId="{EACB048D-2AB9-465F-93A1-7EF1E7E61B19}" dt="2024-10-02T15:36:06.862" v="151" actId="14100"/>
        <pc:sldMkLst>
          <pc:docMk/>
          <pc:sldMk cId="1270459559" sldId="5117"/>
        </pc:sldMkLst>
        <pc:spChg chg="mod">
          <ac:chgData name="Jana Veinberga" userId="a79d061d-afb0-4704-85b7-47840795b585" providerId="ADAL" clId="{EACB048D-2AB9-465F-93A1-7EF1E7E61B19}" dt="2024-10-02T15:36:06.862" v="151" actId="14100"/>
          <ac:spMkLst>
            <pc:docMk/>
            <pc:sldMk cId="1270459559" sldId="5117"/>
            <ac:spMk id="3" creationId="{DDB5236D-2E87-8E7F-15C6-13B3D0C045EA}"/>
          </ac:spMkLst>
        </pc:spChg>
      </pc:sldChg>
      <pc:sldChg chg="modSp mod">
        <pc:chgData name="Jana Veinberga" userId="a79d061d-afb0-4704-85b7-47840795b585" providerId="ADAL" clId="{EACB048D-2AB9-465F-93A1-7EF1E7E61B19}" dt="2024-10-02T15:21:16.135" v="63" actId="113"/>
        <pc:sldMkLst>
          <pc:docMk/>
          <pc:sldMk cId="2939008062" sldId="5119"/>
        </pc:sldMkLst>
        <pc:spChg chg="mod">
          <ac:chgData name="Jana Veinberga" userId="a79d061d-afb0-4704-85b7-47840795b585" providerId="ADAL" clId="{EACB048D-2AB9-465F-93A1-7EF1E7E61B19}" dt="2024-10-02T15:21:16.135" v="63" actId="113"/>
          <ac:spMkLst>
            <pc:docMk/>
            <pc:sldMk cId="2939008062" sldId="5119"/>
            <ac:spMk id="3" creationId="{78680CEC-551C-8DDC-DE9A-F4E820B529EB}"/>
          </ac:spMkLst>
        </pc:spChg>
      </pc:sldChg>
      <pc:sldChg chg="modSp mod">
        <pc:chgData name="Jana Veinberga" userId="a79d061d-afb0-4704-85b7-47840795b585" providerId="ADAL" clId="{EACB048D-2AB9-465F-93A1-7EF1E7E61B19}" dt="2024-10-02T15:06:25.394" v="46" actId="20577"/>
        <pc:sldMkLst>
          <pc:docMk/>
          <pc:sldMk cId="1612854491" sldId="5131"/>
        </pc:sldMkLst>
        <pc:spChg chg="mod">
          <ac:chgData name="Jana Veinberga" userId="a79d061d-afb0-4704-85b7-47840795b585" providerId="ADAL" clId="{EACB048D-2AB9-465F-93A1-7EF1E7E61B19}" dt="2024-10-02T15:06:25.394" v="46" actId="20577"/>
          <ac:spMkLst>
            <pc:docMk/>
            <pc:sldMk cId="1612854491" sldId="5131"/>
            <ac:spMk id="3" creationId="{DC353539-3651-E538-5817-892F3546AB5D}"/>
          </ac:spMkLst>
        </pc:spChg>
      </pc:sldChg>
      <pc:sldChg chg="modNotesTx">
        <pc:chgData name="Jana Veinberga" userId="a79d061d-afb0-4704-85b7-47840795b585" providerId="ADAL" clId="{EACB048D-2AB9-465F-93A1-7EF1E7E61B19}" dt="2024-10-02T15:10:07.085" v="49" actId="20577"/>
        <pc:sldMkLst>
          <pc:docMk/>
          <pc:sldMk cId="168767000" sldId="51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CEC6E-F00B-4002-B666-CD8B79A72C22}" type="datetimeFigureOut">
              <a:rPr lang="en-US" smtClean="0"/>
              <a:t>10/2/2024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DCF088-D9F4-4639-98A7-7A369BCE0E2E}" type="slidenum">
              <a:rPr lang="en-US" smtClean="0"/>
              <a:t>‹#›</a:t>
            </a:fld>
            <a:endParaRPr lang="en-US"/>
          </a:p>
        </p:txBody>
      </p:sp>
    </p:spTree>
    <p:extLst>
      <p:ext uri="{BB962C8B-B14F-4D97-AF65-F5344CB8AC3E}">
        <p14:creationId xmlns:p14="http://schemas.microsoft.com/office/powerpoint/2010/main" val="3682016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4" name="Google Shape;54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958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lv-LV" dirty="0"/>
              <a:t>Ja skolēnam izšķiras vērtējums vai ja skolēns vēlas to uzlabot, viņam ir papildu iespēja demonstrēt savu sniegumu mācību gada noslēgumā, kārtojot šim mērķim izstrādātu pārbaudes darbu.</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lv-LV" dirty="0"/>
              <a:t>Agrāk - skolēni varēja labot ikvienu pārbaudes darbu, kas nesekmēja skolēnu motivāciju mācīties ikdienā un prasīja lielu laika resursu no skolotājiem.</a:t>
            </a:r>
            <a:endParaRPr lang="en-LV"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LV" dirty="0"/>
          </a:p>
          <a:p>
            <a:endParaRPr lang="lv-LV"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11</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9129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buClr>
                <a:srgbClr val="000000"/>
              </a:buClr>
            </a:pPr>
            <a:r>
              <a:rPr lang="en-US" sz="1200" b="0" i="0" u="none" strike="noStrike" cap="none" dirty="0" err="1">
                <a:effectLst/>
              </a:rPr>
              <a:t>Agrāk</a:t>
            </a:r>
            <a:r>
              <a:rPr lang="en-US" sz="1200" b="0" i="0" u="none" strike="noStrike" cap="none" dirty="0">
                <a:effectLst/>
              </a:rPr>
              <a:t> - </a:t>
            </a:r>
            <a:r>
              <a:rPr lang="en-US" sz="1200" b="0" i="0" u="none" strike="noStrike" cap="none" dirty="0" err="1">
                <a:effectLst/>
              </a:rPr>
              <a:t>skolotāji</a:t>
            </a:r>
            <a:r>
              <a:rPr lang="en-US" sz="1200" b="0" i="0" u="none" strike="noStrike" cap="none" dirty="0">
                <a:effectLst/>
              </a:rPr>
              <a:t> </a:t>
            </a:r>
            <a:r>
              <a:rPr lang="en-US" sz="1200" b="0" i="0" u="none" strike="noStrike" cap="none" dirty="0" err="1">
                <a:effectLst/>
              </a:rPr>
              <a:t>mēdza</a:t>
            </a:r>
            <a:r>
              <a:rPr lang="en-US" sz="1200" b="0" i="0" u="none" strike="noStrike" cap="none" dirty="0">
                <a:effectLst/>
              </a:rPr>
              <a:t> </a:t>
            </a:r>
            <a:r>
              <a:rPr lang="en-US" sz="1200" b="0" i="0" u="none" strike="noStrike" cap="none" dirty="0" err="1">
                <a:effectLst/>
              </a:rPr>
              <a:t>veidot</a:t>
            </a:r>
            <a:r>
              <a:rPr lang="en-US" sz="1200" b="0" i="0" u="none" strike="noStrike" cap="none" dirty="0">
                <a:effectLst/>
              </a:rPr>
              <a:t> </a:t>
            </a:r>
            <a:r>
              <a:rPr lang="en-US" sz="1200" b="0" i="0" u="none" strike="noStrike" cap="none" dirty="0" err="1">
                <a:effectLst/>
              </a:rPr>
              <a:t>pārbaudes</a:t>
            </a:r>
            <a:r>
              <a:rPr lang="en-US" sz="1200" b="0" i="0" u="none" strike="noStrike" cap="none" dirty="0">
                <a:effectLst/>
              </a:rPr>
              <a:t> </a:t>
            </a:r>
            <a:r>
              <a:rPr lang="en-US" sz="1200" b="0" i="0" u="none" strike="noStrike" cap="none" dirty="0" err="1">
                <a:effectLst/>
              </a:rPr>
              <a:t>darbus</a:t>
            </a:r>
            <a:r>
              <a:rPr lang="en-US" sz="1200" b="0" i="0" u="none" strike="noStrike" cap="none" dirty="0">
                <a:effectLst/>
              </a:rPr>
              <a:t>, </a:t>
            </a:r>
            <a:r>
              <a:rPr lang="en-US" sz="1200" b="0" i="0" u="none" strike="noStrike" cap="none" dirty="0" err="1">
                <a:effectLst/>
              </a:rPr>
              <a:t>kur</a:t>
            </a:r>
            <a:r>
              <a:rPr lang="en-US" sz="1200" b="0" i="0" u="none" strike="noStrike" cap="none" dirty="0">
                <a:effectLst/>
              </a:rPr>
              <a:t> </a:t>
            </a:r>
            <a:r>
              <a:rPr lang="en-US" sz="1200" b="0" i="0" u="none" strike="noStrike" cap="none" dirty="0" err="1">
                <a:effectLst/>
              </a:rPr>
              <a:t>augstākais</a:t>
            </a:r>
            <a:r>
              <a:rPr lang="en-US" sz="1200" b="0" i="0" u="none" strike="noStrike" cap="none" dirty="0">
                <a:effectLst/>
              </a:rPr>
              <a:t> </a:t>
            </a:r>
            <a:r>
              <a:rPr lang="en-US" sz="1200" b="0" i="0" u="none" strike="noStrike" cap="none" dirty="0" err="1">
                <a:effectLst/>
              </a:rPr>
              <a:t>iespējamais</a:t>
            </a:r>
            <a:r>
              <a:rPr lang="en-US" sz="1200" b="0" i="0" u="none" strike="noStrike" cap="none" dirty="0">
                <a:effectLst/>
              </a:rPr>
              <a:t> </a:t>
            </a:r>
            <a:r>
              <a:rPr lang="en-US" sz="1200" b="0" i="0" u="none" strike="noStrike" cap="none" dirty="0" err="1">
                <a:effectLst/>
              </a:rPr>
              <a:t>rezultāts</a:t>
            </a:r>
            <a:r>
              <a:rPr lang="en-US" sz="1200" b="0" i="0" u="none" strike="noStrike" cap="none" dirty="0">
                <a:effectLst/>
              </a:rPr>
              <a:t> nav 10, bet, </a:t>
            </a:r>
            <a:r>
              <a:rPr lang="en-US" sz="1200" b="0" i="0" u="none" strike="noStrike" cap="none" dirty="0" err="1">
                <a:effectLst/>
              </a:rPr>
              <a:t>piemēram</a:t>
            </a:r>
            <a:r>
              <a:rPr lang="en-US" sz="1200" b="0" i="0" u="none" strike="noStrike" cap="none" dirty="0">
                <a:effectLst/>
              </a:rPr>
              <a:t>, 8 </a:t>
            </a:r>
            <a:r>
              <a:rPr lang="en-US" sz="1200" b="0" i="0" u="none" strike="noStrike" cap="none" dirty="0" err="1">
                <a:effectLst/>
              </a:rPr>
              <a:t>balles</a:t>
            </a:r>
            <a:r>
              <a:rPr lang="en-US" sz="1200" b="0" i="0" u="none" strike="noStrike" cap="none" dirty="0">
                <a:effectLst/>
              </a:rPr>
              <a:t>. Vai </a:t>
            </a:r>
            <a:r>
              <a:rPr lang="en-US" sz="1200" b="0" i="0" u="none" strike="noStrike" cap="none" dirty="0" err="1">
                <a:effectLst/>
              </a:rPr>
              <a:t>arī</a:t>
            </a:r>
            <a:r>
              <a:rPr lang="en-US" sz="1200" b="0" i="0" u="none" strike="noStrike" cap="none" dirty="0">
                <a:effectLst/>
              </a:rPr>
              <a:t> </a:t>
            </a:r>
            <a:r>
              <a:rPr lang="en-US" sz="1200" b="0" i="0" u="none" strike="noStrike" cap="none" dirty="0" err="1">
                <a:effectLst/>
              </a:rPr>
              <a:t>skolēnam</a:t>
            </a:r>
            <a:r>
              <a:rPr lang="en-US" sz="1200" b="0" i="0" u="none" strike="noStrike" cap="none" dirty="0">
                <a:effectLst/>
              </a:rPr>
              <a:t> </a:t>
            </a:r>
            <a:r>
              <a:rPr lang="en-US" sz="1200" b="0" i="0" u="none" strike="noStrike" cap="none" dirty="0" err="1">
                <a:effectLst/>
              </a:rPr>
              <a:t>bija</a:t>
            </a:r>
            <a:r>
              <a:rPr lang="en-US" sz="1200" b="0" i="0" u="none" strike="noStrike" cap="none" dirty="0">
                <a:effectLst/>
              </a:rPr>
              <a:t> </a:t>
            </a:r>
            <a:r>
              <a:rPr lang="en-US" sz="1200" b="0" i="0" u="none" strike="noStrike" cap="none" dirty="0" err="1">
                <a:effectLst/>
              </a:rPr>
              <a:t>iespēja</a:t>
            </a:r>
            <a:r>
              <a:rPr lang="en-US" sz="1200" b="0" i="0" u="none" strike="noStrike" cap="none" dirty="0">
                <a:effectLst/>
              </a:rPr>
              <a:t> </a:t>
            </a:r>
            <a:r>
              <a:rPr lang="en-US" sz="1200" b="0" i="0" u="none" strike="noStrike" cap="none" dirty="0" err="1">
                <a:effectLst/>
              </a:rPr>
              <a:t>iegūt</a:t>
            </a:r>
            <a:r>
              <a:rPr lang="en-US" sz="1200" b="0" i="0" u="none" strike="noStrike" cap="none" dirty="0">
                <a:effectLst/>
              </a:rPr>
              <a:t> 10 </a:t>
            </a:r>
            <a:r>
              <a:rPr lang="en-US" sz="1200" b="0" i="0" u="none" strike="noStrike" cap="none" dirty="0" err="1">
                <a:effectLst/>
              </a:rPr>
              <a:t>balles</a:t>
            </a:r>
            <a:r>
              <a:rPr lang="en-US" sz="1200" b="0" i="0" u="none" strike="noStrike" cap="none" dirty="0">
                <a:effectLst/>
              </a:rPr>
              <a:t>, </a:t>
            </a:r>
            <a:r>
              <a:rPr lang="en-US" sz="1200" b="0" i="0" u="none" strike="noStrike" cap="none" dirty="0" err="1">
                <a:effectLst/>
              </a:rPr>
              <a:t>demonstrējot</a:t>
            </a:r>
            <a:r>
              <a:rPr lang="en-US" sz="1200" b="0" i="0" u="none" strike="noStrike" cap="none" dirty="0">
                <a:effectLst/>
              </a:rPr>
              <a:t> </a:t>
            </a:r>
            <a:r>
              <a:rPr lang="en-US" sz="1200" b="0" i="0" u="none" strike="noStrike" cap="none" dirty="0" err="1">
                <a:effectLst/>
              </a:rPr>
              <a:t>tikai</a:t>
            </a:r>
            <a:r>
              <a:rPr lang="en-US" sz="1200" b="0" i="0" u="none" strike="noStrike" cap="none" dirty="0">
                <a:effectLst/>
              </a:rPr>
              <a:t> </a:t>
            </a:r>
            <a:r>
              <a:rPr lang="en-US" sz="1200" b="0" i="0" u="none" strike="noStrike" cap="none" dirty="0" err="1">
                <a:effectLst/>
              </a:rPr>
              <a:t>atsevišķas</a:t>
            </a:r>
            <a:r>
              <a:rPr lang="en-US" sz="1200" b="0" i="0" u="none" strike="noStrike" cap="none" dirty="0">
                <a:effectLst/>
              </a:rPr>
              <a:t> </a:t>
            </a:r>
            <a:r>
              <a:rPr lang="en-US" sz="1200" b="0" i="0" u="none" strike="noStrike" cap="none" dirty="0" err="1">
                <a:effectLst/>
              </a:rPr>
              <a:t>vienkāršākās</a:t>
            </a:r>
            <a:r>
              <a:rPr lang="en-US" sz="1200" b="0" i="0" u="none" strike="noStrike" cap="none" dirty="0">
                <a:effectLst/>
              </a:rPr>
              <a:t> </a:t>
            </a:r>
            <a:r>
              <a:rPr lang="en-US" sz="1200" b="0" i="0" u="none" strike="noStrike" cap="none" dirty="0" err="1">
                <a:effectLst/>
              </a:rPr>
              <a:t>zināšanas</a:t>
            </a:r>
            <a:r>
              <a:rPr lang="en-US" sz="1200" b="0" i="0" u="none" strike="noStrike" cap="none" dirty="0">
                <a:effectLst/>
              </a:rPr>
              <a:t> </a:t>
            </a:r>
            <a:r>
              <a:rPr lang="en-US" sz="1200" b="0" i="0" u="none" strike="noStrike" cap="none" dirty="0" err="1">
                <a:effectLst/>
              </a:rPr>
              <a:t>tipveida</a:t>
            </a:r>
            <a:r>
              <a:rPr lang="en-US" sz="1200" b="0" i="0" u="none" strike="noStrike" cap="none" dirty="0">
                <a:effectLst/>
              </a:rPr>
              <a:t> </a:t>
            </a:r>
            <a:r>
              <a:rPr lang="en-US" sz="1200" b="0" i="0" u="none" strike="noStrike" cap="none" dirty="0" err="1">
                <a:effectLst/>
              </a:rPr>
              <a:t>situācijā</a:t>
            </a:r>
            <a:r>
              <a:rPr lang="en-US" sz="1200" b="0" i="0" u="none" strike="noStrike" cap="none" dirty="0">
                <a:effectLst/>
              </a:rPr>
              <a:t>.</a:t>
            </a:r>
          </a:p>
          <a:p>
            <a:pPr>
              <a:spcBef>
                <a:spcPts val="0"/>
              </a:spcBef>
              <a:spcAft>
                <a:spcPts val="600"/>
              </a:spcAft>
              <a:buClr>
                <a:srgbClr val="000000"/>
              </a:buClr>
            </a:pPr>
            <a:endParaRPr lang="en-US" sz="1200" b="0" i="0" u="none" strike="noStrike" cap="none" dirty="0"/>
          </a:p>
          <a:p>
            <a:pPr>
              <a:spcBef>
                <a:spcPts val="0"/>
              </a:spcBef>
              <a:spcAft>
                <a:spcPts val="600"/>
              </a:spcAft>
              <a:buClr>
                <a:srgbClr val="000000"/>
              </a:buClr>
            </a:pPr>
            <a:r>
              <a:rPr lang="en-US" sz="1200" b="0" i="0" u="none" strike="noStrike" cap="none" dirty="0" err="1">
                <a:effectLst/>
              </a:rPr>
              <a:t>Turpmāk</a:t>
            </a:r>
            <a:r>
              <a:rPr lang="en-US" sz="1200" b="0" i="0" u="none" strike="noStrike" cap="none" dirty="0">
                <a:effectLst/>
              </a:rPr>
              <a:t> - </a:t>
            </a:r>
            <a:r>
              <a:rPr lang="en-US" sz="1200" b="0" i="0" u="none" strike="noStrike" cap="none" dirty="0" err="1">
                <a:effectLst/>
              </a:rPr>
              <a:t>katra</a:t>
            </a:r>
            <a:r>
              <a:rPr lang="en-US" sz="1200" b="0" i="0" u="none" strike="noStrike" cap="none" dirty="0">
                <a:effectLst/>
              </a:rPr>
              <a:t> </a:t>
            </a:r>
            <a:r>
              <a:rPr lang="en-US" sz="1200" b="0" i="0" u="none" strike="noStrike" cap="none" dirty="0" err="1">
                <a:effectLst/>
              </a:rPr>
              <a:t>temata</a:t>
            </a:r>
            <a:r>
              <a:rPr lang="en-US" sz="1200" b="0" i="0" u="none" strike="noStrike" cap="none" dirty="0">
                <a:effectLst/>
              </a:rPr>
              <a:t>, </a:t>
            </a:r>
            <a:r>
              <a:rPr lang="en-US" sz="1200" b="0" i="0" u="none" strike="noStrike" cap="none" dirty="0" err="1">
                <a:effectLst/>
              </a:rPr>
              <a:t>mācību</a:t>
            </a:r>
            <a:r>
              <a:rPr lang="en-US" sz="1200" b="0" i="0" u="none" strike="noStrike" cap="none" dirty="0">
                <a:effectLst/>
              </a:rPr>
              <a:t> </a:t>
            </a:r>
            <a:r>
              <a:rPr lang="en-US" sz="1200" b="0" i="0" u="none" strike="noStrike" cap="none" dirty="0" err="1">
                <a:effectLst/>
              </a:rPr>
              <a:t>posma</a:t>
            </a:r>
            <a:r>
              <a:rPr lang="en-US" sz="1200" b="0" i="0" u="none" strike="noStrike" cap="none" dirty="0">
                <a:effectLst/>
              </a:rPr>
              <a:t> </a:t>
            </a:r>
            <a:r>
              <a:rPr lang="en-US" sz="1200" b="0" i="0" u="none" strike="noStrike" cap="none" dirty="0" err="1">
                <a:effectLst/>
              </a:rPr>
              <a:t>vai</a:t>
            </a:r>
            <a:r>
              <a:rPr lang="en-US" sz="1200" b="0" i="0" u="none" strike="noStrike" cap="none" dirty="0">
                <a:effectLst/>
              </a:rPr>
              <a:t> </a:t>
            </a:r>
            <a:r>
              <a:rPr lang="en-US" sz="1200" b="0" i="0" u="none" strike="noStrike" cap="none" dirty="0" err="1">
                <a:effectLst/>
              </a:rPr>
              <a:t>kursa</a:t>
            </a:r>
            <a:r>
              <a:rPr lang="en-US" sz="1200" b="0" i="0" u="none" strike="noStrike" cap="none" dirty="0">
                <a:effectLst/>
              </a:rPr>
              <a:t> </a:t>
            </a:r>
            <a:r>
              <a:rPr lang="en-US" sz="1200" b="0" i="0" u="none" strike="noStrike" cap="none" dirty="0" err="1">
                <a:effectLst/>
              </a:rPr>
              <a:t>noslēgumā</a:t>
            </a:r>
            <a:r>
              <a:rPr lang="en-US" sz="1200" b="0" i="0" u="none" strike="noStrike" cap="none" dirty="0">
                <a:effectLst/>
              </a:rPr>
              <a:t> </a:t>
            </a:r>
            <a:r>
              <a:rPr lang="en-US" sz="1200" b="0" i="0" u="none" strike="noStrike" cap="none" dirty="0" err="1">
                <a:effectLst/>
              </a:rPr>
              <a:t>skolēns</a:t>
            </a:r>
            <a:r>
              <a:rPr lang="en-US" sz="1200" b="0" i="0" u="none" strike="noStrike" cap="none" dirty="0">
                <a:effectLst/>
              </a:rPr>
              <a:t> </a:t>
            </a:r>
            <a:r>
              <a:rPr lang="en-US" sz="1200" b="0" i="0" u="none" strike="noStrike" cap="none" dirty="0" err="1">
                <a:effectLst/>
              </a:rPr>
              <a:t>kārto</a:t>
            </a:r>
            <a:r>
              <a:rPr lang="en-US" sz="1200" b="0" i="0" u="none" strike="noStrike" cap="none" dirty="0">
                <a:effectLst/>
              </a:rPr>
              <a:t> </a:t>
            </a:r>
            <a:r>
              <a:rPr lang="en-US" sz="1200" b="0" i="0" u="none" strike="noStrike" cap="none" dirty="0" err="1">
                <a:effectLst/>
              </a:rPr>
              <a:t>pārbaudes</a:t>
            </a:r>
            <a:r>
              <a:rPr lang="en-US" sz="1200" b="0" i="0" u="none" strike="noStrike" cap="none" dirty="0">
                <a:effectLst/>
              </a:rPr>
              <a:t> </a:t>
            </a:r>
            <a:r>
              <a:rPr lang="en-US" sz="1200" b="0" i="0" u="none" strike="noStrike" cap="none" dirty="0" err="1">
                <a:effectLst/>
              </a:rPr>
              <a:t>darbus</a:t>
            </a:r>
            <a:r>
              <a:rPr lang="en-US" sz="1200" b="0" i="0" u="none" strike="noStrike" cap="none" dirty="0">
                <a:effectLst/>
              </a:rPr>
              <a:t>. Ja</a:t>
            </a:r>
          </a:p>
          <a:p>
            <a:endParaRPr lang="lv-LV"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lv-LV" sz="1200" b="0" i="0" u="none" strike="noStrike" cap="none" smtClean="0">
                <a:solidFill>
                  <a:schemeClr val="dk1"/>
                </a:solidFill>
                <a:latin typeface="Calibri"/>
                <a:ea typeface="Calibri"/>
                <a:cs typeface="Calibri"/>
                <a:sym typeface="Calibri"/>
              </a:rPr>
              <a:t>12</a:t>
            </a:fld>
            <a:endParaRPr lang="lv-LV"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24284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lv-LV"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6960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DCDCF088-D9F4-4639-98A7-7A369BCE0E2E}" type="slidenum">
              <a:rPr lang="en-US" smtClean="0"/>
              <a:t>31</a:t>
            </a:fld>
            <a:endParaRPr lang="en-US"/>
          </a:p>
        </p:txBody>
      </p:sp>
    </p:spTree>
    <p:extLst>
      <p:ext uri="{BB962C8B-B14F-4D97-AF65-F5344CB8AC3E}">
        <p14:creationId xmlns:p14="http://schemas.microsoft.com/office/powerpoint/2010/main" val="336729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2" type="title">
  <p:cSld name="Title Slide 2">
    <p:spTree>
      <p:nvGrpSpPr>
        <p:cNvPr id="1" name="Shape 26"/>
        <p:cNvGrpSpPr/>
        <p:nvPr/>
      </p:nvGrpSpPr>
      <p:grpSpPr>
        <a:xfrm>
          <a:off x="0" y="0"/>
          <a:ext cx="0" cy="0"/>
          <a:chOff x="0" y="0"/>
          <a:chExt cx="0" cy="0"/>
        </a:xfrm>
      </p:grpSpPr>
      <p:sp>
        <p:nvSpPr>
          <p:cNvPr id="27" name="Google Shape;27;p4"/>
          <p:cNvSpPr txBox="1">
            <a:spLocks noGrp="1"/>
          </p:cNvSpPr>
          <p:nvPr>
            <p:ph type="ctrTitle"/>
          </p:nvPr>
        </p:nvSpPr>
        <p:spPr>
          <a:xfrm>
            <a:off x="895575" y="2235200"/>
            <a:ext cx="8470751"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dk1"/>
              </a:buClr>
              <a:buSzPts val="5400"/>
              <a:buFont typeface="Verdana"/>
              <a:buNone/>
              <a:defRPr sz="54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subTitle" idx="1"/>
          </p:nvPr>
        </p:nvSpPr>
        <p:spPr>
          <a:xfrm>
            <a:off x="1039009" y="5518673"/>
            <a:ext cx="7296539" cy="892885"/>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1800"/>
              <a:buNone/>
              <a:defRPr sz="18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 name="Google Shape;29;p4"/>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1601772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ull image 1">
  <p:cSld name="full image 1">
    <p:spTree>
      <p:nvGrpSpPr>
        <p:cNvPr id="1" name="Shape 109"/>
        <p:cNvGrpSpPr/>
        <p:nvPr/>
      </p:nvGrpSpPr>
      <p:grpSpPr>
        <a:xfrm>
          <a:off x="0" y="0"/>
          <a:ext cx="0" cy="0"/>
          <a:chOff x="0" y="0"/>
          <a:chExt cx="0" cy="0"/>
        </a:xfrm>
      </p:grpSpPr>
      <p:sp>
        <p:nvSpPr>
          <p:cNvPr id="110" name="Google Shape;110;p16"/>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11" name="Google Shape;111;p16"/>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13" name="Google Shape;113;p1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15" name="Google Shape;115;p16"/>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08613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ull image 2">
  <p:cSld name="full image 2">
    <p:spTree>
      <p:nvGrpSpPr>
        <p:cNvPr id="1" name="Shape 116"/>
        <p:cNvGrpSpPr/>
        <p:nvPr/>
      </p:nvGrpSpPr>
      <p:grpSpPr>
        <a:xfrm>
          <a:off x="0" y="0"/>
          <a:ext cx="0" cy="0"/>
          <a:chOff x="0" y="0"/>
          <a:chExt cx="0" cy="0"/>
        </a:xfrm>
      </p:grpSpPr>
      <p:sp>
        <p:nvSpPr>
          <p:cNvPr id="117" name="Google Shape;117;p17"/>
          <p:cNvSpPr/>
          <p:nvPr/>
        </p:nvSpPr>
        <p:spPr>
          <a:xfrm>
            <a:off x="0" y="-1"/>
            <a:ext cx="6096000" cy="6857579"/>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18" name="Google Shape;118;p17"/>
          <p:cNvSpPr txBox="1">
            <a:spLocks noGrp="1"/>
          </p:cNvSpPr>
          <p:nvPr>
            <p:ph type="title"/>
          </p:nvPr>
        </p:nvSpPr>
        <p:spPr>
          <a:xfrm>
            <a:off x="616775" y="582705"/>
            <a:ext cx="4506096" cy="746687"/>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chemeClr val="lt1"/>
              </a:buClr>
              <a:buSzPts val="2000"/>
              <a:buFont typeface="Verdana"/>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1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20" name="Google Shape;120;p1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FFFFFF"/>
              </a:solidFill>
            </a:endParaRPr>
          </a:p>
        </p:txBody>
      </p:sp>
      <p:sp>
        <p:nvSpPr>
          <p:cNvPr id="121" name="Google Shape;121;p1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22" name="Google Shape;122;p17"/>
          <p:cNvSpPr>
            <a:spLocks noGrp="1"/>
          </p:cNvSpPr>
          <p:nvPr>
            <p:ph type="pic" idx="2"/>
          </p:nvPr>
        </p:nvSpPr>
        <p:spPr>
          <a:xfrm>
            <a:off x="2478841" y="1745700"/>
            <a:ext cx="8957081" cy="4466817"/>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90167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image 7">
  <p:cSld name="text image 7">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8179818" y="681038"/>
            <a:ext cx="3381065" cy="1061701"/>
          </a:xfrm>
          <a:prstGeom prst="rect">
            <a:avLst/>
          </a:prstGeom>
          <a:noFill/>
          <a:ln>
            <a:noFill/>
          </a:ln>
        </p:spPr>
        <p:txBody>
          <a:bodyPr spcFirstLastPara="1" wrap="square" lIns="0" tIns="0" rIns="0" bIns="0" anchor="t" anchorCtr="0"/>
          <a:lstStyle>
            <a:lvl1pPr lvl="0" algn="r">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8"/>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26" name="Google Shape;126;p18"/>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8"/>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28" name="Google Shape;128;p18"/>
          <p:cNvSpPr/>
          <p:nvPr/>
        </p:nvSpPr>
        <p:spPr>
          <a:xfrm>
            <a:off x="11723279" y="681037"/>
            <a:ext cx="473336" cy="1061702"/>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29" name="Google Shape;129;p18"/>
          <p:cNvSpPr>
            <a:spLocks noGrp="1"/>
          </p:cNvSpPr>
          <p:nvPr>
            <p:ph type="pic" idx="2"/>
          </p:nvPr>
        </p:nvSpPr>
        <p:spPr>
          <a:xfrm>
            <a:off x="6311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30" name="Google Shape;130;p18"/>
          <p:cNvSpPr>
            <a:spLocks noGrp="1"/>
          </p:cNvSpPr>
          <p:nvPr>
            <p:ph type="pic" idx="3"/>
          </p:nvPr>
        </p:nvSpPr>
        <p:spPr>
          <a:xfrm>
            <a:off x="30695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31" name="Google Shape;131;p18"/>
          <p:cNvSpPr>
            <a:spLocks noGrp="1"/>
          </p:cNvSpPr>
          <p:nvPr>
            <p:ph type="pic" idx="4"/>
          </p:nvPr>
        </p:nvSpPr>
        <p:spPr>
          <a:xfrm>
            <a:off x="5507918" y="681039"/>
            <a:ext cx="2241551" cy="54959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620441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image 8">
  <p:cSld name="text image 8">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616775" y="681038"/>
            <a:ext cx="4403460" cy="1045659"/>
          </a:xfrm>
          <a:prstGeom prst="rect">
            <a:avLst/>
          </a:prstGeom>
          <a:noFill/>
          <a:ln>
            <a:noFill/>
          </a:ln>
        </p:spPr>
        <p:txBody>
          <a:bodyPr spcFirstLastPara="1" wrap="square" lIns="0" tIns="0" rIns="0" bIns="0" anchor="t" anchorCtr="0"/>
          <a:lstStyle>
            <a:lvl1pPr lvl="0" algn="l">
              <a:lnSpc>
                <a:spcPct val="100000"/>
              </a:lnSpc>
              <a:spcBef>
                <a:spcPts val="0"/>
              </a:spcBef>
              <a:spcAft>
                <a:spcPts val="0"/>
              </a:spcAft>
              <a:buClr>
                <a:srgbClr val="664790"/>
              </a:buClr>
              <a:buSzPts val="2400"/>
              <a:buFont typeface="Verdana"/>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0"/>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47" name="Google Shape;147;p20"/>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0"/>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49" name="Google Shape;149;p20"/>
          <p:cNvSpPr/>
          <p:nvPr/>
        </p:nvSpPr>
        <p:spPr>
          <a:xfrm>
            <a:off x="0" y="681037"/>
            <a:ext cx="473336" cy="1061702"/>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50" name="Google Shape;150;p20"/>
          <p:cNvSpPr txBox="1">
            <a:spLocks noGrp="1"/>
          </p:cNvSpPr>
          <p:nvPr>
            <p:ph type="body" idx="1"/>
          </p:nvPr>
        </p:nvSpPr>
        <p:spPr>
          <a:xfrm>
            <a:off x="716034" y="4372138"/>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0"/>
          <p:cNvSpPr txBox="1">
            <a:spLocks noGrp="1"/>
          </p:cNvSpPr>
          <p:nvPr>
            <p:ph type="body" idx="2"/>
          </p:nvPr>
        </p:nvSpPr>
        <p:spPr>
          <a:xfrm>
            <a:off x="4580088" y="3778252"/>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0"/>
          <p:cNvSpPr txBox="1">
            <a:spLocks noGrp="1"/>
          </p:cNvSpPr>
          <p:nvPr>
            <p:ph type="body" idx="3"/>
          </p:nvPr>
        </p:nvSpPr>
        <p:spPr>
          <a:xfrm>
            <a:off x="8430163" y="3164533"/>
            <a:ext cx="3371869" cy="1469557"/>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317500" algn="l">
              <a:lnSpc>
                <a:spcPct val="100000"/>
              </a:lnSpc>
              <a:spcBef>
                <a:spcPts val="500"/>
              </a:spcBef>
              <a:spcAft>
                <a:spcPts val="0"/>
              </a:spcAft>
              <a:buClr>
                <a:srgbClr val="664790"/>
              </a:buClr>
              <a:buSzPts val="1400"/>
              <a:buChar char="•"/>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493918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image 3">
  <p:cSld name="text image 3">
    <p:spTree>
      <p:nvGrpSpPr>
        <p:cNvPr id="1" name="Shape 153"/>
        <p:cNvGrpSpPr/>
        <p:nvPr/>
      </p:nvGrpSpPr>
      <p:grpSpPr>
        <a:xfrm>
          <a:off x="0" y="0"/>
          <a:ext cx="0" cy="0"/>
          <a:chOff x="0" y="0"/>
          <a:chExt cx="0" cy="0"/>
        </a:xfrm>
      </p:grpSpPr>
      <p:sp>
        <p:nvSpPr>
          <p:cNvPr id="154" name="Google Shape;154;p21"/>
          <p:cNvSpPr>
            <a:spLocks noGrp="1"/>
          </p:cNvSpPr>
          <p:nvPr>
            <p:ph type="pic" idx="2"/>
          </p:nvPr>
        </p:nvSpPr>
        <p:spPr>
          <a:xfrm>
            <a:off x="1" y="1923679"/>
            <a:ext cx="6710116" cy="4933901"/>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55" name="Google Shape;155;p21"/>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Verdana"/>
              <a:ea typeface="Verdana"/>
              <a:cs typeface="Verdana"/>
              <a:sym typeface="Verdana"/>
            </a:endParaRPr>
          </a:p>
        </p:txBody>
      </p:sp>
      <p:sp>
        <p:nvSpPr>
          <p:cNvPr id="156" name="Google Shape;156;p21"/>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1"/>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58" name="Google Shape;158;p21"/>
          <p:cNvSpPr/>
          <p:nvPr/>
        </p:nvSpPr>
        <p:spPr>
          <a:xfrm>
            <a:off x="6710117" y="1922318"/>
            <a:ext cx="5481883" cy="4935260"/>
          </a:xfrm>
          <a:prstGeom prst="rect">
            <a:avLst/>
          </a:prstGeom>
          <a:solidFill>
            <a:schemeClr val="accen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59" name="Google Shape;159;p21"/>
          <p:cNvSpPr>
            <a:spLocks noGrp="1"/>
          </p:cNvSpPr>
          <p:nvPr>
            <p:ph type="pic" idx="3"/>
          </p:nvPr>
        </p:nvSpPr>
        <p:spPr>
          <a:xfrm>
            <a:off x="6710117" y="423"/>
            <a:ext cx="5481884" cy="192187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60" name="Google Shape;160;p21"/>
          <p:cNvSpPr/>
          <p:nvPr/>
        </p:nvSpPr>
        <p:spPr>
          <a:xfrm>
            <a:off x="0" y="0"/>
            <a:ext cx="6710115" cy="1923678"/>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61" name="Google Shape;161;p21"/>
          <p:cNvSpPr txBox="1">
            <a:spLocks noGrp="1"/>
          </p:cNvSpPr>
          <p:nvPr>
            <p:ph type="title"/>
          </p:nvPr>
        </p:nvSpPr>
        <p:spPr>
          <a:xfrm>
            <a:off x="616775" y="320302"/>
            <a:ext cx="5723068" cy="1325563"/>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97639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89"/>
        <p:cNvGrpSpPr/>
        <p:nvPr/>
      </p:nvGrpSpPr>
      <p:grpSpPr>
        <a:xfrm>
          <a:off x="0" y="0"/>
          <a:ext cx="0" cy="0"/>
          <a:chOff x="0" y="0"/>
          <a:chExt cx="0" cy="0"/>
        </a:xfrm>
      </p:grpSpPr>
      <p:sp>
        <p:nvSpPr>
          <p:cNvPr id="190" name="Google Shape;190;p26"/>
          <p:cNvSpPr/>
          <p:nvPr/>
        </p:nvSpPr>
        <p:spPr>
          <a:xfrm>
            <a:off x="631117"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91" name="Google Shape;191;p26"/>
          <p:cNvSpPr txBox="1">
            <a:spLocks noGrp="1"/>
          </p:cNvSpPr>
          <p:nvPr>
            <p:ph type="ftr" idx="11"/>
          </p:nvPr>
        </p:nvSpPr>
        <p:spPr>
          <a:xfrm>
            <a:off x="1022413"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26"/>
          <p:cNvSpPr txBox="1">
            <a:spLocks noGrp="1"/>
          </p:cNvSpPr>
          <p:nvPr>
            <p:ph type="sldNum" idx="12"/>
          </p:nvPr>
        </p:nvSpPr>
        <p:spPr>
          <a:xfrm>
            <a:off x="631117"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Trebuchet MS"/>
                <a:ea typeface="Trebuchet MS"/>
                <a:cs typeface="Trebuchet MS"/>
                <a:sym typeface="Trebuchet MS"/>
              </a:defRPr>
            </a:lvl1pPr>
            <a:lvl2pPr marL="0" marR="0" lvl="1" indent="0" algn="ctr" rtl="0">
              <a:spcBef>
                <a:spcPts val="0"/>
              </a:spcBef>
              <a:buNone/>
              <a:defRPr sz="800">
                <a:solidFill>
                  <a:schemeClr val="lt1"/>
                </a:solidFill>
                <a:latin typeface="Trebuchet MS"/>
                <a:ea typeface="Trebuchet MS"/>
                <a:cs typeface="Trebuchet MS"/>
                <a:sym typeface="Trebuchet MS"/>
              </a:defRPr>
            </a:lvl2pPr>
            <a:lvl3pPr marL="0" marR="0" lvl="2" indent="0" algn="ctr" rtl="0">
              <a:spcBef>
                <a:spcPts val="0"/>
              </a:spcBef>
              <a:buNone/>
              <a:defRPr sz="800">
                <a:solidFill>
                  <a:schemeClr val="lt1"/>
                </a:solidFill>
                <a:latin typeface="Trebuchet MS"/>
                <a:ea typeface="Trebuchet MS"/>
                <a:cs typeface="Trebuchet MS"/>
                <a:sym typeface="Trebuchet MS"/>
              </a:defRPr>
            </a:lvl3pPr>
            <a:lvl4pPr marL="0" marR="0" lvl="3" indent="0" algn="ctr" rtl="0">
              <a:spcBef>
                <a:spcPts val="0"/>
              </a:spcBef>
              <a:buNone/>
              <a:defRPr sz="800">
                <a:solidFill>
                  <a:schemeClr val="lt1"/>
                </a:solidFill>
                <a:latin typeface="Trebuchet MS"/>
                <a:ea typeface="Trebuchet MS"/>
                <a:cs typeface="Trebuchet MS"/>
                <a:sym typeface="Trebuchet MS"/>
              </a:defRPr>
            </a:lvl4pPr>
            <a:lvl5pPr marL="0" marR="0" lvl="4" indent="0" algn="ctr" rtl="0">
              <a:spcBef>
                <a:spcPts val="0"/>
              </a:spcBef>
              <a:buNone/>
              <a:defRPr sz="800">
                <a:solidFill>
                  <a:schemeClr val="lt1"/>
                </a:solidFill>
                <a:latin typeface="Trebuchet MS"/>
                <a:ea typeface="Trebuchet MS"/>
                <a:cs typeface="Trebuchet MS"/>
                <a:sym typeface="Trebuchet MS"/>
              </a:defRPr>
            </a:lvl5pPr>
            <a:lvl6pPr marL="0" marR="0" lvl="5" indent="0" algn="ctr" rtl="0">
              <a:spcBef>
                <a:spcPts val="0"/>
              </a:spcBef>
              <a:buNone/>
              <a:defRPr sz="800">
                <a:solidFill>
                  <a:schemeClr val="lt1"/>
                </a:solidFill>
                <a:latin typeface="Trebuchet MS"/>
                <a:ea typeface="Trebuchet MS"/>
                <a:cs typeface="Trebuchet MS"/>
                <a:sym typeface="Trebuchet MS"/>
              </a:defRPr>
            </a:lvl6pPr>
            <a:lvl7pPr marL="0" marR="0" lvl="6" indent="0" algn="ctr" rtl="0">
              <a:spcBef>
                <a:spcPts val="0"/>
              </a:spcBef>
              <a:buNone/>
              <a:defRPr sz="800">
                <a:solidFill>
                  <a:schemeClr val="lt1"/>
                </a:solidFill>
                <a:latin typeface="Trebuchet MS"/>
                <a:ea typeface="Trebuchet MS"/>
                <a:cs typeface="Trebuchet MS"/>
                <a:sym typeface="Trebuchet MS"/>
              </a:defRPr>
            </a:lvl7pPr>
            <a:lvl8pPr marL="0" marR="0" lvl="7" indent="0" algn="ctr" rtl="0">
              <a:spcBef>
                <a:spcPts val="0"/>
              </a:spcBef>
              <a:buNone/>
              <a:defRPr sz="800">
                <a:solidFill>
                  <a:schemeClr val="lt1"/>
                </a:solidFill>
                <a:latin typeface="Trebuchet MS"/>
                <a:ea typeface="Trebuchet MS"/>
                <a:cs typeface="Trebuchet MS"/>
                <a:sym typeface="Trebuchet MS"/>
              </a:defRPr>
            </a:lvl8pPr>
            <a:lvl9pPr marL="0" marR="0" lvl="8" indent="0" algn="ctr" rtl="0">
              <a:spcBef>
                <a:spcPts val="0"/>
              </a:spcBef>
              <a:buNone/>
              <a:defRPr sz="800">
                <a:solidFill>
                  <a:schemeClr val="lt1"/>
                </a:solidFill>
                <a:latin typeface="Trebuchet MS"/>
                <a:ea typeface="Trebuchet MS"/>
                <a:cs typeface="Trebuchet MS"/>
                <a:sym typeface="Trebuchet MS"/>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2971552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andom 1">
  <p:cSld name="random 1">
    <p:spTree>
      <p:nvGrpSpPr>
        <p:cNvPr id="1" name="Shape 193"/>
        <p:cNvGrpSpPr/>
        <p:nvPr/>
      </p:nvGrpSpPr>
      <p:grpSpPr>
        <a:xfrm>
          <a:off x="0" y="0"/>
          <a:ext cx="0" cy="0"/>
          <a:chOff x="0" y="0"/>
          <a:chExt cx="0" cy="0"/>
        </a:xfrm>
      </p:grpSpPr>
      <p:sp>
        <p:nvSpPr>
          <p:cNvPr id="194" name="Google Shape;194;p27"/>
          <p:cNvSpPr txBox="1">
            <a:spLocks noGrp="1"/>
          </p:cNvSpPr>
          <p:nvPr>
            <p:ph type="ctrTitle"/>
          </p:nvPr>
        </p:nvSpPr>
        <p:spPr>
          <a:xfrm>
            <a:off x="914400" y="2235200"/>
            <a:ext cx="8337176"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27"/>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6" name="Google Shape;196;p27"/>
          <p:cNvSpPr/>
          <p:nvPr/>
        </p:nvSpPr>
        <p:spPr>
          <a:xfrm>
            <a:off x="0" y="2235200"/>
            <a:ext cx="645459" cy="2142864"/>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1180829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random 2">
  <p:cSld name="random 2">
    <p:spTree>
      <p:nvGrpSpPr>
        <p:cNvPr id="1" name="Shape 197"/>
        <p:cNvGrpSpPr/>
        <p:nvPr/>
      </p:nvGrpSpPr>
      <p:grpSpPr>
        <a:xfrm>
          <a:off x="0" y="0"/>
          <a:ext cx="0" cy="0"/>
          <a:chOff x="0" y="0"/>
          <a:chExt cx="0" cy="0"/>
        </a:xfrm>
      </p:grpSpPr>
      <p:sp>
        <p:nvSpPr>
          <p:cNvPr id="198" name="Google Shape;198;p28"/>
          <p:cNvSpPr txBox="1">
            <a:spLocks noGrp="1"/>
          </p:cNvSpPr>
          <p:nvPr>
            <p:ph type="ctrTitle"/>
          </p:nvPr>
        </p:nvSpPr>
        <p:spPr>
          <a:xfrm>
            <a:off x="914400" y="2235200"/>
            <a:ext cx="10363200"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rgbClr val="664790"/>
              </a:buClr>
              <a:buSzPts val="5400"/>
              <a:buFont typeface="Verdana"/>
              <a:buNone/>
              <a:defRPr sz="5400" b="1">
                <a:solidFill>
                  <a:srgbClr val="6647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28"/>
          <p:cNvSpPr txBox="1">
            <a:spLocks noGrp="1"/>
          </p:cNvSpPr>
          <p:nvPr>
            <p:ph type="subTitle" idx="1"/>
          </p:nvPr>
        </p:nvSpPr>
        <p:spPr>
          <a:xfrm>
            <a:off x="838200" y="4861249"/>
            <a:ext cx="7296539" cy="1170992"/>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rgbClr val="664790"/>
              </a:buClr>
              <a:buSzPts val="2400"/>
              <a:buNone/>
              <a:defRPr sz="2400">
                <a:solidFill>
                  <a:srgbClr val="664790"/>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0" name="Google Shape;200;p28"/>
          <p:cNvSpPr/>
          <p:nvPr/>
        </p:nvSpPr>
        <p:spPr>
          <a:xfrm>
            <a:off x="0" y="2235200"/>
            <a:ext cx="645459" cy="2142864"/>
          </a:xfrm>
          <a:prstGeom prst="rect">
            <a:avLst/>
          </a:prstGeom>
          <a:solidFill>
            <a:schemeClr val="accent1"/>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Tree>
    <p:extLst>
      <p:ext uri="{BB962C8B-B14F-4D97-AF65-F5344CB8AC3E}">
        <p14:creationId xmlns:p14="http://schemas.microsoft.com/office/powerpoint/2010/main" val="3243041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5"/>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51"/>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8"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4"/>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16775" y="6566074"/>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2668233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2">
  <p:cSld name="text 2">
    <p:spTree>
      <p:nvGrpSpPr>
        <p:cNvPr id="1" name="Shape 45"/>
        <p:cNvGrpSpPr/>
        <p:nvPr/>
      </p:nvGrpSpPr>
      <p:grpSpPr>
        <a:xfrm>
          <a:off x="0" y="0"/>
          <a:ext cx="0" cy="0"/>
          <a:chOff x="0" y="0"/>
          <a:chExt cx="0" cy="0"/>
        </a:xfrm>
      </p:grpSpPr>
      <p:sp>
        <p:nvSpPr>
          <p:cNvPr id="46" name="Google Shape;46;p7"/>
          <p:cNvSpPr/>
          <p:nvPr/>
        </p:nvSpPr>
        <p:spPr>
          <a:xfrm>
            <a:off x="0" y="-1"/>
            <a:ext cx="6096000" cy="6857579"/>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7" name="Google Shape;47;p7"/>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6641056" y="645459"/>
            <a:ext cx="5005891" cy="553150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50" name="Google Shape;50;p7"/>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spTree>
    <p:extLst>
      <p:ext uri="{BB962C8B-B14F-4D97-AF65-F5344CB8AC3E}">
        <p14:creationId xmlns:p14="http://schemas.microsoft.com/office/powerpoint/2010/main" val="117756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image 5">
  <p:cSld name="text image 5">
    <p:spTree>
      <p:nvGrpSpPr>
        <p:cNvPr id="1" name="Shape 30"/>
        <p:cNvGrpSpPr/>
        <p:nvPr/>
      </p:nvGrpSpPr>
      <p:grpSpPr>
        <a:xfrm>
          <a:off x="0" y="0"/>
          <a:ext cx="0" cy="0"/>
          <a:chOff x="0" y="0"/>
          <a:chExt cx="0" cy="0"/>
        </a:xfrm>
      </p:grpSpPr>
      <p:sp>
        <p:nvSpPr>
          <p:cNvPr id="31" name="Google Shape;31;p5"/>
          <p:cNvSpPr>
            <a:spLocks noGrp="1"/>
          </p:cNvSpPr>
          <p:nvPr>
            <p:ph type="pic" idx="2"/>
          </p:nvPr>
        </p:nvSpPr>
        <p:spPr>
          <a:xfrm>
            <a:off x="1" y="1658472"/>
            <a:ext cx="3708400" cy="51991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32" name="Google Shape;32;p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33" name="Google Shape;33;p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35" name="Google Shape;35;p5"/>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36" name="Google Shape;36;p5"/>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6953929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1">
  <p:cSld name="Title Slide 1">
    <p:spTree>
      <p:nvGrpSpPr>
        <p:cNvPr id="1" name="Shape 13"/>
        <p:cNvGrpSpPr/>
        <p:nvPr/>
      </p:nvGrpSpPr>
      <p:grpSpPr>
        <a:xfrm>
          <a:off x="0" y="0"/>
          <a:ext cx="0" cy="0"/>
          <a:chOff x="0" y="0"/>
          <a:chExt cx="0" cy="0"/>
        </a:xfrm>
      </p:grpSpPr>
      <p:sp>
        <p:nvSpPr>
          <p:cNvPr id="5" name="Google Shape;14;p2"/>
          <p:cNvSpPr>
            <a:spLocks noChangeArrowheads="1"/>
          </p:cNvSpPr>
          <p:nvPr userDrawn="1"/>
        </p:nvSpPr>
        <p:spPr bwMode="auto">
          <a:xfrm>
            <a:off x="0" y="2097088"/>
            <a:ext cx="12192000" cy="4760912"/>
          </a:xfrm>
          <a:prstGeom prst="rect">
            <a:avLst/>
          </a:prstGeom>
          <a:solidFill>
            <a:srgbClr val="5F408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pPr algn="ctr" defTabSz="938213" eaLnBrk="0" fontAlgn="base" hangingPunct="0">
              <a:spcBef>
                <a:spcPct val="0"/>
              </a:spcBef>
              <a:spcAft>
                <a:spcPct val="0"/>
              </a:spcAft>
            </a:pPr>
            <a:endParaRPr lang="en-US" altLang="en-US">
              <a:solidFill>
                <a:srgbClr val="FFFFFF"/>
              </a:solidFill>
              <a:latin typeface="Trebuchet MS" panose="020B0603020202020204" pitchFamily="34" charset="0"/>
              <a:ea typeface="MS PGothic" panose="020B0600070205080204" pitchFamily="34" charset="-128"/>
              <a:cs typeface="Arial"/>
              <a:sym typeface="Trebuchet MS" panose="020B0603020202020204" pitchFamily="34" charset="0"/>
            </a:endParaRPr>
          </a:p>
        </p:txBody>
      </p:sp>
      <p:pic>
        <p:nvPicPr>
          <p:cNvPr id="6" name="Google Shape;17;p2"/>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288" y="0"/>
            <a:ext cx="19208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Google Shape;15;p2"/>
          <p:cNvSpPr txBox="1">
            <a:spLocks noGrp="1"/>
          </p:cNvSpPr>
          <p:nvPr>
            <p:ph type="ctrTitle"/>
          </p:nvPr>
        </p:nvSpPr>
        <p:spPr>
          <a:xfrm>
            <a:off x="1202554" y="2880220"/>
            <a:ext cx="7821917" cy="2387600"/>
          </a:xfrm>
          <a:prstGeom prst="rect">
            <a:avLst/>
          </a:prstGeom>
          <a:noFill/>
          <a:ln>
            <a:noFill/>
          </a:ln>
        </p:spPr>
        <p:txBody>
          <a:bodyPr spcFirstLastPara="1" wrap="square" lIns="0" tIns="0" rIns="0" bIns="0" anchor="t" anchorCtr="0"/>
          <a:lstStyle>
            <a:lvl1pPr lvl="0" algn="l">
              <a:lnSpc>
                <a:spcPct val="90000"/>
              </a:lnSpc>
              <a:spcBef>
                <a:spcPts val="0"/>
              </a:spcBef>
              <a:spcAft>
                <a:spcPts val="0"/>
              </a:spcAft>
              <a:buClr>
                <a:schemeClr val="lt1"/>
              </a:buClr>
              <a:buSzPts val="4800"/>
              <a:buFont typeface="Verdana"/>
              <a:buNone/>
              <a:defRPr sz="48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202554" y="5823631"/>
            <a:ext cx="6879772" cy="478558"/>
          </a:xfrm>
          <a:prstGeom prst="rect">
            <a:avLst/>
          </a:prstGeom>
          <a:noFill/>
          <a:ln>
            <a:noFill/>
          </a:ln>
        </p:spPr>
        <p:txBody>
          <a:bodyPr spcFirstLastPara="1" wrap="square" lIns="0" tIns="45700" rIns="91425" bIns="45700" anchor="t" anchorCtr="0"/>
          <a:lstStyle>
            <a:lvl1pPr lvl="0" algn="l">
              <a:lnSpc>
                <a:spcPct val="100000"/>
              </a:lnSpc>
              <a:spcBef>
                <a:spcPts val="1000"/>
              </a:spcBef>
              <a:spcAft>
                <a:spcPts val="0"/>
              </a:spcAft>
              <a:buClr>
                <a:schemeClr val="lt1"/>
              </a:buClr>
              <a:buSzPts val="1800"/>
              <a:buNone/>
              <a:defRPr sz="1800">
                <a:solidFill>
                  <a:schemeClr val="lt1"/>
                </a:solidFill>
              </a:defRPr>
            </a:lvl1pPr>
            <a:lvl2pPr lvl="1" algn="ctr">
              <a:lnSpc>
                <a:spcPct val="100000"/>
              </a:lnSpc>
              <a:spcBef>
                <a:spcPts val="500"/>
              </a:spcBef>
              <a:spcAft>
                <a:spcPts val="0"/>
              </a:spcAft>
              <a:buClr>
                <a:srgbClr val="664790"/>
              </a:buClr>
              <a:buSzPts val="2000"/>
              <a:buNone/>
              <a:defRPr sz="2000"/>
            </a:lvl2pPr>
            <a:lvl3pPr lvl="2" algn="ctr">
              <a:lnSpc>
                <a:spcPct val="100000"/>
              </a:lnSpc>
              <a:spcBef>
                <a:spcPts val="500"/>
              </a:spcBef>
              <a:spcAft>
                <a:spcPts val="0"/>
              </a:spcAft>
              <a:buClr>
                <a:srgbClr val="664790"/>
              </a:buClr>
              <a:buSzPts val="1800"/>
              <a:buNone/>
              <a:defRPr sz="1800"/>
            </a:lvl3pPr>
            <a:lvl4pPr lvl="3" algn="ctr">
              <a:lnSpc>
                <a:spcPct val="100000"/>
              </a:lnSpc>
              <a:spcBef>
                <a:spcPts val="500"/>
              </a:spcBef>
              <a:spcAft>
                <a:spcPts val="0"/>
              </a:spcAft>
              <a:buClr>
                <a:srgbClr val="664790"/>
              </a:buClr>
              <a:buSzPts val="1600"/>
              <a:buNone/>
              <a:defRPr sz="1600"/>
            </a:lvl4pPr>
            <a:lvl5pPr lvl="4" algn="ctr">
              <a:lnSpc>
                <a:spcPct val="100000"/>
              </a:lnSpc>
              <a:spcBef>
                <a:spcPts val="500"/>
              </a:spcBef>
              <a:spcAft>
                <a:spcPts val="0"/>
              </a:spcAft>
              <a:buClr>
                <a:srgbClr val="664790"/>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body" idx="2"/>
          </p:nvPr>
        </p:nvSpPr>
        <p:spPr>
          <a:xfrm rot="5400000">
            <a:off x="10671036" y="3683760"/>
            <a:ext cx="2062163" cy="45508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100000"/>
              </a:lnSpc>
              <a:spcBef>
                <a:spcPts val="500"/>
              </a:spcBef>
              <a:spcAft>
                <a:spcPts val="0"/>
              </a:spcAft>
              <a:buClr>
                <a:srgbClr val="664790"/>
              </a:buClr>
              <a:buSzPts val="1800"/>
              <a:buChar char="•"/>
              <a:defRPr/>
            </a:lvl2pPr>
            <a:lvl3pPr marL="1371600" lvl="2" indent="-342900" algn="l">
              <a:lnSpc>
                <a:spcPct val="100000"/>
              </a:lnSpc>
              <a:spcBef>
                <a:spcPts val="500"/>
              </a:spcBef>
              <a:spcAft>
                <a:spcPts val="0"/>
              </a:spcAft>
              <a:buClr>
                <a:srgbClr val="664790"/>
              </a:buClr>
              <a:buSzPts val="1800"/>
              <a:buChar char="•"/>
              <a:defRPr/>
            </a:lvl3pPr>
            <a:lvl4pPr marL="1828800" lvl="3" indent="-342900" algn="l">
              <a:lnSpc>
                <a:spcPct val="100000"/>
              </a:lnSpc>
              <a:spcBef>
                <a:spcPts val="500"/>
              </a:spcBef>
              <a:spcAft>
                <a:spcPts val="0"/>
              </a:spcAft>
              <a:buClr>
                <a:srgbClr val="664790"/>
              </a:buClr>
              <a:buSzPts val="1800"/>
              <a:buChar char="•"/>
              <a:defRPr/>
            </a:lvl4pPr>
            <a:lvl5pPr marL="2286000" lvl="4" indent="-342900" algn="l">
              <a:lnSpc>
                <a:spcPct val="100000"/>
              </a:lnSpc>
              <a:spcBef>
                <a:spcPts val="500"/>
              </a:spcBef>
              <a:spcAft>
                <a:spcPts val="0"/>
              </a:spcAft>
              <a:buClr>
                <a:srgbClr val="66479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9891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Slide">
    <p:spTree>
      <p:nvGrpSpPr>
        <p:cNvPr id="1" name=""/>
        <p:cNvGrpSpPr/>
        <p:nvPr/>
      </p:nvGrpSpPr>
      <p:grpSpPr>
        <a:xfrm>
          <a:off x="0" y="0"/>
          <a:ext cx="0" cy="0"/>
          <a:chOff x="0" y="0"/>
          <a:chExt cx="0" cy="0"/>
        </a:xfrm>
      </p:grpSpPr>
      <p:sp>
        <p:nvSpPr>
          <p:cNvPr id="2" name="Picture Placeholder 2"/>
          <p:cNvSpPr>
            <a:spLocks noGrp="1"/>
          </p:cNvSpPr>
          <p:nvPr>
            <p:ph type="pic" sz="quarter" idx="10"/>
          </p:nvPr>
        </p:nvSpPr>
        <p:spPr>
          <a:xfrm>
            <a:off x="6128950" y="370703"/>
            <a:ext cx="5696465" cy="3027406"/>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
        <p:nvSpPr>
          <p:cNvPr id="3" name="Picture Placeholder 2"/>
          <p:cNvSpPr>
            <a:spLocks noGrp="1"/>
          </p:cNvSpPr>
          <p:nvPr>
            <p:ph type="pic" sz="quarter" idx="11"/>
          </p:nvPr>
        </p:nvSpPr>
        <p:spPr>
          <a:xfrm>
            <a:off x="383059" y="3398109"/>
            <a:ext cx="5745892" cy="308919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pPr lvl="0"/>
            <a:r>
              <a:rPr lang="en-US" noProof="0"/>
              <a:t>Click icon to add picture</a:t>
            </a:r>
          </a:p>
        </p:txBody>
      </p:sp>
    </p:spTree>
    <p:extLst>
      <p:ext uri="{BB962C8B-B14F-4D97-AF65-F5344CB8AC3E}">
        <p14:creationId xmlns:p14="http://schemas.microsoft.com/office/powerpoint/2010/main" val="267046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13" name="Picture Placeholder 12"/>
          <p:cNvSpPr>
            <a:spLocks noGrp="1"/>
          </p:cNvSpPr>
          <p:nvPr>
            <p:ph type="pic" sz="quarter" idx="17"/>
          </p:nvPr>
        </p:nvSpPr>
        <p:spPr>
          <a:xfrm>
            <a:off x="453887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14" name="Picture Placeholder 13"/>
          <p:cNvSpPr>
            <a:spLocks noGrp="1"/>
          </p:cNvSpPr>
          <p:nvPr>
            <p:ph type="pic" sz="quarter" idx="16"/>
          </p:nvPr>
        </p:nvSpPr>
        <p:spPr>
          <a:xfrm>
            <a:off x="8315739"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12" name="Picture Placeholder 11"/>
          <p:cNvSpPr>
            <a:spLocks noGrp="1"/>
          </p:cNvSpPr>
          <p:nvPr>
            <p:ph type="pic" sz="quarter" idx="15"/>
          </p:nvPr>
        </p:nvSpPr>
        <p:spPr>
          <a:xfrm>
            <a:off x="762000" y="2309180"/>
            <a:ext cx="3127513" cy="3127513"/>
          </a:xfrm>
          <a:custGeom>
            <a:avLst/>
            <a:gdLst>
              <a:gd name="connsiteX0" fmla="*/ 0 w 3127513"/>
              <a:gd name="connsiteY0" fmla="*/ 0 h 3127513"/>
              <a:gd name="connsiteX1" fmla="*/ 3127513 w 3127513"/>
              <a:gd name="connsiteY1" fmla="*/ 0 h 3127513"/>
              <a:gd name="connsiteX2" fmla="*/ 3127513 w 3127513"/>
              <a:gd name="connsiteY2" fmla="*/ 3127513 h 3127513"/>
              <a:gd name="connsiteX3" fmla="*/ 0 w 3127513"/>
              <a:gd name="connsiteY3" fmla="*/ 3127513 h 3127513"/>
            </a:gdLst>
            <a:ahLst/>
            <a:cxnLst>
              <a:cxn ang="0">
                <a:pos x="connsiteX0" y="connsiteY0"/>
              </a:cxn>
              <a:cxn ang="0">
                <a:pos x="connsiteX1" y="connsiteY1"/>
              </a:cxn>
              <a:cxn ang="0">
                <a:pos x="connsiteX2" y="connsiteY2"/>
              </a:cxn>
              <a:cxn ang="0">
                <a:pos x="connsiteX3" y="connsiteY3"/>
              </a:cxn>
            </a:cxnLst>
            <a:rect l="l" t="t" r="r" b="b"/>
            <a:pathLst>
              <a:path w="3127513" h="3127513">
                <a:moveTo>
                  <a:pt x="0" y="0"/>
                </a:moveTo>
                <a:lnTo>
                  <a:pt x="3127513" y="0"/>
                </a:lnTo>
                <a:lnTo>
                  <a:pt x="3127513" y="3127513"/>
                </a:lnTo>
                <a:lnTo>
                  <a:pt x="0" y="3127513"/>
                </a:lnTo>
                <a:close/>
              </a:path>
            </a:pathLst>
          </a:custGeom>
          <a:solidFill>
            <a:schemeClr val="bg1">
              <a:lumMod val="95000"/>
            </a:schemeClr>
          </a:solidFill>
        </p:spPr>
        <p:txBody>
          <a:bodyPr wrap="square" anchor="ctr">
            <a:noAutofit/>
          </a:bodyPr>
          <a:lstStyle>
            <a:lvl1pPr marL="0" indent="0" algn="ctr">
              <a:buFontTx/>
              <a:buNone/>
              <a:defRPr sz="1200"/>
            </a:lvl1pPr>
          </a:lstStyle>
          <a:p>
            <a:pPr lvl="0"/>
            <a:r>
              <a:rPr lang="en-US" noProof="0"/>
              <a:t>Click icon to add picture</a:t>
            </a:r>
          </a:p>
        </p:txBody>
      </p:sp>
      <p:sp>
        <p:nvSpPr>
          <p:cNvPr id="5" name="Date Placeholder 1"/>
          <p:cNvSpPr>
            <a:spLocks noGrp="1"/>
          </p:cNvSpPr>
          <p:nvPr>
            <p:ph type="dt" sz="half" idx="18"/>
          </p:nvPr>
        </p:nvSpPr>
        <p:spPr>
          <a:xfrm>
            <a:off x="0" y="0"/>
            <a:ext cx="0" cy="0"/>
          </a:xfrm>
        </p:spPr>
        <p:txBody>
          <a:bodyPr/>
          <a:lstStyle>
            <a:lvl1pPr>
              <a:defRPr/>
            </a:lvl1pPr>
          </a:lstStyle>
          <a:p>
            <a:pPr defTabSz="938213" eaLnBrk="0" fontAlgn="base" hangingPunct="0">
              <a:spcBef>
                <a:spcPct val="0"/>
              </a:spcBef>
              <a:spcAft>
                <a:spcPct val="0"/>
              </a:spcAft>
              <a:defRPr/>
            </a:pPr>
            <a:endParaRPr lang="en-US" sz="1700">
              <a:solidFill>
                <a:srgbClr val="000000"/>
              </a:solidFill>
              <a:latin typeface="Times New Roman" panose="02020603050405020304" pitchFamily="18" charset="0"/>
              <a:ea typeface="MS PGothic" panose="020B0600070205080204" pitchFamily="34" charset="-128"/>
              <a:cs typeface="Arial"/>
              <a:sym typeface="Arial"/>
            </a:endParaRPr>
          </a:p>
        </p:txBody>
      </p:sp>
      <p:sp>
        <p:nvSpPr>
          <p:cNvPr id="6" name="Footer Placeholder 2"/>
          <p:cNvSpPr>
            <a:spLocks noGrp="1"/>
          </p:cNvSpPr>
          <p:nvPr>
            <p:ph type="ftr" sz="quarter" idx="19"/>
          </p:nvPr>
        </p:nvSpPr>
        <p:spPr>
          <a:xfrm>
            <a:off x="0" y="0"/>
            <a:ext cx="0" cy="0"/>
          </a:xfrm>
        </p:spPr>
        <p:txBody>
          <a:bodyPr/>
          <a:lstStyle>
            <a:lvl1pPr>
              <a:defRPr/>
            </a:lvl1pPr>
          </a:lstStyle>
          <a:p>
            <a:pPr defTabSz="938213" eaLnBrk="0" fontAlgn="base" hangingPunct="0">
              <a:spcBef>
                <a:spcPct val="0"/>
              </a:spcBef>
              <a:spcAft>
                <a:spcPct val="0"/>
              </a:spcAft>
              <a:defRPr/>
            </a:pPr>
            <a:endParaRPr lang="en-US" sz="1700">
              <a:solidFill>
                <a:srgbClr val="000000"/>
              </a:solidFill>
              <a:latin typeface="Times New Roman" panose="02020603050405020304" pitchFamily="18" charset="0"/>
              <a:ea typeface="MS PGothic" panose="020B0600070205080204" pitchFamily="34" charset="-128"/>
              <a:cs typeface="Arial"/>
              <a:sym typeface="Arial"/>
            </a:endParaRPr>
          </a:p>
        </p:txBody>
      </p:sp>
    </p:spTree>
    <p:extLst>
      <p:ext uri="{BB962C8B-B14F-4D97-AF65-F5344CB8AC3E}">
        <p14:creationId xmlns:p14="http://schemas.microsoft.com/office/powerpoint/2010/main" val="3902078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6_Title Slide">
    <p:spTree>
      <p:nvGrpSpPr>
        <p:cNvPr id="1" name=""/>
        <p:cNvGrpSpPr/>
        <p:nvPr/>
      </p:nvGrpSpPr>
      <p:grpSpPr>
        <a:xfrm>
          <a:off x="0" y="0"/>
          <a:ext cx="0" cy="0"/>
          <a:chOff x="0" y="0"/>
          <a:chExt cx="0" cy="0"/>
        </a:xfrm>
      </p:grpSpPr>
      <p:sp>
        <p:nvSpPr>
          <p:cNvPr id="5" name="Picture Placeholder 2"/>
          <p:cNvSpPr>
            <a:spLocks noGrp="1"/>
          </p:cNvSpPr>
          <p:nvPr>
            <p:ph type="pic" sz="quarter" idx="12" hasCustomPrompt="1"/>
          </p:nvPr>
        </p:nvSpPr>
        <p:spPr>
          <a:xfrm>
            <a:off x="5479156" y="366299"/>
            <a:ext cx="2960508" cy="6120997"/>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en-US"/>
              <a:t>Drag &amp; Drop picture</a:t>
            </a:r>
          </a:p>
        </p:txBody>
      </p:sp>
    </p:spTree>
    <p:extLst>
      <p:ext uri="{BB962C8B-B14F-4D97-AF65-F5344CB8AC3E}">
        <p14:creationId xmlns:p14="http://schemas.microsoft.com/office/powerpoint/2010/main" val="1527256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ext image 2">
  <p:cSld name="text image 2">
    <p:spTree>
      <p:nvGrpSpPr>
        <p:cNvPr id="1" name="Shape 84"/>
        <p:cNvGrpSpPr/>
        <p:nvPr/>
      </p:nvGrpSpPr>
      <p:grpSpPr>
        <a:xfrm>
          <a:off x="0" y="0"/>
          <a:ext cx="0" cy="0"/>
          <a:chOff x="0" y="0"/>
          <a:chExt cx="0" cy="0"/>
        </a:xfrm>
      </p:grpSpPr>
      <p:sp>
        <p:nvSpPr>
          <p:cNvPr id="85" name="Google Shape;85;p13"/>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86" name="Google Shape;86;p13"/>
          <p:cNvSpPr txBox="1">
            <a:spLocks noGrp="1"/>
          </p:cNvSpPr>
          <p:nvPr>
            <p:ph type="title"/>
          </p:nvPr>
        </p:nvSpPr>
        <p:spPr>
          <a:xfrm>
            <a:off x="616775" y="645459"/>
            <a:ext cx="4403463" cy="1957892"/>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2000"/>
              <a:buFont typeface="Verdan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a:off x="6641056" y="645459"/>
            <a:ext cx="5005891" cy="445366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000"/>
              <a:buNone/>
              <a:defRPr sz="2000">
                <a:solidFill>
                  <a:srgbClr val="664790"/>
                </a:solidFill>
              </a:defRPr>
            </a:lvl1pPr>
            <a:lvl2pPr marL="914400" lvl="1" indent="-228600" algn="l">
              <a:lnSpc>
                <a:spcPct val="100000"/>
              </a:lnSpc>
              <a:spcBef>
                <a:spcPts val="500"/>
              </a:spcBef>
              <a:spcAft>
                <a:spcPts val="0"/>
              </a:spcAft>
              <a:buClr>
                <a:srgbClr val="664790"/>
              </a:buClr>
              <a:buSzPts val="1800"/>
              <a:buNone/>
              <a:defRPr sz="18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89" name="Google Shape;89;p1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buClr>
                <a:srgbClr val="000000"/>
              </a:buClr>
              <a:buFont typeface="Arial"/>
              <a:buNone/>
            </a:pPr>
            <a:endParaRPr kern="0">
              <a:latin typeface="Arial"/>
              <a:cs typeface="Arial"/>
              <a:sym typeface="Arial"/>
            </a:endParaRPr>
          </a:p>
        </p:txBody>
      </p:sp>
      <p:sp>
        <p:nvSpPr>
          <p:cNvPr id="90" name="Google Shape;90;p1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91" name="Google Shape;91;p13"/>
          <p:cNvSpPr>
            <a:spLocks noGrp="1"/>
          </p:cNvSpPr>
          <p:nvPr>
            <p:ph type="pic" idx="2"/>
          </p:nvPr>
        </p:nvSpPr>
        <p:spPr>
          <a:xfrm>
            <a:off x="616775" y="3846355"/>
            <a:ext cx="4506096" cy="2330608"/>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1624284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37"/>
        <p:cNvGrpSpPr/>
        <p:nvPr/>
      </p:nvGrpSpPr>
      <p:grpSpPr>
        <a:xfrm>
          <a:off x="0" y="0"/>
          <a:ext cx="0" cy="0"/>
          <a:chOff x="0" y="0"/>
          <a:chExt cx="0" cy="0"/>
        </a:xfrm>
      </p:grpSpPr>
      <p:sp>
        <p:nvSpPr>
          <p:cNvPr id="38" name="Google Shape;38;p6"/>
          <p:cNvSpPr txBox="1">
            <a:spLocks noGrp="1"/>
          </p:cNvSpPr>
          <p:nvPr>
            <p:ph type="body" idx="1"/>
          </p:nvPr>
        </p:nvSpPr>
        <p:spPr>
          <a:xfrm>
            <a:off x="903644" y="2398955"/>
            <a:ext cx="4575585" cy="3778008"/>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6"/>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40" name="Google Shape;40;p6"/>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42" name="Google Shape;42;p6"/>
          <p:cNvSpPr txBox="1">
            <a:spLocks noGrp="1"/>
          </p:cNvSpPr>
          <p:nvPr>
            <p:ph type="body" idx="2"/>
          </p:nvPr>
        </p:nvSpPr>
        <p:spPr>
          <a:xfrm>
            <a:off x="6712773" y="2398955"/>
            <a:ext cx="4575585" cy="3778008"/>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44" name="Google Shape;44;p6"/>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185902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ong title">
  <p:cSld name="long title">
    <p:spTree>
      <p:nvGrpSpPr>
        <p:cNvPr id="1" name="Shape 52"/>
        <p:cNvGrpSpPr/>
        <p:nvPr/>
      </p:nvGrpSpPr>
      <p:grpSpPr>
        <a:xfrm>
          <a:off x="0" y="0"/>
          <a:ext cx="0" cy="0"/>
          <a:chOff x="0" y="0"/>
          <a:chExt cx="0" cy="0"/>
        </a:xfrm>
      </p:grpSpPr>
      <p:sp>
        <p:nvSpPr>
          <p:cNvPr id="53" name="Google Shape;53;p8"/>
          <p:cNvSpPr/>
          <p:nvPr/>
        </p:nvSpPr>
        <p:spPr>
          <a:xfrm>
            <a:off x="0" y="0"/>
            <a:ext cx="12192000" cy="3429000"/>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54" name="Google Shape;54;p8"/>
          <p:cNvSpPr txBox="1">
            <a:spLocks noGrp="1"/>
          </p:cNvSpPr>
          <p:nvPr>
            <p:ph type="title"/>
          </p:nvPr>
        </p:nvSpPr>
        <p:spPr>
          <a:xfrm>
            <a:off x="616776" y="591671"/>
            <a:ext cx="5550945" cy="2366682"/>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616775" y="3786693"/>
            <a:ext cx="10929767" cy="2390271"/>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800"/>
              <a:buNone/>
              <a:defRPr sz="1800">
                <a:solidFill>
                  <a:srgbClr val="664790"/>
                </a:solidFill>
              </a:defRPr>
            </a:lvl1pPr>
            <a:lvl2pPr marL="914400" lvl="1" indent="-228600" algn="l">
              <a:lnSpc>
                <a:spcPct val="100000"/>
              </a:lnSpc>
              <a:spcBef>
                <a:spcPts val="500"/>
              </a:spcBef>
              <a:spcAft>
                <a:spcPts val="0"/>
              </a:spcAft>
              <a:buClr>
                <a:srgbClr val="664790"/>
              </a:buClr>
              <a:buSzPts val="1600"/>
              <a:buNone/>
              <a:defRPr sz="1600">
                <a:solidFill>
                  <a:srgbClr val="664790"/>
                </a:solidFill>
              </a:defRPr>
            </a:lvl2pPr>
            <a:lvl3pPr marL="1371600" lvl="2" indent="-228600" algn="l">
              <a:lnSpc>
                <a:spcPct val="100000"/>
              </a:lnSpc>
              <a:spcBef>
                <a:spcPts val="500"/>
              </a:spcBef>
              <a:spcAft>
                <a:spcPts val="0"/>
              </a:spcAft>
              <a:buClr>
                <a:srgbClr val="664790"/>
              </a:buClr>
              <a:buSzPts val="1400"/>
              <a:buNone/>
              <a:defRPr sz="14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57" name="Google Shape;57;p8"/>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14435717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2">
          <p15:clr>
            <a:srgbClr val="FBAE40"/>
          </p15:clr>
        </p15:guide>
        <p15:guide id="4" pos="731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graphics">
  <p:cSld name="text graphics">
    <p:spTree>
      <p:nvGrpSpPr>
        <p:cNvPr id="1" name="Shape 65"/>
        <p:cNvGrpSpPr/>
        <p:nvPr/>
      </p:nvGrpSpPr>
      <p:grpSpPr>
        <a:xfrm>
          <a:off x="0" y="0"/>
          <a:ext cx="0" cy="0"/>
          <a:chOff x="0" y="0"/>
          <a:chExt cx="0" cy="0"/>
        </a:xfrm>
      </p:grpSpPr>
      <p:sp>
        <p:nvSpPr>
          <p:cNvPr id="66" name="Google Shape;66;p10"/>
          <p:cNvSpPr txBox="1">
            <a:spLocks noGrp="1"/>
          </p:cNvSpPr>
          <p:nvPr>
            <p:ph type="body" idx="1"/>
          </p:nvPr>
        </p:nvSpPr>
        <p:spPr>
          <a:xfrm>
            <a:off x="1008071" y="839096"/>
            <a:ext cx="3338019" cy="5355656"/>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200"/>
              <a:buNone/>
              <a:defRPr sz="1200">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304800" algn="l">
              <a:lnSpc>
                <a:spcPct val="100000"/>
              </a:lnSpc>
              <a:spcBef>
                <a:spcPts val="500"/>
              </a:spcBef>
              <a:spcAft>
                <a:spcPts val="0"/>
              </a:spcAft>
              <a:buClr>
                <a:srgbClr val="664790"/>
              </a:buClr>
              <a:buSzPts val="1200"/>
              <a:buChar char="•"/>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0"/>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68" name="Google Shape;68;p10"/>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308637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graphics 2">
  <p:cSld name="text graphics 2">
    <p:spTree>
      <p:nvGrpSpPr>
        <p:cNvPr id="1" name="Shape 70"/>
        <p:cNvGrpSpPr/>
        <p:nvPr/>
      </p:nvGrpSpPr>
      <p:grpSpPr>
        <a:xfrm>
          <a:off x="0" y="0"/>
          <a:ext cx="0" cy="0"/>
          <a:chOff x="0" y="0"/>
          <a:chExt cx="0" cy="0"/>
        </a:xfrm>
      </p:grpSpPr>
      <p:sp>
        <p:nvSpPr>
          <p:cNvPr id="71" name="Google Shape;71;p11"/>
          <p:cNvSpPr/>
          <p:nvPr/>
        </p:nvSpPr>
        <p:spPr>
          <a:xfrm>
            <a:off x="0" y="3429000"/>
            <a:ext cx="12192000" cy="3429000"/>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72" name="Google Shape;72;p11"/>
          <p:cNvSpPr txBox="1">
            <a:spLocks noGrp="1"/>
          </p:cNvSpPr>
          <p:nvPr>
            <p:ph type="body" idx="1"/>
          </p:nvPr>
        </p:nvSpPr>
        <p:spPr>
          <a:xfrm>
            <a:off x="1008071" y="514721"/>
            <a:ext cx="6880871" cy="2153174"/>
          </a:xfrm>
          <a:prstGeom prst="rect">
            <a:avLst/>
          </a:prstGeom>
          <a:noFill/>
          <a:ln>
            <a:noFill/>
          </a:ln>
        </p:spPr>
        <p:txBody>
          <a:bodyPr spcFirstLastPara="1" wrap="square" lIns="0" tIns="45700" rIns="91425" bIns="45700" anchor="ctr"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74" name="Google Shape;74;p11"/>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8674162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32">
          <p15:clr>
            <a:srgbClr val="FBAE40"/>
          </p15:clr>
        </p15:guide>
        <p15:guide id="4" pos="731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image">
  <p:cSld name="text image">
    <p:spTree>
      <p:nvGrpSpPr>
        <p:cNvPr id="1" name="Shape 76"/>
        <p:cNvGrpSpPr/>
        <p:nvPr/>
      </p:nvGrpSpPr>
      <p:grpSpPr>
        <a:xfrm>
          <a:off x="0" y="0"/>
          <a:ext cx="0" cy="0"/>
          <a:chOff x="0" y="0"/>
          <a:chExt cx="0" cy="0"/>
        </a:xfrm>
      </p:grpSpPr>
      <p:sp>
        <p:nvSpPr>
          <p:cNvPr id="77" name="Google Shape;77;p12"/>
          <p:cNvSpPr/>
          <p:nvPr/>
        </p:nvSpPr>
        <p:spPr>
          <a:xfrm>
            <a:off x="0" y="422"/>
            <a:ext cx="12192000" cy="3428579"/>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78" name="Google Shape;78;p12"/>
          <p:cNvSpPr txBox="1">
            <a:spLocks noGrp="1"/>
          </p:cNvSpPr>
          <p:nvPr>
            <p:ph type="title"/>
          </p:nvPr>
        </p:nvSpPr>
        <p:spPr>
          <a:xfrm>
            <a:off x="1008072" y="744071"/>
            <a:ext cx="3581859" cy="2008093"/>
          </a:xfrm>
          <a:prstGeom prst="rect">
            <a:avLst/>
          </a:prstGeom>
          <a:noFill/>
          <a:ln>
            <a:noFill/>
          </a:ln>
        </p:spPr>
        <p:txBody>
          <a:bodyPr spcFirstLastPara="1" wrap="square" lIns="0" tIns="45700" rIns="0" bIns="45700" anchor="ctr" anchorCtr="0"/>
          <a:lstStyle>
            <a:lvl1pPr lvl="0" algn="l">
              <a:lnSpc>
                <a:spcPct val="100000"/>
              </a:lnSpc>
              <a:spcBef>
                <a:spcPts val="0"/>
              </a:spcBef>
              <a:spcAft>
                <a:spcPts val="0"/>
              </a:spcAft>
              <a:buClr>
                <a:srgbClr val="664790"/>
              </a:buClr>
              <a:buSzPts val="1800"/>
              <a:buFont typeface="Verdana"/>
              <a:buNone/>
              <a:defRPr sz="18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
          <p:cNvSpPr txBox="1">
            <a:spLocks noGrp="1"/>
          </p:cNvSpPr>
          <p:nvPr>
            <p:ph type="body" idx="1"/>
          </p:nvPr>
        </p:nvSpPr>
        <p:spPr>
          <a:xfrm>
            <a:off x="1008071" y="3823026"/>
            <a:ext cx="4224168" cy="2102925"/>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1600"/>
              <a:buNone/>
              <a:defRPr sz="1600">
                <a:solidFill>
                  <a:srgbClr val="664790"/>
                </a:solidFill>
              </a:defRPr>
            </a:lvl1pPr>
            <a:lvl2pPr marL="914400" lvl="1" indent="-228600" algn="l">
              <a:lnSpc>
                <a:spcPct val="100000"/>
              </a:lnSpc>
              <a:spcBef>
                <a:spcPts val="500"/>
              </a:spcBef>
              <a:spcAft>
                <a:spcPts val="0"/>
              </a:spcAft>
              <a:buClr>
                <a:srgbClr val="664790"/>
              </a:buClr>
              <a:buSzPts val="1400"/>
              <a:buNone/>
              <a:defRPr sz="1400">
                <a:solidFill>
                  <a:srgbClr val="664790"/>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81" name="Google Shape;81;p12"/>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83" name="Google Shape;83;p12"/>
          <p:cNvSpPr>
            <a:spLocks noGrp="1"/>
          </p:cNvSpPr>
          <p:nvPr>
            <p:ph type="pic" idx="2"/>
          </p:nvPr>
        </p:nvSpPr>
        <p:spPr>
          <a:xfrm>
            <a:off x="5849012" y="744072"/>
            <a:ext cx="5362848"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353410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full image 3">
  <p:cSld name="full image 3">
    <p:spTree>
      <p:nvGrpSpPr>
        <p:cNvPr id="1" name="Shape 92"/>
        <p:cNvGrpSpPr/>
        <p:nvPr/>
      </p:nvGrpSpPr>
      <p:grpSpPr>
        <a:xfrm>
          <a:off x="0" y="0"/>
          <a:ext cx="0" cy="0"/>
          <a:chOff x="0" y="0"/>
          <a:chExt cx="0" cy="0"/>
        </a:xfrm>
      </p:grpSpPr>
      <p:sp>
        <p:nvSpPr>
          <p:cNvPr id="93" name="Google Shape;93;p14"/>
          <p:cNvSpPr/>
          <p:nvPr/>
        </p:nvSpPr>
        <p:spPr>
          <a:xfrm>
            <a:off x="6096000" y="421"/>
            <a:ext cx="6096000" cy="6857579"/>
          </a:xfrm>
          <a:prstGeom prst="rect">
            <a:avLst/>
          </a:prstGeom>
          <a:solidFill>
            <a:srgbClr val="CBC7D8"/>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94" name="Google Shape;94;p14"/>
          <p:cNvSpPr>
            <a:spLocks noGrp="1"/>
          </p:cNvSpPr>
          <p:nvPr>
            <p:ph type="pic" idx="2"/>
          </p:nvPr>
        </p:nvSpPr>
        <p:spPr>
          <a:xfrm>
            <a:off x="1008071" y="744072"/>
            <a:ext cx="10203789" cy="5432893"/>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95" name="Google Shape;95;p14"/>
          <p:cNvSpPr txBox="1">
            <a:spLocks noGrp="1"/>
          </p:cNvSpPr>
          <p:nvPr>
            <p:ph type="title"/>
          </p:nvPr>
        </p:nvSpPr>
        <p:spPr>
          <a:xfrm>
            <a:off x="8200085" y="4231341"/>
            <a:ext cx="2545611" cy="1246053"/>
          </a:xfrm>
          <a:prstGeom prst="rect">
            <a:avLst/>
          </a:prstGeom>
          <a:noFill/>
          <a:ln>
            <a:noFill/>
          </a:ln>
        </p:spPr>
        <p:txBody>
          <a:bodyPr spcFirstLastPara="1" wrap="square" lIns="0" tIns="45700" rIns="0" bIns="45700" anchor="t" anchorCtr="0"/>
          <a:lstStyle>
            <a:lvl1pPr lvl="0" algn="l">
              <a:lnSpc>
                <a:spcPct val="100000"/>
              </a:lnSpc>
              <a:spcBef>
                <a:spcPts val="0"/>
              </a:spcBef>
              <a:spcAft>
                <a:spcPts val="0"/>
              </a:spcAft>
              <a:buClr>
                <a:srgbClr val="664790"/>
              </a:buClr>
              <a:buSzPts val="1600"/>
              <a:buFont typeface="Verdana"/>
              <a:buNone/>
              <a:defRPr sz="1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4"/>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97" name="Google Shape;97;p14"/>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4"/>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Tree>
    <p:extLst>
      <p:ext uri="{BB962C8B-B14F-4D97-AF65-F5344CB8AC3E}">
        <p14:creationId xmlns:p14="http://schemas.microsoft.com/office/powerpoint/2010/main" val="2831603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image 4">
  <p:cSld name="text image 4">
    <p:spTree>
      <p:nvGrpSpPr>
        <p:cNvPr id="1" name="Shape 99"/>
        <p:cNvGrpSpPr/>
        <p:nvPr/>
      </p:nvGrpSpPr>
      <p:grpSpPr>
        <a:xfrm>
          <a:off x="0" y="0"/>
          <a:ext cx="0" cy="0"/>
          <a:chOff x="0" y="0"/>
          <a:chExt cx="0" cy="0"/>
        </a:xfrm>
      </p:grpSpPr>
      <p:sp>
        <p:nvSpPr>
          <p:cNvPr id="100" name="Google Shape;100;p15"/>
          <p:cNvSpPr/>
          <p:nvPr/>
        </p:nvSpPr>
        <p:spPr>
          <a:xfrm>
            <a:off x="6074112" y="421"/>
            <a:ext cx="6117888" cy="6857579"/>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01" name="Google Shape;101;p15"/>
          <p:cNvSpPr txBox="1">
            <a:spLocks noGrp="1"/>
          </p:cNvSpPr>
          <p:nvPr>
            <p:ph type="title"/>
          </p:nvPr>
        </p:nvSpPr>
        <p:spPr>
          <a:xfrm>
            <a:off x="6766783" y="905069"/>
            <a:ext cx="2813997" cy="2523931"/>
          </a:xfrm>
          <a:prstGeom prst="rect">
            <a:avLst/>
          </a:prstGeom>
          <a:noFill/>
          <a:ln>
            <a:noFill/>
          </a:ln>
        </p:spPr>
        <p:txBody>
          <a:bodyPr spcFirstLastPara="1" wrap="square" lIns="0" tIns="45700" rIns="0" bIns="45700" anchor="ctr" anchorCtr="0"/>
          <a:lstStyle>
            <a:lvl1pPr lvl="0" algn="l">
              <a:lnSpc>
                <a:spcPct val="100000"/>
              </a:lnSpc>
              <a:spcBef>
                <a:spcPts val="0"/>
              </a:spcBef>
              <a:spcAft>
                <a:spcPts val="0"/>
              </a:spcAft>
              <a:buClr>
                <a:schemeClr val="lt1"/>
              </a:buClr>
              <a:buSzPts val="2000"/>
              <a:buFont typeface="Verdana"/>
              <a:buNone/>
              <a:defRPr sz="2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5"/>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algn="ctr">
              <a:buClr>
                <a:srgbClr val="000000"/>
              </a:buClr>
              <a:buFont typeface="Arial"/>
              <a:buNone/>
            </a:pPr>
            <a:endParaRPr kern="0">
              <a:solidFill>
                <a:srgbClr val="FFFFFF"/>
              </a:solidFill>
              <a:latin typeface="Trebuchet MS"/>
              <a:ea typeface="Trebuchet MS"/>
              <a:cs typeface="Trebuchet MS"/>
              <a:sym typeface="Trebuchet MS"/>
            </a:endParaRPr>
          </a:p>
        </p:txBody>
      </p:sp>
      <p:sp>
        <p:nvSpPr>
          <p:cNvPr id="103" name="Google Shape;103;p15"/>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5"/>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a:solidFill>
                  <a:schemeClr val="lt1"/>
                </a:solidFill>
                <a:latin typeface="Verdana"/>
                <a:ea typeface="Verdana"/>
                <a:cs typeface="Verdana"/>
                <a:sym typeface="Verdana"/>
              </a:defRPr>
            </a:lvl1pPr>
            <a:lvl2pPr marL="0" marR="0" lvl="1" indent="0" algn="ctr" rtl="0">
              <a:spcBef>
                <a:spcPts val="0"/>
              </a:spcBef>
              <a:buNone/>
              <a:defRPr sz="800">
                <a:solidFill>
                  <a:schemeClr val="lt1"/>
                </a:solidFill>
                <a:latin typeface="Verdana"/>
                <a:ea typeface="Verdana"/>
                <a:cs typeface="Verdana"/>
                <a:sym typeface="Verdana"/>
              </a:defRPr>
            </a:lvl2pPr>
            <a:lvl3pPr marL="0" marR="0" lvl="2" indent="0" algn="ctr" rtl="0">
              <a:spcBef>
                <a:spcPts val="0"/>
              </a:spcBef>
              <a:buNone/>
              <a:defRPr sz="800">
                <a:solidFill>
                  <a:schemeClr val="lt1"/>
                </a:solidFill>
                <a:latin typeface="Verdana"/>
                <a:ea typeface="Verdana"/>
                <a:cs typeface="Verdana"/>
                <a:sym typeface="Verdana"/>
              </a:defRPr>
            </a:lvl3pPr>
            <a:lvl4pPr marL="0" marR="0" lvl="3" indent="0" algn="ctr" rtl="0">
              <a:spcBef>
                <a:spcPts val="0"/>
              </a:spcBef>
              <a:buNone/>
              <a:defRPr sz="800">
                <a:solidFill>
                  <a:schemeClr val="lt1"/>
                </a:solidFill>
                <a:latin typeface="Verdana"/>
                <a:ea typeface="Verdana"/>
                <a:cs typeface="Verdana"/>
                <a:sym typeface="Verdana"/>
              </a:defRPr>
            </a:lvl4pPr>
            <a:lvl5pPr marL="0" marR="0" lvl="4" indent="0" algn="ctr" rtl="0">
              <a:spcBef>
                <a:spcPts val="0"/>
              </a:spcBef>
              <a:buNone/>
              <a:defRPr sz="800">
                <a:solidFill>
                  <a:schemeClr val="lt1"/>
                </a:solidFill>
                <a:latin typeface="Verdana"/>
                <a:ea typeface="Verdana"/>
                <a:cs typeface="Verdana"/>
                <a:sym typeface="Verdana"/>
              </a:defRPr>
            </a:lvl5pPr>
            <a:lvl6pPr marL="0" marR="0" lvl="5" indent="0" algn="ctr" rtl="0">
              <a:spcBef>
                <a:spcPts val="0"/>
              </a:spcBef>
              <a:buNone/>
              <a:defRPr sz="800">
                <a:solidFill>
                  <a:schemeClr val="lt1"/>
                </a:solidFill>
                <a:latin typeface="Verdana"/>
                <a:ea typeface="Verdana"/>
                <a:cs typeface="Verdana"/>
                <a:sym typeface="Verdana"/>
              </a:defRPr>
            </a:lvl6pPr>
            <a:lvl7pPr marL="0" marR="0" lvl="6" indent="0" algn="ctr" rtl="0">
              <a:spcBef>
                <a:spcPts val="0"/>
              </a:spcBef>
              <a:buNone/>
              <a:defRPr sz="800">
                <a:solidFill>
                  <a:schemeClr val="lt1"/>
                </a:solidFill>
                <a:latin typeface="Verdana"/>
                <a:ea typeface="Verdana"/>
                <a:cs typeface="Verdana"/>
                <a:sym typeface="Verdana"/>
              </a:defRPr>
            </a:lvl7pPr>
            <a:lvl8pPr marL="0" marR="0" lvl="7" indent="0" algn="ctr" rtl="0">
              <a:spcBef>
                <a:spcPts val="0"/>
              </a:spcBef>
              <a:buNone/>
              <a:defRPr sz="800">
                <a:solidFill>
                  <a:schemeClr val="lt1"/>
                </a:solidFill>
                <a:latin typeface="Verdana"/>
                <a:ea typeface="Verdana"/>
                <a:cs typeface="Verdana"/>
                <a:sym typeface="Verdana"/>
              </a:defRPr>
            </a:lvl8pPr>
            <a:lvl9pPr marL="0" marR="0" lvl="8" indent="0" algn="ctr" rtl="0">
              <a:spcBef>
                <a:spcPts val="0"/>
              </a:spcBef>
              <a:buNone/>
              <a:defRPr sz="800">
                <a:solidFill>
                  <a:schemeClr val="lt1"/>
                </a:solidFill>
                <a:latin typeface="Verdana"/>
                <a:ea typeface="Verdana"/>
                <a:cs typeface="Verdana"/>
                <a:sym typeface="Verdana"/>
              </a:defRPr>
            </a:lvl9p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a:t>
            </a:fld>
            <a:endParaRPr lang="lv-LV" kern="0">
              <a:solidFill>
                <a:srgbClr val="FFFFFF"/>
              </a:solidFill>
            </a:endParaRPr>
          </a:p>
        </p:txBody>
      </p:sp>
      <p:sp>
        <p:nvSpPr>
          <p:cNvPr id="105" name="Google Shape;105;p15"/>
          <p:cNvSpPr>
            <a:spLocks noGrp="1"/>
          </p:cNvSpPr>
          <p:nvPr>
            <p:ph type="pic" idx="2"/>
          </p:nvPr>
        </p:nvSpPr>
        <p:spPr>
          <a:xfrm>
            <a:off x="1147548" y="905070"/>
            <a:ext cx="4929251" cy="2523931"/>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06" name="Google Shape;106;p15"/>
          <p:cNvSpPr txBox="1">
            <a:spLocks noGrp="1"/>
          </p:cNvSpPr>
          <p:nvPr>
            <p:ph type="body" idx="1"/>
          </p:nvPr>
        </p:nvSpPr>
        <p:spPr>
          <a:xfrm>
            <a:off x="6766784" y="3429001"/>
            <a:ext cx="4376057" cy="2593425"/>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chemeClr val="lt1"/>
              </a:buClr>
              <a:buSzPts val="1600"/>
              <a:buNone/>
              <a:defRPr sz="1600">
                <a:solidFill>
                  <a:schemeClr val="lt1"/>
                </a:solidFill>
              </a:defRPr>
            </a:lvl1pPr>
            <a:lvl2pPr marL="914400" lvl="1" indent="-228600" algn="l">
              <a:lnSpc>
                <a:spcPct val="100000"/>
              </a:lnSpc>
              <a:spcBef>
                <a:spcPts val="500"/>
              </a:spcBef>
              <a:spcAft>
                <a:spcPts val="0"/>
              </a:spcAft>
              <a:buClr>
                <a:schemeClr val="lt1"/>
              </a:buClr>
              <a:buSzPts val="1400"/>
              <a:buNone/>
              <a:defRPr sz="1400">
                <a:solidFill>
                  <a:schemeClr val="lt1"/>
                </a:solidFill>
              </a:defRPr>
            </a:lvl2pPr>
            <a:lvl3pPr marL="1371600" lvl="2" indent="-228600" algn="l">
              <a:lnSpc>
                <a:spcPct val="100000"/>
              </a:lnSpc>
              <a:spcBef>
                <a:spcPts val="500"/>
              </a:spcBef>
              <a:spcAft>
                <a:spcPts val="0"/>
              </a:spcAft>
              <a:buClr>
                <a:srgbClr val="664790"/>
              </a:buClr>
              <a:buSzPts val="1600"/>
              <a:buNone/>
              <a:defRPr sz="1600">
                <a:solidFill>
                  <a:srgbClr val="664790"/>
                </a:solidFill>
              </a:defRPr>
            </a:lvl3pPr>
            <a:lvl4pPr marL="1828800" lvl="3" indent="-228600" algn="l">
              <a:lnSpc>
                <a:spcPct val="100000"/>
              </a:lnSpc>
              <a:spcBef>
                <a:spcPts val="500"/>
              </a:spcBef>
              <a:spcAft>
                <a:spcPts val="0"/>
              </a:spcAft>
              <a:buClr>
                <a:srgbClr val="664790"/>
              </a:buClr>
              <a:buSzPts val="1200"/>
              <a:buNone/>
              <a:defRPr sz="1200">
                <a:solidFill>
                  <a:srgbClr val="664790"/>
                </a:solidFill>
              </a:defRPr>
            </a:lvl4pPr>
            <a:lvl5pPr marL="2286000" lvl="4" indent="-228600" algn="l">
              <a:lnSpc>
                <a:spcPct val="100000"/>
              </a:lnSpc>
              <a:spcBef>
                <a:spcPts val="500"/>
              </a:spcBef>
              <a:spcAft>
                <a:spcPts val="0"/>
              </a:spcAft>
              <a:buClr>
                <a:srgbClr val="664790"/>
              </a:buClr>
              <a:buSzPts val="1000"/>
              <a:buNone/>
              <a:defRPr sz="1000">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5"/>
          <p:cNvSpPr>
            <a:spLocks noGrp="1"/>
          </p:cNvSpPr>
          <p:nvPr>
            <p:ph type="pic" idx="3"/>
          </p:nvPr>
        </p:nvSpPr>
        <p:spPr>
          <a:xfrm>
            <a:off x="1133011" y="3429001"/>
            <a:ext cx="2474827" cy="25934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08" name="Google Shape;108;p15"/>
          <p:cNvSpPr>
            <a:spLocks noGrp="1"/>
          </p:cNvSpPr>
          <p:nvPr>
            <p:ph type="pic" idx="4"/>
          </p:nvPr>
        </p:nvSpPr>
        <p:spPr>
          <a:xfrm>
            <a:off x="3583852" y="3429001"/>
            <a:ext cx="2474827" cy="2593425"/>
          </a:xfrm>
          <a:prstGeom prst="rect">
            <a:avLst/>
          </a:prstGeom>
          <a:solidFill>
            <a:srgbClr val="F2F2F2"/>
          </a:solidFill>
          <a:ln>
            <a:noFill/>
          </a:ln>
        </p:spPr>
        <p:txBody>
          <a:bodyPr spcFirstLastPara="1" wrap="square" lIns="0" tIns="45700" rIns="91425" bIns="45700" anchor="ctr" anchorCtr="0"/>
          <a:lstStyle>
            <a:lvl1pPr marR="0" lvl="0" algn="ctr" rtl="0">
              <a:lnSpc>
                <a:spcPct val="100000"/>
              </a:lnSpc>
              <a:spcBef>
                <a:spcPts val="1000"/>
              </a:spcBef>
              <a:spcAft>
                <a:spcPts val="0"/>
              </a:spcAft>
              <a:buClr>
                <a:srgbClr val="664790"/>
              </a:buClr>
              <a:buSzPts val="1000"/>
              <a:buFont typeface="Arial"/>
              <a:buNone/>
              <a:defRPr sz="1000" b="0" i="0" u="none" strike="noStrike" cap="none">
                <a:solidFill>
                  <a:srgbClr val="664790"/>
                </a:solidFill>
                <a:latin typeface="Verdana"/>
                <a:ea typeface="Verdana"/>
                <a:cs typeface="Verdana"/>
                <a:sym typeface="Verdana"/>
              </a:defRPr>
            </a:lvl1pPr>
            <a:lvl2pPr marR="0" lvl="1"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R="0" lvl="2"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R="0" lvl="3"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R="0" lvl="4"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Tree>
    <p:extLst>
      <p:ext uri="{BB962C8B-B14F-4D97-AF65-F5344CB8AC3E}">
        <p14:creationId xmlns:p14="http://schemas.microsoft.com/office/powerpoint/2010/main" val="899737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2.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45461" y="320302"/>
            <a:ext cx="6554992" cy="1325563"/>
          </a:xfrm>
          <a:prstGeom prst="rect">
            <a:avLst/>
          </a:prstGeom>
          <a:noFill/>
          <a:ln>
            <a:noFill/>
          </a:ln>
        </p:spPr>
        <p:txBody>
          <a:bodyPr spcFirstLastPara="1" wrap="square" lIns="0" tIns="45700" rIns="91425" bIns="45700" anchor="ctr" anchorCtr="0"/>
          <a:lstStyle>
            <a:lvl1pPr marR="0" lvl="0" algn="l" rtl="0">
              <a:lnSpc>
                <a:spcPct val="90000"/>
              </a:lnSpc>
              <a:spcBef>
                <a:spcPts val="0"/>
              </a:spcBef>
              <a:spcAft>
                <a:spcPts val="0"/>
              </a:spcAft>
              <a:buClr>
                <a:srgbClr val="664790"/>
              </a:buClr>
              <a:buSzPts val="2400"/>
              <a:buFont typeface="Verdana"/>
              <a:buNone/>
              <a:defRPr sz="2400" b="1" i="0" u="none" strike="noStrike" cap="none">
                <a:solidFill>
                  <a:srgbClr val="664790"/>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45462" y="1825625"/>
            <a:ext cx="10843705" cy="4351338"/>
          </a:xfrm>
          <a:prstGeom prst="rect">
            <a:avLst/>
          </a:prstGeom>
          <a:noFill/>
          <a:ln>
            <a:noFill/>
          </a:ln>
        </p:spPr>
        <p:txBody>
          <a:bodyPr spcFirstLastPara="1" wrap="square" lIns="0" tIns="45700" rIns="91425" bIns="45700" anchor="t" anchorCtr="0"/>
          <a:lstStyle>
            <a:lvl1pPr marL="457200" marR="0" lvl="0" indent="-381000" algn="l" rtl="0">
              <a:lnSpc>
                <a:spcPct val="100000"/>
              </a:lnSpc>
              <a:spcBef>
                <a:spcPts val="1000"/>
              </a:spcBef>
              <a:spcAft>
                <a:spcPts val="0"/>
              </a:spcAft>
              <a:buClr>
                <a:srgbClr val="664790"/>
              </a:buClr>
              <a:buSzPts val="2400"/>
              <a:buFont typeface="Arial"/>
              <a:buChar char="•"/>
              <a:defRPr sz="2400" b="0" i="0" u="none" strike="noStrike" cap="none">
                <a:solidFill>
                  <a:srgbClr val="664790"/>
                </a:solidFill>
                <a:latin typeface="Verdana"/>
                <a:ea typeface="Verdana"/>
                <a:cs typeface="Verdana"/>
                <a:sym typeface="Verdana"/>
              </a:defRPr>
            </a:lvl1pPr>
            <a:lvl2pPr marL="914400" marR="0" lvl="1" indent="-355600" algn="l" rtl="0">
              <a:lnSpc>
                <a:spcPct val="100000"/>
              </a:lnSpc>
              <a:spcBef>
                <a:spcPts val="500"/>
              </a:spcBef>
              <a:spcAft>
                <a:spcPts val="0"/>
              </a:spcAft>
              <a:buClr>
                <a:srgbClr val="664790"/>
              </a:buClr>
              <a:buSzPts val="2000"/>
              <a:buFont typeface="Arial"/>
              <a:buChar char="•"/>
              <a:defRPr sz="2000" b="0" i="0" u="none" strike="noStrike" cap="none">
                <a:solidFill>
                  <a:srgbClr val="664790"/>
                </a:solidFill>
                <a:latin typeface="Verdana"/>
                <a:ea typeface="Verdana"/>
                <a:cs typeface="Verdana"/>
                <a:sym typeface="Verdana"/>
              </a:defRPr>
            </a:lvl2pPr>
            <a:lvl3pPr marL="1371600" marR="0" lvl="2" indent="-342900" algn="l" rtl="0">
              <a:lnSpc>
                <a:spcPct val="100000"/>
              </a:lnSpc>
              <a:spcBef>
                <a:spcPts val="500"/>
              </a:spcBef>
              <a:spcAft>
                <a:spcPts val="0"/>
              </a:spcAft>
              <a:buClr>
                <a:srgbClr val="664790"/>
              </a:buClr>
              <a:buSzPts val="1800"/>
              <a:buFont typeface="Arial"/>
              <a:buChar char="•"/>
              <a:defRPr sz="1800" b="0" i="0" u="none" strike="noStrike" cap="none">
                <a:solidFill>
                  <a:srgbClr val="664790"/>
                </a:solidFill>
                <a:latin typeface="Verdana"/>
                <a:ea typeface="Verdana"/>
                <a:cs typeface="Verdana"/>
                <a:sym typeface="Verdana"/>
              </a:defRPr>
            </a:lvl3pPr>
            <a:lvl4pPr marL="1828800" marR="0" lvl="3" indent="-317500" algn="l" rtl="0">
              <a:lnSpc>
                <a:spcPct val="100000"/>
              </a:lnSpc>
              <a:spcBef>
                <a:spcPts val="500"/>
              </a:spcBef>
              <a:spcAft>
                <a:spcPts val="0"/>
              </a:spcAft>
              <a:buClr>
                <a:srgbClr val="664790"/>
              </a:buClr>
              <a:buSzPts val="1400"/>
              <a:buFont typeface="Arial"/>
              <a:buChar char="•"/>
              <a:defRPr sz="1400" b="0" i="0" u="none" strike="noStrike" cap="none">
                <a:solidFill>
                  <a:srgbClr val="664790"/>
                </a:solidFill>
                <a:latin typeface="Verdana"/>
                <a:ea typeface="Verdana"/>
                <a:cs typeface="Verdana"/>
                <a:sym typeface="Verdana"/>
              </a:defRPr>
            </a:lvl4pPr>
            <a:lvl5pPr marL="2286000" marR="0" lvl="4" indent="-304800" algn="l" rtl="0">
              <a:lnSpc>
                <a:spcPct val="100000"/>
              </a:lnSpc>
              <a:spcBef>
                <a:spcPts val="500"/>
              </a:spcBef>
              <a:spcAft>
                <a:spcPts val="0"/>
              </a:spcAft>
              <a:buClr>
                <a:srgbClr val="664790"/>
              </a:buClr>
              <a:buSzPts val="1200"/>
              <a:buFont typeface="Arial"/>
              <a:buChar char="•"/>
              <a:defRPr sz="1200" b="0" i="0" u="none" strike="noStrike" cap="none">
                <a:solidFill>
                  <a:srgbClr val="664790"/>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1"/>
          <p:cNvSpPr txBox="1">
            <a:spLocks noGrp="1"/>
          </p:cNvSpPr>
          <p:nvPr>
            <p:ph type="ftr" idx="11"/>
          </p:nvPr>
        </p:nvSpPr>
        <p:spPr>
          <a:xfrm>
            <a:off x="1008071" y="6566069"/>
            <a:ext cx="4114800" cy="291510"/>
          </a:xfrm>
          <a:prstGeom prst="rect">
            <a:avLst/>
          </a:prstGeom>
          <a:noFill/>
          <a:ln>
            <a:noFill/>
          </a:ln>
        </p:spPr>
        <p:txBody>
          <a:bodyPr spcFirstLastPara="1" wrap="square" lIns="108000" tIns="0" rIns="36000" bIns="0" anchor="ctr" anchorCtr="0"/>
          <a:lstStyle>
            <a:lvl1pPr marR="0" lvl="0" algn="l" rtl="0">
              <a:spcBef>
                <a:spcPts val="0"/>
              </a:spcBef>
              <a:spcAft>
                <a:spcPts val="0"/>
              </a:spcAft>
              <a:buSzPts val="1400"/>
              <a:buNone/>
              <a:defRPr sz="800" b="0" i="0" u="none" strike="noStrike" cap="none">
                <a:solidFill>
                  <a:srgbClr val="664790"/>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pPr>
              <a:buClr>
                <a:srgbClr val="000000"/>
              </a:buClr>
              <a:buFont typeface="Arial"/>
              <a:buNone/>
            </a:pPr>
            <a:endParaRPr kern="0"/>
          </a:p>
        </p:txBody>
      </p:sp>
    </p:spTree>
    <p:extLst>
      <p:ext uri="{BB962C8B-B14F-4D97-AF65-F5344CB8AC3E}">
        <p14:creationId xmlns:p14="http://schemas.microsoft.com/office/powerpoint/2010/main" val="534190379"/>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4" r:id="rId4"/>
    <p:sldLayoutId id="2147483706" r:id="rId5"/>
    <p:sldLayoutId id="2147483707" r:id="rId6"/>
    <p:sldLayoutId id="2147483708" r:id="rId7"/>
    <p:sldLayoutId id="2147483710" r:id="rId8"/>
    <p:sldLayoutId id="2147483711" r:id="rId9"/>
    <p:sldLayoutId id="2147483712" r:id="rId10"/>
    <p:sldLayoutId id="2147483713" r:id="rId11"/>
    <p:sldLayoutId id="2147483714" r:id="rId12"/>
    <p:sldLayoutId id="2147483716" r:id="rId13"/>
    <p:sldLayoutId id="2147483717" r:id="rId14"/>
    <p:sldLayoutId id="2147483722" r:id="rId15"/>
    <p:sldLayoutId id="2147483723" r:id="rId16"/>
    <p:sldLayoutId id="2147483724" r:id="rId17"/>
    <p:sldLayoutId id="2147483780" r:id="rId18"/>
    <p:sldLayoutId id="2147483782"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254116"/>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8" r:id="rId5"/>
  </p:sldLayoutIdLst>
  <p:hf hdr="0" ftr="0" dt="0"/>
  <p:txStyles>
    <p:titleStyle>
      <a:lvl1pPr algn="ctr" defTabSz="1217613" rtl="0" eaLnBrk="0" fontAlgn="base" hangingPunct="0">
        <a:spcBef>
          <a:spcPct val="0"/>
        </a:spcBef>
        <a:spcAft>
          <a:spcPct val="0"/>
        </a:spcAft>
        <a:defRPr sz="5800" kern="1200">
          <a:solidFill>
            <a:schemeClr val="tx1"/>
          </a:solidFill>
          <a:latin typeface="+mj-lt"/>
          <a:ea typeface="+mj-ea"/>
          <a:cs typeface="+mj-cs"/>
        </a:defRPr>
      </a:lvl1pPr>
      <a:lvl2pPr algn="ctr" defTabSz="1217613" rtl="0" eaLnBrk="0" fontAlgn="base" hangingPunct="0">
        <a:spcBef>
          <a:spcPct val="0"/>
        </a:spcBef>
        <a:spcAft>
          <a:spcPct val="0"/>
        </a:spcAft>
        <a:defRPr sz="5800">
          <a:solidFill>
            <a:schemeClr val="tx1"/>
          </a:solidFill>
          <a:latin typeface="Montserrat SemiBold"/>
        </a:defRPr>
      </a:lvl2pPr>
      <a:lvl3pPr algn="ctr" defTabSz="1217613" rtl="0" eaLnBrk="0" fontAlgn="base" hangingPunct="0">
        <a:spcBef>
          <a:spcPct val="0"/>
        </a:spcBef>
        <a:spcAft>
          <a:spcPct val="0"/>
        </a:spcAft>
        <a:defRPr sz="5800">
          <a:solidFill>
            <a:schemeClr val="tx1"/>
          </a:solidFill>
          <a:latin typeface="Montserrat SemiBold"/>
        </a:defRPr>
      </a:lvl3pPr>
      <a:lvl4pPr algn="ctr" defTabSz="1217613" rtl="0" eaLnBrk="0" fontAlgn="base" hangingPunct="0">
        <a:spcBef>
          <a:spcPct val="0"/>
        </a:spcBef>
        <a:spcAft>
          <a:spcPct val="0"/>
        </a:spcAft>
        <a:defRPr sz="5800">
          <a:solidFill>
            <a:schemeClr val="tx1"/>
          </a:solidFill>
          <a:latin typeface="Montserrat SemiBold"/>
        </a:defRPr>
      </a:lvl4pPr>
      <a:lvl5pPr algn="ctr" defTabSz="1217613" rtl="0" eaLnBrk="0" fontAlgn="base" hangingPunct="0">
        <a:spcBef>
          <a:spcPct val="0"/>
        </a:spcBef>
        <a:spcAft>
          <a:spcPct val="0"/>
        </a:spcAft>
        <a:defRPr sz="5800">
          <a:solidFill>
            <a:schemeClr val="tx1"/>
          </a:solidFill>
          <a:latin typeface="Montserrat SemiBold"/>
        </a:defRPr>
      </a:lvl5pPr>
      <a:lvl6pPr marL="457200" algn="ctr" defTabSz="1217613" rtl="0" fontAlgn="base">
        <a:spcBef>
          <a:spcPct val="0"/>
        </a:spcBef>
        <a:spcAft>
          <a:spcPct val="0"/>
        </a:spcAft>
        <a:defRPr sz="5800">
          <a:solidFill>
            <a:schemeClr val="tx1"/>
          </a:solidFill>
          <a:latin typeface="Montserrat SemiBold"/>
        </a:defRPr>
      </a:lvl6pPr>
      <a:lvl7pPr marL="914400" algn="ctr" defTabSz="1217613" rtl="0" fontAlgn="base">
        <a:spcBef>
          <a:spcPct val="0"/>
        </a:spcBef>
        <a:spcAft>
          <a:spcPct val="0"/>
        </a:spcAft>
        <a:defRPr sz="5800">
          <a:solidFill>
            <a:schemeClr val="tx1"/>
          </a:solidFill>
          <a:latin typeface="Montserrat SemiBold"/>
        </a:defRPr>
      </a:lvl7pPr>
      <a:lvl8pPr marL="1371600" algn="ctr" defTabSz="1217613" rtl="0" fontAlgn="base">
        <a:spcBef>
          <a:spcPct val="0"/>
        </a:spcBef>
        <a:spcAft>
          <a:spcPct val="0"/>
        </a:spcAft>
        <a:defRPr sz="5800">
          <a:solidFill>
            <a:schemeClr val="tx1"/>
          </a:solidFill>
          <a:latin typeface="Montserrat SemiBold"/>
        </a:defRPr>
      </a:lvl8pPr>
      <a:lvl9pPr marL="1828800" algn="ctr" defTabSz="1217613" rtl="0" fontAlgn="base">
        <a:spcBef>
          <a:spcPct val="0"/>
        </a:spcBef>
        <a:spcAft>
          <a:spcPct val="0"/>
        </a:spcAft>
        <a:defRPr sz="5800">
          <a:solidFill>
            <a:schemeClr val="tx1"/>
          </a:solidFill>
          <a:latin typeface="Montserrat SemiBold"/>
        </a:defRPr>
      </a:lvl9pPr>
    </p:titleStyle>
    <p:bodyStyle>
      <a:lvl1pPr marL="455613" indent="-455613" algn="l" defTabSz="1217613" rtl="0" eaLnBrk="0" fontAlgn="base" hangingPunct="0">
        <a:spcBef>
          <a:spcPct val="20000"/>
        </a:spcBef>
        <a:spcAft>
          <a:spcPct val="0"/>
        </a:spcAft>
        <a:buFont typeface="Arial" panose="020B0604020202020204" pitchFamily="34" charset="0"/>
        <a:buChar char="•"/>
        <a:defRPr sz="4200" kern="1200">
          <a:solidFill>
            <a:schemeClr val="tx1"/>
          </a:solidFill>
          <a:latin typeface="+mn-lt"/>
          <a:ea typeface="+mn-ea"/>
          <a:cs typeface="+mn-cs"/>
        </a:defRPr>
      </a:lvl1pPr>
      <a:lvl2pPr marL="989013" indent="-379413" algn="l" defTabSz="1217613" rtl="0" eaLnBrk="0" fontAlgn="base" hangingPunct="0">
        <a:spcBef>
          <a:spcPct val="20000"/>
        </a:spcBef>
        <a:spcAft>
          <a:spcPct val="0"/>
        </a:spcAft>
        <a:buFont typeface="Arial" panose="020B0604020202020204" pitchFamily="34" charset="0"/>
        <a:buChar char="–"/>
        <a:defRPr sz="3700" kern="1200">
          <a:solidFill>
            <a:schemeClr val="tx1"/>
          </a:solidFill>
          <a:latin typeface="+mn-lt"/>
          <a:ea typeface="+mn-ea"/>
          <a:cs typeface="+mn-cs"/>
        </a:defRPr>
      </a:lvl2pPr>
      <a:lvl3pPr marL="1522413" indent="-303213" algn="l" defTabSz="1217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20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4pPr>
      <a:lvl5pPr marL="2741613" indent="-303213" algn="l" defTabSz="12176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5pPr>
      <a:lvl6pPr marL="3352465"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6pPr>
      <a:lvl7pPr marL="3962004"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7pPr>
      <a:lvl8pPr marL="457154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8pPr>
      <a:lvl9pPr marL="5181082" indent="-304769" algn="l" defTabSz="1219079" rtl="0" eaLnBrk="1" latinLnBrk="0" hangingPunct="1">
        <a:spcBef>
          <a:spcPct val="20000"/>
        </a:spcBef>
        <a:buFont typeface="Arial" panose="020B0604020202020204" pitchFamily="34" charset="0"/>
        <a:buChar char="•"/>
        <a:defRPr sz="2650" kern="1200">
          <a:solidFill>
            <a:schemeClr val="tx1"/>
          </a:solidFill>
          <a:latin typeface="+mn-lt"/>
          <a:ea typeface="+mn-ea"/>
          <a:cs typeface="+mn-cs"/>
        </a:defRPr>
      </a:lvl9pPr>
    </p:bodyStyle>
    <p:otherStyle>
      <a:defPPr>
        <a:defRPr lang="ru-RU"/>
      </a:defPPr>
      <a:lvl1pPr marL="0" algn="l" defTabSz="1219079" rtl="0" eaLnBrk="1" latinLnBrk="0" hangingPunct="1">
        <a:defRPr sz="2400" kern="1200">
          <a:solidFill>
            <a:schemeClr val="tx1"/>
          </a:solidFill>
          <a:latin typeface="+mn-lt"/>
          <a:ea typeface="+mn-ea"/>
          <a:cs typeface="+mn-cs"/>
        </a:defRPr>
      </a:lvl1pPr>
      <a:lvl2pPr marL="609539" algn="l" defTabSz="1219079" rtl="0" eaLnBrk="1" latinLnBrk="0" hangingPunct="1">
        <a:defRPr sz="2400" kern="1200">
          <a:solidFill>
            <a:schemeClr val="tx1"/>
          </a:solidFill>
          <a:latin typeface="+mn-lt"/>
          <a:ea typeface="+mn-ea"/>
          <a:cs typeface="+mn-cs"/>
        </a:defRPr>
      </a:lvl2pPr>
      <a:lvl3pPr marL="1219079" algn="l" defTabSz="1219079" rtl="0" eaLnBrk="1" latinLnBrk="0" hangingPunct="1">
        <a:defRPr sz="2400" kern="1200">
          <a:solidFill>
            <a:schemeClr val="tx1"/>
          </a:solidFill>
          <a:latin typeface="+mn-lt"/>
          <a:ea typeface="+mn-ea"/>
          <a:cs typeface="+mn-cs"/>
        </a:defRPr>
      </a:lvl3pPr>
      <a:lvl4pPr marL="1828617" algn="l" defTabSz="1219079" rtl="0" eaLnBrk="1" latinLnBrk="0" hangingPunct="1">
        <a:defRPr sz="2400" kern="1200">
          <a:solidFill>
            <a:schemeClr val="tx1"/>
          </a:solidFill>
          <a:latin typeface="+mn-lt"/>
          <a:ea typeface="+mn-ea"/>
          <a:cs typeface="+mn-cs"/>
        </a:defRPr>
      </a:lvl4pPr>
      <a:lvl5pPr marL="2438156" algn="l" defTabSz="1219079" rtl="0" eaLnBrk="1" latinLnBrk="0" hangingPunct="1">
        <a:defRPr sz="2400" kern="1200">
          <a:solidFill>
            <a:schemeClr val="tx1"/>
          </a:solidFill>
          <a:latin typeface="+mn-lt"/>
          <a:ea typeface="+mn-ea"/>
          <a:cs typeface="+mn-cs"/>
        </a:defRPr>
      </a:lvl5pPr>
      <a:lvl6pPr marL="3047695" algn="l" defTabSz="1219079" rtl="0" eaLnBrk="1" latinLnBrk="0" hangingPunct="1">
        <a:defRPr sz="2400" kern="1200">
          <a:solidFill>
            <a:schemeClr val="tx1"/>
          </a:solidFill>
          <a:latin typeface="+mn-lt"/>
          <a:ea typeface="+mn-ea"/>
          <a:cs typeface="+mn-cs"/>
        </a:defRPr>
      </a:lvl6pPr>
      <a:lvl7pPr marL="3657234" algn="l" defTabSz="1219079" rtl="0" eaLnBrk="1" latinLnBrk="0" hangingPunct="1">
        <a:defRPr sz="2400" kern="1200">
          <a:solidFill>
            <a:schemeClr val="tx1"/>
          </a:solidFill>
          <a:latin typeface="+mn-lt"/>
          <a:ea typeface="+mn-ea"/>
          <a:cs typeface="+mn-cs"/>
        </a:defRPr>
      </a:lvl7pPr>
      <a:lvl8pPr marL="4266773" algn="l" defTabSz="1219079" rtl="0" eaLnBrk="1" latinLnBrk="0" hangingPunct="1">
        <a:defRPr sz="2400" kern="1200">
          <a:solidFill>
            <a:schemeClr val="tx1"/>
          </a:solidFill>
          <a:latin typeface="+mn-lt"/>
          <a:ea typeface="+mn-ea"/>
          <a:cs typeface="+mn-cs"/>
        </a:defRPr>
      </a:lvl8pPr>
      <a:lvl9pPr marL="4876312" algn="l" defTabSz="1219079"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mape.gov.lv/catalog/materials/9E1753D5-E524-4850-AC6E-A9F1F63F6F11/view" TargetMode="External"/><Relationship Id="rId7" Type="http://schemas.openxmlformats.org/officeDocument/2006/relationships/hyperlink" Target="https://www.youtube.com/playlist?list=PLuJTMJWW6Rs217Nw-2JbTcmxWLL873i64"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skola2030.lv/lv/skolotajiem/vertesana" TargetMode="External"/><Relationship Id="rId5" Type="http://schemas.openxmlformats.org/officeDocument/2006/relationships/hyperlink" Target="https://mape.gov.lv/catalog/materials/5A32EC00-781E-4A36-88C4-471CFC2BFC27/view" TargetMode="External"/><Relationship Id="rId4" Type="http://schemas.openxmlformats.org/officeDocument/2006/relationships/hyperlink" Target="https://mape.gov.lv/catalog/materials/A0468945-2A65-42F2-92CD-6874F1D18E12/view"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6E37B-6F50-BC92-873C-A7D947E889AC}"/>
              </a:ext>
            </a:extLst>
          </p:cNvPr>
          <p:cNvSpPr>
            <a:spLocks noGrp="1"/>
          </p:cNvSpPr>
          <p:nvPr>
            <p:ph type="ctrTitle"/>
          </p:nvPr>
        </p:nvSpPr>
        <p:spPr>
          <a:xfrm>
            <a:off x="914400" y="2235200"/>
            <a:ext cx="10363200" cy="2387600"/>
          </a:xfrm>
        </p:spPr>
        <p:txBody>
          <a:bodyPr wrap="square" anchor="t">
            <a:normAutofit/>
          </a:bodyPr>
          <a:lstStyle/>
          <a:p>
            <a:r>
              <a:rPr lang="lv-LV" sz="4000" dirty="0"/>
              <a:t>Mācību sasniegumu vērtēšanas pamatprincipi un kārtība</a:t>
            </a:r>
          </a:p>
        </p:txBody>
      </p:sp>
      <p:sp>
        <p:nvSpPr>
          <p:cNvPr id="3" name="TextBox 2">
            <a:extLst>
              <a:ext uri="{FF2B5EF4-FFF2-40B4-BE49-F238E27FC236}">
                <a16:creationId xmlns:a16="http://schemas.microsoft.com/office/drawing/2014/main" id="{1EF8F268-43A5-00C3-B698-4293E2C7341A}"/>
              </a:ext>
            </a:extLst>
          </p:cNvPr>
          <p:cNvSpPr txBox="1"/>
          <p:nvPr/>
        </p:nvSpPr>
        <p:spPr>
          <a:xfrm>
            <a:off x="914399" y="5643716"/>
            <a:ext cx="286118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dirty="0">
                <a:solidFill>
                  <a:srgbClr val="664790"/>
                </a:solidFill>
                <a:latin typeface="Verdana"/>
                <a:ea typeface="Verdana"/>
                <a:sym typeface="Verdana"/>
              </a:rPr>
              <a:t>26.09.</a:t>
            </a:r>
            <a:r>
              <a:rPr lang="en-US" sz="1600" dirty="0">
                <a:solidFill>
                  <a:srgbClr val="664790"/>
                </a:solidFill>
                <a:latin typeface="Verdana"/>
                <a:ea typeface="Verdana"/>
                <a:sym typeface="Verdana"/>
              </a:rPr>
              <a:t>202</a:t>
            </a:r>
            <a:r>
              <a:rPr lang="lv-LV" sz="1600" dirty="0">
                <a:solidFill>
                  <a:srgbClr val="664790"/>
                </a:solidFill>
                <a:latin typeface="Verdana"/>
                <a:ea typeface="Verdana"/>
                <a:sym typeface="Verdana"/>
              </a:rPr>
              <a:t>4</a:t>
            </a:r>
            <a:r>
              <a:rPr lang="en-US" sz="1600" dirty="0">
                <a:solidFill>
                  <a:srgbClr val="664790"/>
                </a:solidFill>
                <a:latin typeface="Verdana"/>
                <a:ea typeface="Verdana"/>
                <a:sym typeface="Verdana"/>
              </a:rPr>
              <a:t>.</a:t>
            </a:r>
          </a:p>
        </p:txBody>
      </p:sp>
      <p:pic>
        <p:nvPicPr>
          <p:cNvPr id="5" name="Picture 4" descr="A purple rectangle on a black background&#10;&#10;Description automatically generated">
            <a:extLst>
              <a:ext uri="{FF2B5EF4-FFF2-40B4-BE49-F238E27FC236}">
                <a16:creationId xmlns:a16="http://schemas.microsoft.com/office/drawing/2014/main" id="{B6CE2237-3E45-12EA-4045-62A8BBF6F41B}"/>
              </a:ext>
            </a:extLst>
          </p:cNvPr>
          <p:cNvPicPr>
            <a:picLocks noChangeAspect="1"/>
          </p:cNvPicPr>
          <p:nvPr/>
        </p:nvPicPr>
        <p:blipFill>
          <a:blip r:embed="rId2"/>
          <a:stretch>
            <a:fillRect/>
          </a:stretch>
        </p:blipFill>
        <p:spPr>
          <a:xfrm>
            <a:off x="5093898" y="90"/>
            <a:ext cx="1975450" cy="1710726"/>
          </a:xfrm>
          <a:prstGeom prst="rect">
            <a:avLst/>
          </a:prstGeom>
        </p:spPr>
      </p:pic>
      <p:sp>
        <p:nvSpPr>
          <p:cNvPr id="6" name="Subtitle 5">
            <a:extLst>
              <a:ext uri="{FF2B5EF4-FFF2-40B4-BE49-F238E27FC236}">
                <a16:creationId xmlns:a16="http://schemas.microsoft.com/office/drawing/2014/main" id="{CF314A6F-A65A-113F-A6F4-F187CF61F5D5}"/>
              </a:ext>
            </a:extLst>
          </p:cNvPr>
          <p:cNvSpPr>
            <a:spLocks noGrp="1"/>
          </p:cNvSpPr>
          <p:nvPr>
            <p:ph type="subTitle" idx="1"/>
          </p:nvPr>
        </p:nvSpPr>
        <p:spPr>
          <a:xfrm>
            <a:off x="838200" y="4286865"/>
            <a:ext cx="7296539" cy="1745376"/>
          </a:xfrm>
        </p:spPr>
        <p:txBody>
          <a:bodyPr/>
          <a:lstStyle/>
          <a:p>
            <a:r>
              <a:rPr lang="en-US" dirty="0"/>
              <a:t>Diāna Šavalgina, Inta </a:t>
            </a:r>
            <a:r>
              <a:rPr lang="en-US" dirty="0" err="1"/>
              <a:t>Ozola</a:t>
            </a:r>
            <a:r>
              <a:rPr lang="en-US" dirty="0"/>
              <a:t>, </a:t>
            </a:r>
          </a:p>
          <a:p>
            <a:r>
              <a:rPr lang="en-US" dirty="0"/>
              <a:t>Liene </a:t>
            </a:r>
            <a:r>
              <a:rPr lang="en-US" dirty="0" err="1"/>
              <a:t>Trūpa</a:t>
            </a:r>
            <a:r>
              <a:rPr lang="en-US" dirty="0"/>
              <a:t>, Liene Zeile</a:t>
            </a:r>
          </a:p>
        </p:txBody>
      </p:sp>
    </p:spTree>
    <p:extLst>
      <p:ext uri="{BB962C8B-B14F-4D97-AF65-F5344CB8AC3E}">
        <p14:creationId xmlns:p14="http://schemas.microsoft.com/office/powerpoint/2010/main" val="330154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CEC3-E1E5-0A31-F583-D50F2F1CC472}"/>
              </a:ext>
            </a:extLst>
          </p:cNvPr>
          <p:cNvSpPr>
            <a:spLocks noGrp="1"/>
          </p:cNvSpPr>
          <p:nvPr>
            <p:ph type="title"/>
          </p:nvPr>
        </p:nvSpPr>
        <p:spPr/>
        <p:txBody>
          <a:bodyPr/>
          <a:lstStyle/>
          <a:p>
            <a:r>
              <a:rPr lang="lv-LV" sz="3200" dirty="0"/>
              <a:t>Vērtēšanas galvenā sastāvdaļa ir efektīva atgriezeniskā saite.</a:t>
            </a:r>
            <a:endParaRPr lang="en-US" sz="3200" b="0" dirty="0">
              <a:solidFill>
                <a:srgbClr val="000000"/>
              </a:solidFill>
            </a:endParaRPr>
          </a:p>
          <a:p>
            <a:endParaRPr lang="en-US" dirty="0"/>
          </a:p>
        </p:txBody>
      </p:sp>
      <p:sp>
        <p:nvSpPr>
          <p:cNvPr id="3" name="Text Placeholder 2">
            <a:extLst>
              <a:ext uri="{FF2B5EF4-FFF2-40B4-BE49-F238E27FC236}">
                <a16:creationId xmlns:a16="http://schemas.microsoft.com/office/drawing/2014/main" id="{8EB34536-FE20-A1C5-46FF-EDE325094BF3}"/>
              </a:ext>
            </a:extLst>
          </p:cNvPr>
          <p:cNvSpPr>
            <a:spLocks noGrp="1"/>
          </p:cNvSpPr>
          <p:nvPr>
            <p:ph type="body" idx="1"/>
          </p:nvPr>
        </p:nvSpPr>
        <p:spPr/>
        <p:txBody>
          <a:bodyPr/>
          <a:lstStyle/>
          <a:p>
            <a:r>
              <a:rPr lang="lv-LV" sz="2000"/>
              <a:t>Atgriezeniskās saites un formatīvās vērtēšanas būtība ir atbalstīt skolēnu mācību procesā un dot viņam iespēju uzlabot savu sniegumu, līdz sasniegts labākais iespējamais rezultāts. </a:t>
            </a:r>
            <a:endParaRPr lang="en-US" sz="2000"/>
          </a:p>
          <a:p>
            <a:endParaRPr lang="lv-LV" sz="2000"/>
          </a:p>
          <a:p>
            <a:r>
              <a:rPr lang="lv-LV" sz="2000"/>
              <a:t>Mācību procesā skolotājs pārliecinās par to, ko skolēni ir iemācījušies, un, ja nepieciešams, atbilstoši pielāgo savas mācīšanas metodes.</a:t>
            </a:r>
            <a:endParaRPr lang="en-US" sz="2000"/>
          </a:p>
        </p:txBody>
      </p:sp>
      <p:sp>
        <p:nvSpPr>
          <p:cNvPr id="4" name="Slide Number Placeholder 3">
            <a:extLst>
              <a:ext uri="{FF2B5EF4-FFF2-40B4-BE49-F238E27FC236}">
                <a16:creationId xmlns:a16="http://schemas.microsoft.com/office/drawing/2014/main" id="{0750E889-72EA-400E-8F53-194B7A17EFF9}"/>
              </a:ext>
            </a:extLst>
          </p:cNvPr>
          <p:cNvSpPr>
            <a:spLocks noGrp="1"/>
          </p:cNvSpPr>
          <p:nvPr>
            <p:ph type="sldNum" idx="12"/>
          </p:nvPr>
        </p:nvSpPr>
        <p:spPr/>
        <p:txBody>
          <a:bodyPr/>
          <a:lstStyle/>
          <a:p>
            <a:fld id="{00000000-1234-1234-1234-123412341234}" type="slidenum">
              <a:rPr lang="lv-LV" smtClean="0"/>
              <a:pPr/>
              <a:t>10</a:t>
            </a:fld>
            <a:endParaRPr lang="lv-LV"/>
          </a:p>
        </p:txBody>
      </p:sp>
    </p:spTree>
    <p:extLst>
      <p:ext uri="{BB962C8B-B14F-4D97-AF65-F5344CB8AC3E}">
        <p14:creationId xmlns:p14="http://schemas.microsoft.com/office/powerpoint/2010/main" val="3085580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165D-B9AD-C216-D77A-C863D7EDEFBE}"/>
              </a:ext>
            </a:extLst>
          </p:cNvPr>
          <p:cNvSpPr>
            <a:spLocks noGrp="1"/>
          </p:cNvSpPr>
          <p:nvPr>
            <p:ph type="title"/>
          </p:nvPr>
        </p:nvSpPr>
        <p:spPr>
          <a:xfrm>
            <a:off x="616775" y="1663097"/>
            <a:ext cx="4403463" cy="1957892"/>
          </a:xfrm>
        </p:spPr>
        <p:txBody>
          <a:bodyPr wrap="square" anchor="ctr">
            <a:noAutofit/>
          </a:bodyPr>
          <a:lstStyle/>
          <a:p>
            <a:r>
              <a:rPr lang="lv-LV" sz="3200" dirty="0"/>
              <a:t>Mācību procesā saņemtie </a:t>
            </a:r>
            <a:r>
              <a:rPr lang="lv-LV" sz="3200" dirty="0" err="1"/>
              <a:t>formatīvie</a:t>
            </a:r>
            <a:r>
              <a:rPr lang="lv-LV" sz="3200" dirty="0"/>
              <a:t> vērtējumi neietekmē gada vērtējumu.</a:t>
            </a:r>
            <a:endParaRPr lang="en-US" sz="3200" dirty="0"/>
          </a:p>
        </p:txBody>
      </p:sp>
      <p:sp>
        <p:nvSpPr>
          <p:cNvPr id="3" name="Text Placeholder 2">
            <a:extLst>
              <a:ext uri="{FF2B5EF4-FFF2-40B4-BE49-F238E27FC236}">
                <a16:creationId xmlns:a16="http://schemas.microsoft.com/office/drawing/2014/main" id="{78680CEC-551C-8DDC-DE9A-F4E820B529EB}"/>
              </a:ext>
            </a:extLst>
          </p:cNvPr>
          <p:cNvSpPr>
            <a:spLocks noGrp="1"/>
          </p:cNvSpPr>
          <p:nvPr>
            <p:ph type="body" idx="1"/>
          </p:nvPr>
        </p:nvSpPr>
        <p:spPr/>
        <p:txBody>
          <a:bodyPr wrap="square" anchor="t">
            <a:normAutofit fontScale="92500"/>
          </a:bodyPr>
          <a:lstStyle/>
          <a:p>
            <a:r>
              <a:rPr lang="lv-LV" sz="2200"/>
              <a:t>Turpmāk – izglītojamiem ir iespēja vingrināties mācību laikā un saņemt atgriezenisko saiti, kas tiek dokumentēta pēc nepieciešamības līmeņos vai procentos. Šie vērtējumi netiek ņemti vērā, nosakot gada atzīmi.</a:t>
            </a:r>
          </a:p>
          <a:p>
            <a:endParaRPr lang="lv-LV" sz="2200"/>
          </a:p>
          <a:p>
            <a:r>
              <a:rPr lang="lv-LV" sz="2200" i="1"/>
              <a:t>Agrāk – atzīmes lika gan par izglītojamā sniegumu mācīšanās laikā, gan temata noslēgumā, un tām bija līdzvērtīgs svars, aprēķinot gala atzīmi,</a:t>
            </a:r>
            <a:r>
              <a:rPr lang="lv-LV" sz="2200" i="1">
                <a:solidFill>
                  <a:schemeClr val="tx1"/>
                </a:solidFill>
              </a:rPr>
              <a:t> t.sk. mājasdarbu vērtējumi ietekmēja gada vērtējuma noapaļošanu. </a:t>
            </a:r>
            <a:endParaRPr lang="en-LV" sz="2200" i="1">
              <a:solidFill>
                <a:schemeClr val="tx1"/>
              </a:solidFill>
            </a:endParaRPr>
          </a:p>
          <a:p>
            <a:endParaRPr lang="en-LV" sz="2200"/>
          </a:p>
        </p:txBody>
      </p:sp>
      <p:sp>
        <p:nvSpPr>
          <p:cNvPr id="4" name="Slide Number Placeholder 3">
            <a:extLst>
              <a:ext uri="{FF2B5EF4-FFF2-40B4-BE49-F238E27FC236}">
                <a16:creationId xmlns:a16="http://schemas.microsoft.com/office/drawing/2014/main" id="{910CD240-A1DD-C56E-59CE-24C33A7B819C}"/>
              </a:ext>
            </a:extLst>
          </p:cNvPr>
          <p:cNvSpPr>
            <a:spLocks noGrp="1"/>
          </p:cNvSpPr>
          <p:nvPr>
            <p:ph type="sldNum" idx="12"/>
          </p:nvPr>
        </p:nvSpPr>
        <p:spPr/>
        <p:txBody>
          <a:bodyPr wrap="square" anchor="ctr">
            <a:normAutofit/>
          </a:bodyPr>
          <a:lstStyle/>
          <a:p>
            <a:fld id="{00000000-1234-1234-1234-123412341234}" type="slidenum">
              <a:rPr lang="lv-LV" smtClean="0"/>
              <a:pPr/>
              <a:t>11</a:t>
            </a:fld>
            <a:endParaRPr lang="lv-LV"/>
          </a:p>
        </p:txBody>
      </p:sp>
    </p:spTree>
    <p:extLst>
      <p:ext uri="{BB962C8B-B14F-4D97-AF65-F5344CB8AC3E}">
        <p14:creationId xmlns:p14="http://schemas.microsoft.com/office/powerpoint/2010/main" val="168767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165D-B9AD-C216-D77A-C863D7EDEFBE}"/>
              </a:ext>
            </a:extLst>
          </p:cNvPr>
          <p:cNvSpPr>
            <a:spLocks noGrp="1"/>
          </p:cNvSpPr>
          <p:nvPr>
            <p:ph type="title"/>
          </p:nvPr>
        </p:nvSpPr>
        <p:spPr>
          <a:xfrm>
            <a:off x="616775" y="1220646"/>
            <a:ext cx="4403463" cy="1957892"/>
          </a:xfrm>
        </p:spPr>
        <p:txBody>
          <a:bodyPr wrap="square" anchor="ctr">
            <a:noAutofit/>
          </a:bodyPr>
          <a:lstStyle/>
          <a:p>
            <a:r>
              <a:rPr lang="lv-LV" sz="3200" dirty="0">
                <a:effectLst/>
              </a:rPr>
              <a:t>Temata nobeiguma pārbaudes darbā var saņemt augstāko iespējamo rezultātu.</a:t>
            </a:r>
            <a:endParaRPr lang="lv-LV" sz="3200" dirty="0"/>
          </a:p>
        </p:txBody>
      </p:sp>
      <p:sp>
        <p:nvSpPr>
          <p:cNvPr id="3" name="Text Placeholder 2">
            <a:extLst>
              <a:ext uri="{FF2B5EF4-FFF2-40B4-BE49-F238E27FC236}">
                <a16:creationId xmlns:a16="http://schemas.microsoft.com/office/drawing/2014/main" id="{78680CEC-551C-8DDC-DE9A-F4E820B529EB}"/>
              </a:ext>
            </a:extLst>
          </p:cNvPr>
          <p:cNvSpPr>
            <a:spLocks noGrp="1"/>
          </p:cNvSpPr>
          <p:nvPr>
            <p:ph type="body" idx="1"/>
          </p:nvPr>
        </p:nvSpPr>
        <p:spPr/>
        <p:txBody>
          <a:bodyPr wrap="square" anchor="t">
            <a:noAutofit/>
          </a:bodyPr>
          <a:lstStyle/>
          <a:p>
            <a:pPr>
              <a:lnSpc>
                <a:spcPct val="90000"/>
              </a:lnSpc>
              <a:spcAft>
                <a:spcPts val="1000"/>
              </a:spcAft>
            </a:pPr>
            <a:r>
              <a:rPr lang="lv-LV" sz="2200" dirty="0">
                <a:effectLst/>
              </a:rPr>
              <a:t>Turpmāk - pārbaudes darbos iekļauj dažādas sarežģītības pakāpes uzdevumus, lai būtu iespēja demonstrēt mācību satura apguvi visos līmeņos, sākot no </a:t>
            </a:r>
            <a:r>
              <a:rPr lang="lv-LV" sz="2200" dirty="0" err="1">
                <a:effectLst/>
              </a:rPr>
              <a:t>pamatzināšanām</a:t>
            </a:r>
            <a:r>
              <a:rPr lang="lv-LV" sz="2200" dirty="0">
                <a:effectLst/>
              </a:rPr>
              <a:t> līdz prasmei </a:t>
            </a:r>
            <a:r>
              <a:rPr lang="lv-LV" sz="2200" dirty="0"/>
              <a:t>lietot</a:t>
            </a:r>
            <a:r>
              <a:rPr lang="lv-LV" sz="2200" dirty="0">
                <a:effectLst/>
              </a:rPr>
              <a:t> apgūto nepazīstamās situācijās.</a:t>
            </a:r>
          </a:p>
          <a:p>
            <a:pPr>
              <a:lnSpc>
                <a:spcPct val="90000"/>
              </a:lnSpc>
              <a:spcAft>
                <a:spcPts val="1000"/>
              </a:spcAft>
            </a:pPr>
            <a:endParaRPr lang="lv-LV" sz="2200" dirty="0"/>
          </a:p>
          <a:p>
            <a:pPr>
              <a:spcBef>
                <a:spcPts val="0"/>
              </a:spcBef>
              <a:spcAft>
                <a:spcPts val="600"/>
              </a:spcAft>
              <a:buClr>
                <a:srgbClr val="000000"/>
              </a:buClr>
            </a:pPr>
            <a:endParaRPr lang="lv-LV" sz="2200" i="1" dirty="0"/>
          </a:p>
          <a:p>
            <a:pPr>
              <a:spcBef>
                <a:spcPts val="0"/>
              </a:spcBef>
              <a:spcAft>
                <a:spcPts val="600"/>
              </a:spcAft>
            </a:pPr>
            <a:r>
              <a:rPr lang="lv-LV" sz="2200" i="1" dirty="0"/>
              <a:t>Agrāk- ne vienmēr piedāvātie pārbaudes darbi iekļāva dažāda līmeņa uzdevumus, kas nodrošināja iespēju demonstrēt kompleksu sniegumu. </a:t>
            </a:r>
          </a:p>
        </p:txBody>
      </p:sp>
      <p:sp>
        <p:nvSpPr>
          <p:cNvPr id="4" name="Slide Number Placeholder 3">
            <a:extLst>
              <a:ext uri="{FF2B5EF4-FFF2-40B4-BE49-F238E27FC236}">
                <a16:creationId xmlns:a16="http://schemas.microsoft.com/office/drawing/2014/main" id="{910CD240-A1DD-C56E-59CE-24C33A7B819C}"/>
              </a:ext>
            </a:extLst>
          </p:cNvPr>
          <p:cNvSpPr>
            <a:spLocks noGrp="1"/>
          </p:cNvSpPr>
          <p:nvPr>
            <p:ph type="sldNum" idx="12"/>
          </p:nvPr>
        </p:nvSpPr>
        <p:spPr/>
        <p:txBody>
          <a:bodyPr wrap="square" anchor="ctr">
            <a:normAutofit/>
          </a:bodyPr>
          <a:lstStyle/>
          <a:p>
            <a:pPr>
              <a:spcAft>
                <a:spcPts val="600"/>
              </a:spcAft>
            </a:pPr>
            <a:fld id="{00000000-1234-1234-1234-123412341234}" type="slidenum">
              <a:rPr lang="lv-LV" smtClean="0"/>
              <a:pPr>
                <a:spcAft>
                  <a:spcPts val="600"/>
                </a:spcAft>
              </a:pPr>
              <a:t>12</a:t>
            </a:fld>
            <a:endParaRPr lang="lv-LV"/>
          </a:p>
        </p:txBody>
      </p:sp>
    </p:spTree>
    <p:extLst>
      <p:ext uri="{BB962C8B-B14F-4D97-AF65-F5344CB8AC3E}">
        <p14:creationId xmlns:p14="http://schemas.microsoft.com/office/powerpoint/2010/main" val="2627084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7CEC3-E1E5-0A31-F583-D50F2F1CC472}"/>
              </a:ext>
            </a:extLst>
          </p:cNvPr>
          <p:cNvSpPr>
            <a:spLocks noGrp="1"/>
          </p:cNvSpPr>
          <p:nvPr>
            <p:ph type="title"/>
          </p:nvPr>
        </p:nvSpPr>
        <p:spPr/>
        <p:txBody>
          <a:bodyPr/>
          <a:lstStyle/>
          <a:p>
            <a:r>
              <a:rPr lang="lv-LV" sz="3200" dirty="0"/>
              <a:t>Vērtējums temata noslēgumā parāda tikai to, cik labi ir apgūts mācību saturs.</a:t>
            </a:r>
            <a:endParaRPr lang="en-US" sz="3200" dirty="0"/>
          </a:p>
          <a:p>
            <a:endParaRPr lang="lv-LV" sz="4000" dirty="0"/>
          </a:p>
          <a:p>
            <a:endParaRPr lang="en-US" dirty="0"/>
          </a:p>
        </p:txBody>
      </p:sp>
      <p:sp>
        <p:nvSpPr>
          <p:cNvPr id="3" name="Text Placeholder 2">
            <a:extLst>
              <a:ext uri="{FF2B5EF4-FFF2-40B4-BE49-F238E27FC236}">
                <a16:creationId xmlns:a16="http://schemas.microsoft.com/office/drawing/2014/main" id="{8EB34536-FE20-A1C5-46FF-EDE325094BF3}"/>
              </a:ext>
            </a:extLst>
          </p:cNvPr>
          <p:cNvSpPr>
            <a:spLocks noGrp="1"/>
          </p:cNvSpPr>
          <p:nvPr>
            <p:ph type="body" idx="1"/>
          </p:nvPr>
        </p:nvSpPr>
        <p:spPr/>
        <p:txBody>
          <a:bodyPr/>
          <a:lstStyle/>
          <a:p>
            <a:pPr algn="just"/>
            <a:r>
              <a:rPr lang="lv-LV" sz="2000"/>
              <a:t>Skolotāja izliktais vērtējums (piemēram, atzīme) parāda skolēna zināšanas, prasmes, izpratni </a:t>
            </a:r>
            <a:r>
              <a:rPr lang="lv-LV" sz="2000" b="1" dirty="0"/>
              <a:t>pret</a:t>
            </a:r>
            <a:r>
              <a:rPr lang="lv-LV" sz="2000"/>
              <a:t> </a:t>
            </a:r>
            <a:r>
              <a:rPr lang="lv-LV" sz="2000" b="1" dirty="0"/>
              <a:t>sasniedzamo rezultātu konkrētajā brīdī. </a:t>
            </a:r>
          </a:p>
          <a:p>
            <a:pPr algn="just"/>
            <a:r>
              <a:rPr lang="lv-LV" sz="2000"/>
              <a:t>Pirms temata noslēguma skolēnam ir iespēja vingrināties un regulāri saņemt atgriezenisko saiti par savu darbu mācību procesā.</a:t>
            </a:r>
            <a:endParaRPr lang="lv-LV" sz="2000" dirty="0"/>
          </a:p>
          <a:p>
            <a:pPr algn="just"/>
            <a:r>
              <a:rPr lang="lv-LV" sz="2000"/>
              <a:t>Noslēguma vērtēšanai jeb </a:t>
            </a:r>
            <a:r>
              <a:rPr lang="lv-LV" sz="2000" err="1"/>
              <a:t>summatīvajai</a:t>
            </a:r>
            <a:r>
              <a:rPr lang="lv-LV" sz="2000"/>
              <a:t> vērtēšanai skolotājs izmantoto tos pašus uzdevumus, uzdevumu nosacījumus un vērtēšanas kritērijus, ko visa mācību procesa laikā.</a:t>
            </a:r>
            <a:endParaRPr lang="lv-LV" dirty="0"/>
          </a:p>
          <a:p>
            <a:endParaRPr lang="lv-LV" sz="2000"/>
          </a:p>
        </p:txBody>
      </p:sp>
      <p:sp>
        <p:nvSpPr>
          <p:cNvPr id="4" name="Slide Number Placeholder 3">
            <a:extLst>
              <a:ext uri="{FF2B5EF4-FFF2-40B4-BE49-F238E27FC236}">
                <a16:creationId xmlns:a16="http://schemas.microsoft.com/office/drawing/2014/main" id="{0750E889-72EA-400E-8F53-194B7A17EFF9}"/>
              </a:ext>
            </a:extLst>
          </p:cNvPr>
          <p:cNvSpPr>
            <a:spLocks noGrp="1"/>
          </p:cNvSpPr>
          <p:nvPr>
            <p:ph type="sldNum" idx="12"/>
          </p:nvPr>
        </p:nvSpPr>
        <p:spPr/>
        <p:txBody>
          <a:bodyPr/>
          <a:lstStyle/>
          <a:p>
            <a:fld id="{00000000-1234-1234-1234-123412341234}" type="slidenum">
              <a:rPr lang="lv-LV" smtClean="0"/>
              <a:pPr/>
              <a:t>13</a:t>
            </a:fld>
            <a:endParaRPr lang="lv-LV"/>
          </a:p>
        </p:txBody>
      </p:sp>
    </p:spTree>
    <p:extLst>
      <p:ext uri="{BB962C8B-B14F-4D97-AF65-F5344CB8AC3E}">
        <p14:creationId xmlns:p14="http://schemas.microsoft.com/office/powerpoint/2010/main" val="1966117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165D-B9AD-C216-D77A-C863D7EDEFBE}"/>
              </a:ext>
            </a:extLst>
          </p:cNvPr>
          <p:cNvSpPr>
            <a:spLocks noGrp="1"/>
          </p:cNvSpPr>
          <p:nvPr>
            <p:ph type="title"/>
          </p:nvPr>
        </p:nvSpPr>
        <p:spPr/>
        <p:txBody>
          <a:bodyPr anchor="t">
            <a:noAutofit/>
          </a:bodyPr>
          <a:lstStyle/>
          <a:p>
            <a:r>
              <a:rPr lang="lv-LV" sz="3200" dirty="0">
                <a:effectLst/>
              </a:rPr>
              <a:t>Gala </a:t>
            </a:r>
            <a:r>
              <a:rPr lang="lv-LV" sz="3200" dirty="0"/>
              <a:t>vērtējumu var</a:t>
            </a:r>
            <a:r>
              <a:rPr lang="lv-LV" sz="3200" dirty="0">
                <a:effectLst/>
              </a:rPr>
              <a:t> neveidot visu </a:t>
            </a:r>
            <a:r>
              <a:rPr lang="lv-LV" sz="3200" dirty="0"/>
              <a:t>vērtējumu vidējais</a:t>
            </a:r>
            <a:r>
              <a:rPr lang="lv-LV" sz="3200" dirty="0">
                <a:effectLst/>
              </a:rPr>
              <a:t> aritmētiskais</a:t>
            </a:r>
            <a:r>
              <a:rPr lang="en-LV" sz="3200" dirty="0">
                <a:effectLst/>
              </a:rPr>
              <a:t> </a:t>
            </a:r>
            <a:r>
              <a:rPr lang="en-LV" sz="3200" dirty="0"/>
              <a:t>rezultāts</a:t>
            </a:r>
            <a:r>
              <a:rPr lang="lv-LV" sz="3200" dirty="0"/>
              <a:t>.</a:t>
            </a:r>
          </a:p>
        </p:txBody>
      </p:sp>
      <p:sp>
        <p:nvSpPr>
          <p:cNvPr id="3" name="Text Placeholder 2">
            <a:extLst>
              <a:ext uri="{FF2B5EF4-FFF2-40B4-BE49-F238E27FC236}">
                <a16:creationId xmlns:a16="http://schemas.microsoft.com/office/drawing/2014/main" id="{78680CEC-551C-8DDC-DE9A-F4E820B529EB}"/>
              </a:ext>
            </a:extLst>
          </p:cNvPr>
          <p:cNvSpPr>
            <a:spLocks noGrp="1"/>
          </p:cNvSpPr>
          <p:nvPr>
            <p:ph type="body" idx="1"/>
          </p:nvPr>
        </p:nvSpPr>
        <p:spPr/>
        <p:txBody>
          <a:bodyPr anchor="t">
            <a:normAutofit/>
          </a:bodyPr>
          <a:lstStyle/>
          <a:p>
            <a:pPr>
              <a:spcBef>
                <a:spcPts val="0"/>
              </a:spcBef>
              <a:spcAft>
                <a:spcPts val="600"/>
              </a:spcAft>
              <a:buClr>
                <a:srgbClr val="000000"/>
              </a:buClr>
            </a:pPr>
            <a:r>
              <a:rPr lang="lv-LV" sz="2200" b="0" i="0" u="none" strike="noStrike" cap="none">
                <a:effectLst/>
              </a:rPr>
              <a:t>Turpmāk – </a:t>
            </a:r>
            <a:r>
              <a:rPr lang="lv-LV" sz="2200" b="0" i="0" u="none" strike="noStrike" cap="none" err="1">
                <a:effectLst/>
              </a:rPr>
              <a:t>summatīvo</a:t>
            </a:r>
            <a:r>
              <a:rPr lang="lv-LV" sz="2200" b="0" i="0" u="none" strike="noStrike" cap="none">
                <a:effectLst/>
              </a:rPr>
              <a:t> vērtējumu iegūst</a:t>
            </a:r>
            <a:r>
              <a:rPr lang="lv-LV" sz="2200"/>
              <a:t>,</a:t>
            </a:r>
            <a:r>
              <a:rPr lang="lv-LV" sz="2200" b="0" i="0" u="none" strike="noStrike" cap="none">
                <a:effectLst/>
              </a:rPr>
              <a:t> kārtojot pārbaudes darbus temata noslēgumā. </a:t>
            </a:r>
            <a:r>
              <a:rPr lang="lv-LV" sz="2200"/>
              <a:t>Vērtējumam</a:t>
            </a:r>
            <a:r>
              <a:rPr lang="lv-LV" sz="2200" b="0" i="0" u="none" strike="noStrike" cap="none">
                <a:effectLst/>
              </a:rPr>
              <a:t> var būt atšķirīgs "svars</a:t>
            </a:r>
            <a:r>
              <a:rPr lang="lv-LV" sz="2200"/>
              <a:t>"</a:t>
            </a:r>
            <a:r>
              <a:rPr lang="lv-LV" sz="2200" b="0" i="0" u="none" strike="noStrike" cap="none">
                <a:effectLst/>
              </a:rPr>
              <a:t> un tādējādi lielāka ietekme uz gala vērtējumu atkarībā no temata apjoma. </a:t>
            </a:r>
          </a:p>
          <a:p>
            <a:pPr>
              <a:spcBef>
                <a:spcPts val="0"/>
              </a:spcBef>
              <a:spcAft>
                <a:spcPts val="600"/>
              </a:spcAft>
              <a:buClr>
                <a:srgbClr val="000000"/>
              </a:buClr>
            </a:pPr>
            <a:endParaRPr lang="lv-LV" sz="2200" b="0" i="0" u="none" strike="noStrike" cap="none"/>
          </a:p>
          <a:p>
            <a:pPr>
              <a:spcBef>
                <a:spcPts val="0"/>
              </a:spcBef>
              <a:spcAft>
                <a:spcPts val="600"/>
              </a:spcAft>
              <a:buClr>
                <a:srgbClr val="000000"/>
              </a:buClr>
            </a:pPr>
            <a:r>
              <a:rPr lang="lv-LV" sz="2200" b="0" i="1" u="none" strike="noStrike" cap="none">
                <a:effectLst/>
              </a:rPr>
              <a:t>Agrāk – praksē lielākoties visas atzīmes bija vienlīdz svarīgas un gala vērtējumu izlika, aprēķinot tikai vidējo aritmētisko</a:t>
            </a:r>
            <a:r>
              <a:rPr lang="lv-LV" sz="2200" i="1"/>
              <a:t> rezultātu.</a:t>
            </a:r>
            <a:endParaRPr lang="lv-LV" sz="2200" b="0" i="1" u="none" strike="noStrike" cap="none">
              <a:effectLst/>
            </a:endParaRPr>
          </a:p>
          <a:p>
            <a:pPr>
              <a:spcBef>
                <a:spcPts val="0"/>
              </a:spcBef>
              <a:spcAft>
                <a:spcPts val="600"/>
              </a:spcAft>
              <a:buClr>
                <a:srgbClr val="000000"/>
              </a:buClr>
            </a:pPr>
            <a:endParaRPr lang="lv-LV" sz="2200" b="0" i="0" u="none" strike="noStrike" cap="none">
              <a:effectLst/>
            </a:endParaRPr>
          </a:p>
        </p:txBody>
      </p:sp>
      <p:sp>
        <p:nvSpPr>
          <p:cNvPr id="4" name="Slide Number Placeholder 3">
            <a:extLst>
              <a:ext uri="{FF2B5EF4-FFF2-40B4-BE49-F238E27FC236}">
                <a16:creationId xmlns:a16="http://schemas.microsoft.com/office/drawing/2014/main" id="{910CD240-A1DD-C56E-59CE-24C33A7B819C}"/>
              </a:ext>
            </a:extLst>
          </p:cNvPr>
          <p:cNvSpPr>
            <a:spLocks noGrp="1"/>
          </p:cNvSpPr>
          <p:nvPr>
            <p:ph type="sldNum" idx="12"/>
          </p:nvPr>
        </p:nvSpPr>
        <p:spPr/>
        <p:txBody>
          <a:bodyPr wrap="square" anchor="ctr">
            <a:normAutofit/>
          </a:bodyPr>
          <a:lstStyle/>
          <a:p>
            <a:pPr>
              <a:spcAft>
                <a:spcPts val="600"/>
              </a:spcAft>
            </a:pPr>
            <a:fld id="{00000000-1234-1234-1234-123412341234}" type="slidenum">
              <a:rPr lang="lv-LV" smtClean="0"/>
              <a:pPr>
                <a:spcAft>
                  <a:spcPts val="600"/>
                </a:spcAft>
              </a:pPr>
              <a:t>14</a:t>
            </a:fld>
            <a:endParaRPr lang="lv-LV"/>
          </a:p>
        </p:txBody>
      </p:sp>
    </p:spTree>
    <p:extLst>
      <p:ext uri="{BB962C8B-B14F-4D97-AF65-F5344CB8AC3E}">
        <p14:creationId xmlns:p14="http://schemas.microsoft.com/office/powerpoint/2010/main" val="2233387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165D-B9AD-C216-D77A-C863D7EDEFBE}"/>
              </a:ext>
            </a:extLst>
          </p:cNvPr>
          <p:cNvSpPr>
            <a:spLocks noGrp="1"/>
          </p:cNvSpPr>
          <p:nvPr>
            <p:ph type="title"/>
          </p:nvPr>
        </p:nvSpPr>
        <p:spPr/>
        <p:txBody>
          <a:bodyPr anchor="t">
            <a:noAutofit/>
          </a:bodyPr>
          <a:lstStyle/>
          <a:p>
            <a:r>
              <a:rPr lang="lv-LV" sz="3200" dirty="0"/>
              <a:t>Mācību snieguma</a:t>
            </a:r>
            <a:r>
              <a:rPr lang="lv-LV" sz="3200" dirty="0">
                <a:effectLst/>
              </a:rPr>
              <a:t> </a:t>
            </a:r>
            <a:r>
              <a:rPr lang="lv-LV" sz="3200" dirty="0"/>
              <a:t>vērtējuma uzlabošana </a:t>
            </a:r>
            <a:r>
              <a:rPr lang="lv-LV" sz="3200" dirty="0">
                <a:effectLst/>
              </a:rPr>
              <a:t>mācību gada beigās.</a:t>
            </a:r>
            <a:endParaRPr lang="lv-LV" sz="3200" dirty="0"/>
          </a:p>
        </p:txBody>
      </p:sp>
      <p:sp>
        <p:nvSpPr>
          <p:cNvPr id="3" name="Text Placeholder 2">
            <a:extLst>
              <a:ext uri="{FF2B5EF4-FFF2-40B4-BE49-F238E27FC236}">
                <a16:creationId xmlns:a16="http://schemas.microsoft.com/office/drawing/2014/main" id="{78680CEC-551C-8DDC-DE9A-F4E820B529EB}"/>
              </a:ext>
            </a:extLst>
          </p:cNvPr>
          <p:cNvSpPr>
            <a:spLocks noGrp="1"/>
          </p:cNvSpPr>
          <p:nvPr>
            <p:ph type="body" idx="1"/>
          </p:nvPr>
        </p:nvSpPr>
        <p:spPr/>
        <p:txBody>
          <a:bodyPr anchor="t">
            <a:normAutofit lnSpcReduction="10000"/>
          </a:bodyPr>
          <a:lstStyle/>
          <a:p>
            <a:pPr>
              <a:spcBef>
                <a:spcPts val="0"/>
              </a:spcBef>
              <a:spcAft>
                <a:spcPts val="600"/>
              </a:spcAft>
              <a:buClr>
                <a:srgbClr val="000000"/>
              </a:buClr>
            </a:pPr>
            <a:r>
              <a:rPr lang="lv-LV" sz="2200" b="0" i="0" u="none" strike="noStrike" cap="none" dirty="0">
                <a:effectLst/>
              </a:rPr>
              <a:t>Turpmāk – katra temata</a:t>
            </a:r>
            <a:r>
              <a:rPr lang="lv-LV" sz="2200" dirty="0"/>
              <a:t> beigās izglītojamie kārto pārbaudes darbu. Ja mācību gada beigās izšķiras atzīme vienas balles robežās vai, ja izglītojamais vēlas to uzlabot, viņam ir papildu iespēja demonstrēt savu sniegumu mācību gada beigās.</a:t>
            </a:r>
          </a:p>
          <a:p>
            <a:pPr>
              <a:spcBef>
                <a:spcPts val="0"/>
              </a:spcBef>
              <a:spcAft>
                <a:spcPts val="600"/>
              </a:spcAft>
              <a:buClr>
                <a:srgbClr val="000000"/>
              </a:buClr>
            </a:pPr>
            <a:endParaRPr lang="lv-LV" sz="2200" dirty="0"/>
          </a:p>
          <a:p>
            <a:pPr>
              <a:spcBef>
                <a:spcPts val="0"/>
              </a:spcBef>
              <a:spcAft>
                <a:spcPts val="600"/>
              </a:spcAft>
              <a:buClr>
                <a:srgbClr val="000000"/>
              </a:buClr>
            </a:pPr>
            <a:r>
              <a:rPr lang="lv-LV" sz="2200" b="0" i="1" u="none" strike="noStrike" cap="none" dirty="0">
                <a:effectLst/>
              </a:rPr>
              <a:t>Agrāk</a:t>
            </a:r>
            <a:r>
              <a:rPr lang="lv-LV" sz="2200" i="1" dirty="0"/>
              <a:t> –varēja labot ikvienu pārbaudes darbu, kas nesekmēja izglītojamos mācīties ikdienā un prasīja lielu papildu laika resursu no skolotājiem. </a:t>
            </a:r>
            <a:endParaRPr lang="lv-LV" sz="2200" b="0" i="1" u="none" strike="noStrike" cap="none" dirty="0">
              <a:effectLst/>
            </a:endParaRPr>
          </a:p>
        </p:txBody>
      </p:sp>
      <p:sp>
        <p:nvSpPr>
          <p:cNvPr id="4" name="Slide Number Placeholder 3">
            <a:extLst>
              <a:ext uri="{FF2B5EF4-FFF2-40B4-BE49-F238E27FC236}">
                <a16:creationId xmlns:a16="http://schemas.microsoft.com/office/drawing/2014/main" id="{910CD240-A1DD-C56E-59CE-24C33A7B819C}"/>
              </a:ext>
            </a:extLst>
          </p:cNvPr>
          <p:cNvSpPr>
            <a:spLocks noGrp="1"/>
          </p:cNvSpPr>
          <p:nvPr>
            <p:ph type="sldNum" idx="12"/>
          </p:nvPr>
        </p:nvSpPr>
        <p:spPr/>
        <p:txBody>
          <a:bodyPr wrap="square" anchor="ctr">
            <a:normAutofit/>
          </a:bodyPr>
          <a:lstStyle/>
          <a:p>
            <a:pPr>
              <a:spcAft>
                <a:spcPts val="600"/>
              </a:spcAft>
            </a:pPr>
            <a:fld id="{00000000-1234-1234-1234-123412341234}" type="slidenum">
              <a:rPr lang="lv-LV" smtClean="0"/>
              <a:pPr>
                <a:spcAft>
                  <a:spcPts val="600"/>
                </a:spcAft>
              </a:pPr>
              <a:t>15</a:t>
            </a:fld>
            <a:endParaRPr lang="lv-LV"/>
          </a:p>
        </p:txBody>
      </p:sp>
    </p:spTree>
    <p:extLst>
      <p:ext uri="{BB962C8B-B14F-4D97-AF65-F5344CB8AC3E}">
        <p14:creationId xmlns:p14="http://schemas.microsoft.com/office/powerpoint/2010/main" val="4228042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C4DF-2FAB-8614-759A-F1F77F003510}"/>
              </a:ext>
            </a:extLst>
          </p:cNvPr>
          <p:cNvSpPr>
            <a:spLocks noGrp="1"/>
          </p:cNvSpPr>
          <p:nvPr>
            <p:ph type="title"/>
          </p:nvPr>
        </p:nvSpPr>
        <p:spPr>
          <a:xfrm>
            <a:off x="812423" y="199185"/>
            <a:ext cx="7992204" cy="1142815"/>
          </a:xfrm>
        </p:spPr>
        <p:txBody>
          <a:bodyPr/>
          <a:lstStyle/>
          <a:p>
            <a:br>
              <a:rPr lang="lv-LV" sz="2400" dirty="0">
                <a:solidFill>
                  <a:schemeClr val="tx1"/>
                </a:solidFill>
              </a:rPr>
            </a:br>
            <a:r>
              <a:rPr lang="lv-LV" sz="2400" dirty="0">
                <a:solidFill>
                  <a:schemeClr val="tx1"/>
                </a:solidFill>
              </a:rPr>
              <a:t>MĀCĪBU SASNIEGUMU VĒRTĒŠANAS KĀRTĪBA </a:t>
            </a:r>
            <a:br>
              <a:rPr lang="lv-LV" sz="2800" dirty="0">
                <a:effectLst/>
              </a:rPr>
            </a:br>
            <a:endParaRPr lang="lv-LV" sz="2800" dirty="0">
              <a:solidFill>
                <a:schemeClr val="tx1"/>
              </a:solidFill>
            </a:endParaRPr>
          </a:p>
        </p:txBody>
      </p:sp>
      <p:sp>
        <p:nvSpPr>
          <p:cNvPr id="3" name="Google Shape;531;p46">
            <a:extLst>
              <a:ext uri="{FF2B5EF4-FFF2-40B4-BE49-F238E27FC236}">
                <a16:creationId xmlns:a16="http://schemas.microsoft.com/office/drawing/2014/main" id="{DC353539-3651-E538-5817-892F3546AB5D}"/>
              </a:ext>
            </a:extLst>
          </p:cNvPr>
          <p:cNvSpPr txBox="1"/>
          <p:nvPr/>
        </p:nvSpPr>
        <p:spPr>
          <a:xfrm>
            <a:off x="813816" y="1707904"/>
            <a:ext cx="11027664" cy="4858170"/>
          </a:xfrm>
          <a:prstGeom prst="rect">
            <a:avLst/>
          </a:prstGeom>
          <a:noFill/>
          <a:ln>
            <a:noFill/>
          </a:ln>
        </p:spPr>
        <p:txBody>
          <a:bodyPr spcFirstLastPara="1" wrap="square" lIns="91425" tIns="45700" rIns="91425" bIns="45700" anchor="ctr" anchorCtr="0">
            <a:noAutofit/>
          </a:bodyPr>
          <a:lstStyle/>
          <a:p>
            <a:pPr algn="l"/>
            <a:r>
              <a:rPr lang="lv-LV" sz="2000" dirty="0">
                <a:latin typeface="Arial"/>
                <a:cs typeface="Arial"/>
              </a:rPr>
              <a:t>Izglītības iestāde izstrādā mācību sasniegumu vērtēšanas kārtību, kurā nosaka:</a:t>
            </a:r>
          </a:p>
          <a:p>
            <a:pPr marL="342900" indent="-342900" algn="l">
              <a:buFont typeface="Wingdings" panose="05000000000000000000" pitchFamily="2" charset="2"/>
              <a:buChar char="ü"/>
            </a:pPr>
            <a:r>
              <a:rPr lang="lv-LV" sz="2000" dirty="0">
                <a:latin typeface="Arial"/>
                <a:cs typeface="Arial"/>
              </a:rPr>
              <a:t>kā tiek iegūts vērtējums mācību gada noslēgumā,</a:t>
            </a:r>
          </a:p>
          <a:p>
            <a:pPr marL="342900" indent="-342900" algn="l">
              <a:buFont typeface="Wingdings" panose="05000000000000000000" pitchFamily="2" charset="2"/>
              <a:buChar char="ü"/>
            </a:pPr>
            <a:r>
              <a:rPr lang="lv-LV" sz="2000" dirty="0">
                <a:latin typeface="Arial"/>
                <a:cs typeface="Arial"/>
              </a:rPr>
              <a:t>kādā veidā tiek izteikti </a:t>
            </a:r>
            <a:r>
              <a:rPr lang="lv-LV" sz="2000" dirty="0" err="1">
                <a:latin typeface="Arial"/>
                <a:cs typeface="Arial"/>
              </a:rPr>
              <a:t>formatīvie</a:t>
            </a:r>
            <a:r>
              <a:rPr lang="lv-LV" sz="2000" dirty="0">
                <a:latin typeface="Arial"/>
                <a:cs typeface="Arial"/>
              </a:rPr>
              <a:t> vērtējumi,</a:t>
            </a:r>
          </a:p>
          <a:p>
            <a:pPr marL="342900" indent="-342900" algn="l">
              <a:buFont typeface="Wingdings" panose="05000000000000000000" pitchFamily="2" charset="2"/>
              <a:buChar char="ü"/>
            </a:pPr>
            <a:r>
              <a:rPr lang="lv-LV" sz="2000" dirty="0">
                <a:latin typeface="Arial"/>
                <a:cs typeface="Arial"/>
              </a:rPr>
              <a:t>kādā veidā tiek izvērtēta un dokumentēta skolēnu izaugsme un ieradumi,</a:t>
            </a:r>
          </a:p>
          <a:p>
            <a:pPr marL="342900" indent="-342900" algn="l">
              <a:buFont typeface="Wingdings" panose="05000000000000000000" pitchFamily="2" charset="2"/>
              <a:buChar char="ü"/>
            </a:pPr>
            <a:r>
              <a:rPr lang="lv-LV" sz="2000" dirty="0">
                <a:latin typeface="Arial"/>
                <a:cs typeface="Arial"/>
              </a:rPr>
              <a:t>kā pedagogi izglītības iestādē saskaņo </a:t>
            </a:r>
            <a:r>
              <a:rPr lang="lv-LV" sz="2000" dirty="0" err="1">
                <a:latin typeface="Arial"/>
                <a:cs typeface="Arial"/>
              </a:rPr>
              <a:t>summatīvās</a:t>
            </a:r>
            <a:r>
              <a:rPr lang="lv-LV" sz="2000" dirty="0">
                <a:latin typeface="Arial"/>
                <a:cs typeface="Arial"/>
              </a:rPr>
              <a:t> vērtēšanas un diagnosticējošās vērtēšanas darbu plānojumu, vienā dienā plānojot ne vairāk kā divus </a:t>
            </a:r>
            <a:r>
              <a:rPr lang="lv-LV" sz="2000" dirty="0" err="1">
                <a:latin typeface="Arial"/>
                <a:cs typeface="Arial"/>
              </a:rPr>
              <a:t>summatīvos</a:t>
            </a:r>
            <a:r>
              <a:rPr lang="lv-LV" sz="2000" dirty="0">
                <a:latin typeface="Arial"/>
                <a:cs typeface="Arial"/>
              </a:rPr>
              <a:t> darbus</a:t>
            </a:r>
          </a:p>
          <a:p>
            <a:pPr marL="342900" indent="-342900" algn="l">
              <a:buFont typeface="Wingdings" panose="05000000000000000000" pitchFamily="2" charset="2"/>
              <a:buChar char="ü"/>
            </a:pPr>
            <a:r>
              <a:rPr lang="lv-LV" sz="2000" dirty="0">
                <a:latin typeface="Arial"/>
                <a:cs typeface="Arial"/>
              </a:rPr>
              <a:t>kā par mācību sasniegumu vērtēšanas kārtību informē izglītojamos un vecākus vai likumiskos pārstāvjus,</a:t>
            </a:r>
          </a:p>
          <a:p>
            <a:pPr marL="342900" indent="-342900" algn="l">
              <a:buFont typeface="Wingdings" panose="05000000000000000000" pitchFamily="2" charset="2"/>
              <a:buChar char="ü"/>
            </a:pPr>
            <a:r>
              <a:rPr lang="lv-LV" sz="2000" dirty="0">
                <a:latin typeface="Arial"/>
                <a:cs typeface="Arial"/>
              </a:rPr>
              <a:t>kā var iegūt iepriekš neiegūtos </a:t>
            </a:r>
            <a:r>
              <a:rPr lang="lv-LV" sz="2000" dirty="0" err="1">
                <a:latin typeface="Arial"/>
                <a:cs typeface="Arial"/>
              </a:rPr>
              <a:t>summatīvos</a:t>
            </a:r>
            <a:r>
              <a:rPr lang="lv-LV" sz="2000" dirty="0">
                <a:latin typeface="Arial"/>
                <a:cs typeface="Arial"/>
              </a:rPr>
              <a:t> vērtējumus,</a:t>
            </a:r>
          </a:p>
          <a:p>
            <a:pPr marL="342900" indent="-342900" algn="l">
              <a:buFont typeface="Wingdings" panose="05000000000000000000" pitchFamily="2" charset="2"/>
              <a:buChar char="ü"/>
            </a:pPr>
            <a:r>
              <a:rPr lang="lv-LV" sz="2000" dirty="0">
                <a:latin typeface="Arial"/>
                <a:cs typeface="Arial"/>
              </a:rPr>
              <a:t>kā var uzlabot sniegumu mācību gada noslēgumā,</a:t>
            </a:r>
          </a:p>
          <a:p>
            <a:pPr marL="342900" indent="-342900" algn="l">
              <a:buFont typeface="Wingdings" panose="05000000000000000000" pitchFamily="2" charset="2"/>
              <a:buChar char="ü"/>
            </a:pPr>
            <a:r>
              <a:rPr lang="lv-LV" sz="2000" dirty="0">
                <a:latin typeface="Arial"/>
                <a:cs typeface="Arial"/>
              </a:rPr>
              <a:t>citus izglītības iestādei būtiskus skolēnu snieguma vērtēšanas jautājumus.</a:t>
            </a:r>
          </a:p>
          <a:p>
            <a:pPr marL="342900" indent="-342900">
              <a:buFont typeface="Wingdings" panose="05000000000000000000" pitchFamily="2" charset="2"/>
              <a:buChar char="ü"/>
            </a:pPr>
            <a:endParaRPr lang="lv-LV" sz="2000" dirty="0">
              <a:latin typeface="Arial"/>
              <a:cs typeface="Arial"/>
            </a:endParaRPr>
          </a:p>
          <a:p>
            <a:pPr marL="342900" indent="-342900">
              <a:buFont typeface="Wingdings" panose="05000000000000000000" pitchFamily="2" charset="2"/>
              <a:buChar char="ü"/>
            </a:pPr>
            <a:endParaRPr lang="lv-LV" sz="2000" dirty="0">
              <a:latin typeface="Arial"/>
              <a:cs typeface="Arial"/>
            </a:endParaRPr>
          </a:p>
          <a:p>
            <a:r>
              <a:rPr lang="lv-LV" sz="2000" b="1" dirty="0">
                <a:solidFill>
                  <a:srgbClr val="C00000"/>
                </a:solidFill>
                <a:latin typeface="Arial"/>
                <a:cs typeface="Arial"/>
              </a:rPr>
              <a:t>!!</a:t>
            </a:r>
            <a:r>
              <a:rPr lang="lv-LV" sz="2000" dirty="0">
                <a:latin typeface="Arial"/>
                <a:cs typeface="Arial"/>
              </a:rPr>
              <a:t> </a:t>
            </a:r>
            <a:r>
              <a:rPr lang="lv-LV" sz="2000" i="1" dirty="0">
                <a:latin typeface="Arial"/>
                <a:cs typeface="Arial"/>
              </a:rPr>
              <a:t>Būtiski atcerēties, ka vērtēšanas kārtība ir saistoša gan skolēniem, gan skolotājiem, tādēļ arī skolai ir jāpārliecinās, ka kārtība tiek ievērota. Kārtībā jāiekļauj reāli izpildāmi nosacījumi.</a:t>
            </a:r>
          </a:p>
        </p:txBody>
      </p:sp>
      <p:sp>
        <p:nvSpPr>
          <p:cNvPr id="6" name="Slide Number Placeholder 5">
            <a:extLst>
              <a:ext uri="{FF2B5EF4-FFF2-40B4-BE49-F238E27FC236}">
                <a16:creationId xmlns:a16="http://schemas.microsoft.com/office/drawing/2014/main" id="{6159F147-EEC5-8BD1-6C2C-6C3F9CAA66D4}"/>
              </a:ext>
            </a:extLst>
          </p:cNvPr>
          <p:cNvSpPr>
            <a:spLocks noGrp="1"/>
          </p:cNvSpPr>
          <p:nvPr>
            <p:ph type="sldNum" idx="12"/>
          </p:nvPr>
        </p:nvSpPr>
        <p:spPr/>
        <p:txBody>
          <a:bodyPr/>
          <a:lstStyle/>
          <a:p>
            <a:fld id="{00000000-1234-1234-1234-123412341234}" type="slidenum">
              <a:rPr lang="lv-LV" smtClean="0"/>
              <a:pPr/>
              <a:t>16</a:t>
            </a:fld>
            <a:endParaRPr lang="lv-LV"/>
          </a:p>
        </p:txBody>
      </p:sp>
    </p:spTree>
    <p:extLst>
      <p:ext uri="{BB962C8B-B14F-4D97-AF65-F5344CB8AC3E}">
        <p14:creationId xmlns:p14="http://schemas.microsoft.com/office/powerpoint/2010/main" val="3860925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D6C30D-2AF6-0A52-73A8-14DD9BE17820}"/>
              </a:ext>
            </a:extLst>
          </p:cNvPr>
          <p:cNvSpPr>
            <a:spLocks noGrp="1"/>
          </p:cNvSpPr>
          <p:nvPr>
            <p:ph type="ctrTitle"/>
          </p:nvPr>
        </p:nvSpPr>
        <p:spPr>
          <a:xfrm>
            <a:off x="838200" y="3055815"/>
            <a:ext cx="10318376" cy="2387600"/>
          </a:xfrm>
        </p:spPr>
        <p:txBody>
          <a:bodyPr wrap="square" anchor="t">
            <a:normAutofit/>
          </a:bodyPr>
          <a:lstStyle/>
          <a:p>
            <a:r>
              <a:rPr lang="lv-LV"/>
              <a:t>Atbildes uz jautājumiem</a:t>
            </a:r>
            <a:endParaRPr lang="en-US"/>
          </a:p>
        </p:txBody>
      </p:sp>
      <p:sp>
        <p:nvSpPr>
          <p:cNvPr id="4" name="Slide Number Placeholder 3" hidden="1">
            <a:extLst>
              <a:ext uri="{FF2B5EF4-FFF2-40B4-BE49-F238E27FC236}">
                <a16:creationId xmlns:a16="http://schemas.microsoft.com/office/drawing/2014/main" id="{48772F5E-5335-8D04-4B0F-53AE6DB861C1}"/>
              </a:ext>
            </a:extLst>
          </p:cNvPr>
          <p:cNvSpPr>
            <a:spLocks noGrp="1"/>
          </p:cNvSpPr>
          <p:nvPr>
            <p:ph type="sldNum" idx="4294967295"/>
          </p:nvPr>
        </p:nvSpPr>
        <p:spPr>
          <a:xfrm>
            <a:off x="616775" y="6566070"/>
            <a:ext cx="391296" cy="291513"/>
          </a:xfrm>
          <a:prstGeom prst="rect">
            <a:avLst/>
          </a:prstGeom>
        </p:spPr>
        <p:txBody>
          <a:bodyPr/>
          <a:lstStyle/>
          <a:p>
            <a:pPr>
              <a:spcAft>
                <a:spcPts val="600"/>
              </a:spcAft>
            </a:pPr>
            <a:fld id="{00000000-1234-1234-1234-123412341234}" type="slidenum">
              <a:rPr lang="lv-LV" smtClean="0"/>
              <a:pPr>
                <a:spcAft>
                  <a:spcPts val="600"/>
                </a:spcAft>
              </a:pPr>
              <a:t>17</a:t>
            </a:fld>
            <a:endParaRPr lang="lv-LV"/>
          </a:p>
        </p:txBody>
      </p:sp>
    </p:spTree>
    <p:extLst>
      <p:ext uri="{BB962C8B-B14F-4D97-AF65-F5344CB8AC3E}">
        <p14:creationId xmlns:p14="http://schemas.microsoft.com/office/powerpoint/2010/main" val="3772987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852CC58-420D-422D-17EC-7DCD5C98E583}"/>
              </a:ext>
            </a:extLst>
          </p:cNvPr>
          <p:cNvSpPr>
            <a:spLocks noGrp="1"/>
          </p:cNvSpPr>
          <p:nvPr>
            <p:ph type="pic" idx="2"/>
          </p:nvPr>
        </p:nvSpPr>
        <p:spPr>
          <a:xfrm>
            <a:off x="747252" y="806245"/>
            <a:ext cx="10648335" cy="5683044"/>
          </a:xfrm>
        </p:spPr>
        <p:txBody>
          <a:bodyPr/>
          <a:lstStyle/>
          <a:p>
            <a:endParaRPr lang="lv-LV" dirty="0"/>
          </a:p>
        </p:txBody>
      </p:sp>
      <p:sp>
        <p:nvSpPr>
          <p:cNvPr id="3" name="Title 2">
            <a:extLst>
              <a:ext uri="{FF2B5EF4-FFF2-40B4-BE49-F238E27FC236}">
                <a16:creationId xmlns:a16="http://schemas.microsoft.com/office/drawing/2014/main" id="{A7320404-0735-5E3A-3F96-D8B8482772BE}"/>
              </a:ext>
            </a:extLst>
          </p:cNvPr>
          <p:cNvSpPr>
            <a:spLocks noGrp="1"/>
          </p:cNvSpPr>
          <p:nvPr>
            <p:ph type="title"/>
          </p:nvPr>
        </p:nvSpPr>
        <p:spPr>
          <a:xfrm>
            <a:off x="1758645" y="1295101"/>
            <a:ext cx="8987051" cy="4182293"/>
          </a:xfrm>
        </p:spPr>
        <p:txBody>
          <a:bodyPr/>
          <a:lstStyle/>
          <a:p>
            <a:pPr algn="ctr"/>
            <a:r>
              <a:rPr lang="lv-LV" sz="2400" dirty="0"/>
              <a:t>Iesūtīto jautājumu dažādība</a:t>
            </a:r>
            <a:br>
              <a:rPr lang="en-US" sz="2400" dirty="0"/>
            </a:br>
            <a:br>
              <a:rPr lang="en-US" sz="2400" dirty="0"/>
            </a:br>
            <a:br>
              <a:rPr lang="en-US" sz="2400" dirty="0"/>
            </a:br>
            <a:endParaRPr lang="en-US" sz="2400" dirty="0"/>
          </a:p>
        </p:txBody>
      </p:sp>
      <p:sp>
        <p:nvSpPr>
          <p:cNvPr id="4" name="Slide Number Placeholder 3">
            <a:extLst>
              <a:ext uri="{FF2B5EF4-FFF2-40B4-BE49-F238E27FC236}">
                <a16:creationId xmlns:a16="http://schemas.microsoft.com/office/drawing/2014/main" id="{12CC8EC8-5877-13E4-6BA1-FE04F1876C96}"/>
              </a:ext>
            </a:extLst>
          </p:cNvPr>
          <p:cNvSpPr>
            <a:spLocks noGrp="1"/>
          </p:cNvSpPr>
          <p:nvPr>
            <p:ph type="sldNum" idx="12"/>
          </p:nvPr>
        </p:nvSpPr>
        <p:spPr/>
        <p:txBody>
          <a:body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18</a:t>
            </a:fld>
            <a:endParaRPr lang="lv-LV" kern="0">
              <a:solidFill>
                <a:srgbClr val="FFFFFF"/>
              </a:solidFill>
            </a:endParaRPr>
          </a:p>
        </p:txBody>
      </p:sp>
      <p:sp>
        <p:nvSpPr>
          <p:cNvPr id="6" name="Taisnstūris: ar noapaļotiem stūriem 5">
            <a:extLst>
              <a:ext uri="{FF2B5EF4-FFF2-40B4-BE49-F238E27FC236}">
                <a16:creationId xmlns:a16="http://schemas.microsoft.com/office/drawing/2014/main" id="{4040FB09-B16A-7724-4DE2-9BA2DF1F9293}"/>
              </a:ext>
            </a:extLst>
          </p:cNvPr>
          <p:cNvSpPr/>
          <p:nvPr/>
        </p:nvSpPr>
        <p:spPr>
          <a:xfrm>
            <a:off x="2150564" y="5101035"/>
            <a:ext cx="2412999" cy="10371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a:cs typeface="Arial"/>
              </a:rPr>
              <a:t>Vērtēšana speciālajās izglītības programmās</a:t>
            </a:r>
            <a:endParaRPr lang="lv-LV"/>
          </a:p>
        </p:txBody>
      </p:sp>
      <p:sp>
        <p:nvSpPr>
          <p:cNvPr id="7" name="Taisnstūris: ar noapaļotiem stūriem 6">
            <a:extLst>
              <a:ext uri="{FF2B5EF4-FFF2-40B4-BE49-F238E27FC236}">
                <a16:creationId xmlns:a16="http://schemas.microsoft.com/office/drawing/2014/main" id="{1C922DE2-F378-0283-C64E-8A4888ACFD81}"/>
              </a:ext>
            </a:extLst>
          </p:cNvPr>
          <p:cNvSpPr/>
          <p:nvPr/>
        </p:nvSpPr>
        <p:spPr>
          <a:xfrm>
            <a:off x="6254750" y="2158999"/>
            <a:ext cx="1767416" cy="10371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a:cs typeface="Arial"/>
              </a:rPr>
              <a:t>SOLO </a:t>
            </a:r>
            <a:r>
              <a:rPr lang="lv-LV" err="1">
                <a:cs typeface="Arial"/>
              </a:rPr>
              <a:t>taksonomijas</a:t>
            </a:r>
            <a:r>
              <a:rPr lang="lv-LV">
                <a:cs typeface="Arial"/>
              </a:rPr>
              <a:t> izmantošana</a:t>
            </a:r>
            <a:endParaRPr lang="lv-LV"/>
          </a:p>
        </p:txBody>
      </p:sp>
      <p:sp>
        <p:nvSpPr>
          <p:cNvPr id="8" name="Taisnstūris: ar noapaļotiem stūriem 7">
            <a:extLst>
              <a:ext uri="{FF2B5EF4-FFF2-40B4-BE49-F238E27FC236}">
                <a16:creationId xmlns:a16="http://schemas.microsoft.com/office/drawing/2014/main" id="{EE8C7B22-B30C-C698-8DAD-AB4829D984F7}"/>
              </a:ext>
            </a:extLst>
          </p:cNvPr>
          <p:cNvSpPr/>
          <p:nvPr/>
        </p:nvSpPr>
        <p:spPr>
          <a:xfrm>
            <a:off x="8604250" y="2158999"/>
            <a:ext cx="1767416" cy="10371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err="1">
                <a:cs typeface="Arial"/>
              </a:rPr>
              <a:t>Formatīvā</a:t>
            </a:r>
            <a:r>
              <a:rPr lang="lv-LV">
                <a:cs typeface="Arial"/>
              </a:rPr>
              <a:t> vērtēšana </a:t>
            </a:r>
            <a:endParaRPr lang="lv-LV"/>
          </a:p>
        </p:txBody>
      </p:sp>
      <p:sp>
        <p:nvSpPr>
          <p:cNvPr id="9" name="Taisnstūris: ar noapaļotiem stūriem 8">
            <a:extLst>
              <a:ext uri="{FF2B5EF4-FFF2-40B4-BE49-F238E27FC236}">
                <a16:creationId xmlns:a16="http://schemas.microsoft.com/office/drawing/2014/main" id="{CFD33657-3F9C-FB34-73CD-EB1491EFC20F}"/>
              </a:ext>
            </a:extLst>
          </p:cNvPr>
          <p:cNvSpPr/>
          <p:nvPr/>
        </p:nvSpPr>
        <p:spPr>
          <a:xfrm>
            <a:off x="1746252" y="3541480"/>
            <a:ext cx="1841499" cy="10371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a:cs typeface="Arial"/>
              </a:rPr>
              <a:t>Vērtējumu atspoguļošana</a:t>
            </a:r>
          </a:p>
        </p:txBody>
      </p:sp>
      <p:sp>
        <p:nvSpPr>
          <p:cNvPr id="10" name="Taisnstūris: ar noapaļotiem stūriem 9">
            <a:extLst>
              <a:ext uri="{FF2B5EF4-FFF2-40B4-BE49-F238E27FC236}">
                <a16:creationId xmlns:a16="http://schemas.microsoft.com/office/drawing/2014/main" id="{10E5FED4-5D44-0E4F-33FC-BA9F1624A97D}"/>
              </a:ext>
            </a:extLst>
          </p:cNvPr>
          <p:cNvSpPr/>
          <p:nvPr/>
        </p:nvSpPr>
        <p:spPr>
          <a:xfrm>
            <a:off x="3905250" y="3619499"/>
            <a:ext cx="1767416" cy="10371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a:cs typeface="Arial"/>
              </a:rPr>
              <a:t>Vērtējumu uzlabošana</a:t>
            </a:r>
          </a:p>
        </p:txBody>
      </p:sp>
      <p:sp>
        <p:nvSpPr>
          <p:cNvPr id="11" name="Taisnstūris: ar noapaļotiem stūriem 10">
            <a:extLst>
              <a:ext uri="{FF2B5EF4-FFF2-40B4-BE49-F238E27FC236}">
                <a16:creationId xmlns:a16="http://schemas.microsoft.com/office/drawing/2014/main" id="{DAD24056-C68A-9C3A-D551-BEF6831DB2D8}"/>
              </a:ext>
            </a:extLst>
          </p:cNvPr>
          <p:cNvSpPr/>
          <p:nvPr/>
        </p:nvSpPr>
        <p:spPr>
          <a:xfrm>
            <a:off x="3905250" y="2159000"/>
            <a:ext cx="1767416" cy="10371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a:cs typeface="Arial"/>
              </a:rPr>
              <a:t>Kavējumi un vērtēšana</a:t>
            </a:r>
          </a:p>
        </p:txBody>
      </p:sp>
      <p:sp>
        <p:nvSpPr>
          <p:cNvPr id="12" name="Taisnstūris: ar noapaļotiem stūriem 11">
            <a:extLst>
              <a:ext uri="{FF2B5EF4-FFF2-40B4-BE49-F238E27FC236}">
                <a16:creationId xmlns:a16="http://schemas.microsoft.com/office/drawing/2014/main" id="{8E680132-F79A-32C0-29CC-50A6529BA125}"/>
              </a:ext>
            </a:extLst>
          </p:cNvPr>
          <p:cNvSpPr/>
          <p:nvPr/>
        </p:nvSpPr>
        <p:spPr>
          <a:xfrm>
            <a:off x="1555749" y="2158999"/>
            <a:ext cx="1767416" cy="10371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lv-LV">
                <a:cs typeface="Arial"/>
              </a:rPr>
              <a:t>Vērtēšana sākumskolā</a:t>
            </a:r>
            <a:endParaRPr lang="lv-LV"/>
          </a:p>
        </p:txBody>
      </p:sp>
      <p:sp>
        <p:nvSpPr>
          <p:cNvPr id="13" name="Taisnstūris: ar noapaļotiem stūriem 12">
            <a:extLst>
              <a:ext uri="{FF2B5EF4-FFF2-40B4-BE49-F238E27FC236}">
                <a16:creationId xmlns:a16="http://schemas.microsoft.com/office/drawing/2014/main" id="{EF38CE02-C0BF-1A20-134A-F59A74487988}"/>
              </a:ext>
            </a:extLst>
          </p:cNvPr>
          <p:cNvSpPr/>
          <p:nvPr/>
        </p:nvSpPr>
        <p:spPr>
          <a:xfrm>
            <a:off x="6254750" y="3619500"/>
            <a:ext cx="1767416" cy="10371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a:cs typeface="Arial"/>
              </a:rPr>
              <a:t>Svērtie vērtējumi</a:t>
            </a:r>
          </a:p>
        </p:txBody>
      </p:sp>
      <p:sp>
        <p:nvSpPr>
          <p:cNvPr id="14" name="Taisnstūris: ar noapaļotiem stūriem 13">
            <a:extLst>
              <a:ext uri="{FF2B5EF4-FFF2-40B4-BE49-F238E27FC236}">
                <a16:creationId xmlns:a16="http://schemas.microsoft.com/office/drawing/2014/main" id="{A8BA0885-4F1A-9DE7-A4DA-B0FCFA83A98E}"/>
              </a:ext>
            </a:extLst>
          </p:cNvPr>
          <p:cNvSpPr/>
          <p:nvPr/>
        </p:nvSpPr>
        <p:spPr>
          <a:xfrm>
            <a:off x="5407748" y="5101037"/>
            <a:ext cx="1852082" cy="10371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a:cs typeface="Arial"/>
              </a:rPr>
              <a:t>Gada un galīgo vērtējumu izlikšana</a:t>
            </a:r>
            <a:endParaRPr lang="lv-LV"/>
          </a:p>
        </p:txBody>
      </p:sp>
      <p:sp>
        <p:nvSpPr>
          <p:cNvPr id="15" name="Taisnstūris: ar noapaļotiem stūriem 14">
            <a:extLst>
              <a:ext uri="{FF2B5EF4-FFF2-40B4-BE49-F238E27FC236}">
                <a16:creationId xmlns:a16="http://schemas.microsoft.com/office/drawing/2014/main" id="{20852764-F330-F968-A0B4-FA91C8E8E82F}"/>
              </a:ext>
            </a:extLst>
          </p:cNvPr>
          <p:cNvSpPr/>
          <p:nvPr/>
        </p:nvSpPr>
        <p:spPr>
          <a:xfrm>
            <a:off x="8604250" y="3619500"/>
            <a:ext cx="1767416" cy="10371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dirty="0">
                <a:cs typeface="Arial"/>
              </a:rPr>
              <a:t>Vērtēšanas kārtība skolā</a:t>
            </a:r>
            <a:endParaRPr lang="lv-LV" dirty="0"/>
          </a:p>
        </p:txBody>
      </p:sp>
      <p:sp>
        <p:nvSpPr>
          <p:cNvPr id="16" name="Taisnstūris: ar noapaļotiem stūriem 15">
            <a:extLst>
              <a:ext uri="{FF2B5EF4-FFF2-40B4-BE49-F238E27FC236}">
                <a16:creationId xmlns:a16="http://schemas.microsoft.com/office/drawing/2014/main" id="{761DE10E-7EC7-DFEC-FF31-29483B97B953}"/>
              </a:ext>
            </a:extLst>
          </p:cNvPr>
          <p:cNvSpPr/>
          <p:nvPr/>
        </p:nvSpPr>
        <p:spPr>
          <a:xfrm>
            <a:off x="8119055" y="5106070"/>
            <a:ext cx="1767416" cy="103716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lv-LV">
                <a:cs typeface="Arial"/>
              </a:rPr>
              <a:t>Metodiskais atbalsts</a:t>
            </a:r>
          </a:p>
        </p:txBody>
      </p:sp>
    </p:spTree>
    <p:extLst>
      <p:ext uri="{BB962C8B-B14F-4D97-AF65-F5344CB8AC3E}">
        <p14:creationId xmlns:p14="http://schemas.microsoft.com/office/powerpoint/2010/main" val="888619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F6A1938-2294-594D-8552-C403DF9E75CA}"/>
              </a:ext>
            </a:extLst>
          </p:cNvPr>
          <p:cNvSpPr>
            <a:spLocks noGrp="1"/>
          </p:cNvSpPr>
          <p:nvPr>
            <p:ph type="pic" idx="2"/>
          </p:nvPr>
        </p:nvSpPr>
        <p:spPr/>
        <p:txBody>
          <a:bodyPr/>
          <a:lstStyle/>
          <a:p>
            <a:endParaRPr lang="lv-LV"/>
          </a:p>
        </p:txBody>
      </p:sp>
      <p:sp>
        <p:nvSpPr>
          <p:cNvPr id="3" name="Title 2">
            <a:extLst>
              <a:ext uri="{FF2B5EF4-FFF2-40B4-BE49-F238E27FC236}">
                <a16:creationId xmlns:a16="http://schemas.microsoft.com/office/drawing/2014/main" id="{7B8F9AED-4FF6-7DA7-0B54-350600572F50}"/>
              </a:ext>
            </a:extLst>
          </p:cNvPr>
          <p:cNvSpPr>
            <a:spLocks noGrp="1"/>
          </p:cNvSpPr>
          <p:nvPr>
            <p:ph type="title"/>
          </p:nvPr>
        </p:nvSpPr>
        <p:spPr>
          <a:xfrm>
            <a:off x="1622323" y="1189704"/>
            <a:ext cx="9173496" cy="4442612"/>
          </a:xfrm>
        </p:spPr>
        <p:txBody>
          <a:bodyPr/>
          <a:lstStyle/>
          <a:p>
            <a:pPr algn="ctr"/>
            <a:r>
              <a:rPr lang="lv-LV" sz="2400" dirty="0" err="1">
                <a:solidFill>
                  <a:srgbClr val="664690"/>
                </a:solidFill>
                <a:latin typeface="Arial"/>
                <a:cs typeface="Arial"/>
              </a:rPr>
              <a:t>Summatīvā</a:t>
            </a:r>
            <a:r>
              <a:rPr lang="lv-LV" sz="2400" dirty="0">
                <a:solidFill>
                  <a:srgbClr val="664690"/>
                </a:solidFill>
                <a:latin typeface="Arial"/>
                <a:cs typeface="Arial"/>
              </a:rPr>
              <a:t> vērtējuma svari</a:t>
            </a:r>
            <a:br>
              <a:rPr lang="lv-LV" sz="2000" dirty="0">
                <a:solidFill>
                  <a:srgbClr val="664690"/>
                </a:solidFill>
                <a:latin typeface="Arial"/>
                <a:cs typeface="Arial"/>
              </a:rPr>
            </a:br>
            <a:br>
              <a:rPr lang="lv-LV" sz="2000" dirty="0">
                <a:solidFill>
                  <a:srgbClr val="664690"/>
                </a:solidFill>
                <a:latin typeface="Arial"/>
                <a:cs typeface="Arial"/>
              </a:rPr>
            </a:br>
            <a:r>
              <a:rPr lang="lv-LV" sz="2000" b="0" dirty="0">
                <a:solidFill>
                  <a:srgbClr val="664690"/>
                </a:solidFill>
                <a:latin typeface="+mn-lt"/>
                <a:cs typeface="Arial"/>
              </a:rPr>
              <a:t>Kādos gadījumos pedagogs </a:t>
            </a:r>
            <a:r>
              <a:rPr lang="lv-LV" sz="2000" b="0" dirty="0" err="1">
                <a:solidFill>
                  <a:srgbClr val="664690"/>
                </a:solidFill>
                <a:latin typeface="+mn-lt"/>
                <a:cs typeface="Arial"/>
              </a:rPr>
              <a:t>summatīvajam</a:t>
            </a:r>
            <a:r>
              <a:rPr lang="lv-LV" sz="2000" b="0" dirty="0">
                <a:solidFill>
                  <a:srgbClr val="664690"/>
                </a:solidFill>
                <a:latin typeface="+mn-lt"/>
                <a:cs typeface="Arial"/>
              </a:rPr>
              <a:t> vērtējumam pielieto svarus?</a:t>
            </a:r>
            <a:br>
              <a:rPr lang="lv-LV" sz="2000" b="0" dirty="0">
                <a:latin typeface="+mn-lt"/>
                <a:cs typeface="Arial"/>
              </a:rPr>
            </a:br>
            <a:br>
              <a:rPr lang="lv-LV" sz="2000" b="0" dirty="0">
                <a:latin typeface="+mn-lt"/>
                <a:cs typeface="Arial"/>
              </a:rPr>
            </a:br>
            <a:r>
              <a:rPr lang="lv-LV" sz="2000" b="0" dirty="0">
                <a:solidFill>
                  <a:srgbClr val="664690"/>
                </a:solidFill>
                <a:latin typeface="+mn-lt"/>
                <a:cs typeface="Arial"/>
              </a:rPr>
              <a:t>Vai svērtie vērtējumi žurnālā šajā mācību gadā ir ieteicami, bet ne obligāti?</a:t>
            </a:r>
            <a:br>
              <a:rPr lang="lv-LV" sz="2000" b="0" dirty="0">
                <a:latin typeface="+mn-lt"/>
                <a:cs typeface="Arial"/>
              </a:rPr>
            </a:br>
            <a:br>
              <a:rPr lang="lv-LV" sz="2000" b="0" dirty="0">
                <a:latin typeface="+mn-lt"/>
                <a:cs typeface="Arial"/>
              </a:rPr>
            </a:br>
            <a:r>
              <a:rPr lang="lv-LV" sz="2000" b="0" dirty="0">
                <a:solidFill>
                  <a:srgbClr val="664690"/>
                </a:solidFill>
                <a:latin typeface="+mn-lt"/>
                <a:cs typeface="Arial"/>
              </a:rPr>
              <a:t>Vai skolotājs var izvēlēties šogad visas tēmas vienlīdzīgi svērt, kamēr nav pats to vēl izpratis un ieguvis prasmi "svērt" objektīvi?</a:t>
            </a:r>
            <a:br>
              <a:rPr lang="lv-LV" sz="2000" b="0" dirty="0">
                <a:latin typeface="+mn-lt"/>
                <a:cs typeface="Arial"/>
              </a:rPr>
            </a:br>
            <a:br>
              <a:rPr lang="lv-LV" sz="2000" b="0" dirty="0">
                <a:latin typeface="+mn-lt"/>
                <a:cs typeface="Arial"/>
              </a:rPr>
            </a:br>
            <a:r>
              <a:rPr lang="lv-LV" sz="2000" b="0" dirty="0">
                <a:solidFill>
                  <a:srgbClr val="664690"/>
                </a:solidFill>
                <a:latin typeface="+mn-lt"/>
                <a:cs typeface="Arial"/>
              </a:rPr>
              <a:t>Cik nozīmīgi svērtie vērtējumi ir 4.- 6.klašu posmā? </a:t>
            </a:r>
            <a:br>
              <a:rPr lang="lv-LV" sz="2000" b="0" dirty="0">
                <a:solidFill>
                  <a:srgbClr val="664690"/>
                </a:solidFill>
                <a:latin typeface="+mn-lt"/>
                <a:cs typeface="Arial"/>
              </a:rPr>
            </a:br>
            <a:br>
              <a:rPr lang="lv-LV" sz="2000" b="0" dirty="0">
                <a:solidFill>
                  <a:srgbClr val="664690"/>
                </a:solidFill>
                <a:latin typeface="+mn-lt"/>
                <a:cs typeface="Arial"/>
              </a:rPr>
            </a:br>
            <a:r>
              <a:rPr lang="lv-LV" sz="2000" b="0" dirty="0">
                <a:solidFill>
                  <a:srgbClr val="664690"/>
                </a:solidFill>
                <a:latin typeface="+mn-lt"/>
                <a:cs typeface="Arial"/>
              </a:rPr>
              <a:t>Kādēļ svarus katrai tēmai nenosaka VISC? </a:t>
            </a:r>
          </a:p>
          <a:p>
            <a:endParaRPr lang="en-US" dirty="0"/>
          </a:p>
        </p:txBody>
      </p:sp>
      <p:sp>
        <p:nvSpPr>
          <p:cNvPr id="4" name="Slide Number Placeholder 3">
            <a:extLst>
              <a:ext uri="{FF2B5EF4-FFF2-40B4-BE49-F238E27FC236}">
                <a16:creationId xmlns:a16="http://schemas.microsoft.com/office/drawing/2014/main" id="{675557BB-C642-03C8-0DAD-0A5C43704AD7}"/>
              </a:ext>
            </a:extLst>
          </p:cNvPr>
          <p:cNvSpPr>
            <a:spLocks noGrp="1"/>
          </p:cNvSpPr>
          <p:nvPr>
            <p:ph type="sldNum" idx="12"/>
          </p:nvPr>
        </p:nvSpPr>
        <p:spPr/>
        <p:txBody>
          <a:body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19</a:t>
            </a:fld>
            <a:endParaRPr lang="lv-LV" kern="0">
              <a:solidFill>
                <a:srgbClr val="FFFFFF"/>
              </a:solidFill>
            </a:endParaRPr>
          </a:p>
        </p:txBody>
      </p:sp>
    </p:spTree>
    <p:extLst>
      <p:ext uri="{BB962C8B-B14F-4D97-AF65-F5344CB8AC3E}">
        <p14:creationId xmlns:p14="http://schemas.microsoft.com/office/powerpoint/2010/main" val="272630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D6C30D-2AF6-0A52-73A8-14DD9BE17820}"/>
              </a:ext>
            </a:extLst>
          </p:cNvPr>
          <p:cNvSpPr>
            <a:spLocks noGrp="1"/>
          </p:cNvSpPr>
          <p:nvPr>
            <p:ph type="ctrTitle"/>
          </p:nvPr>
        </p:nvSpPr>
        <p:spPr>
          <a:xfrm>
            <a:off x="914400" y="1688993"/>
            <a:ext cx="8337176" cy="2933807"/>
          </a:xfrm>
        </p:spPr>
        <p:txBody>
          <a:bodyPr wrap="square" anchor="t">
            <a:normAutofit/>
          </a:bodyPr>
          <a:lstStyle/>
          <a:p>
            <a:r>
              <a:rPr lang="lv-LV" sz="4800" dirty="0"/>
              <a:t>IZAICINĀJUMI</a:t>
            </a:r>
          </a:p>
        </p:txBody>
      </p:sp>
      <p:sp>
        <p:nvSpPr>
          <p:cNvPr id="6" name="Text Placeholder 5">
            <a:extLst>
              <a:ext uri="{FF2B5EF4-FFF2-40B4-BE49-F238E27FC236}">
                <a16:creationId xmlns:a16="http://schemas.microsoft.com/office/drawing/2014/main" id="{3EA3BB88-3066-A844-C614-22E8E6E414BB}"/>
              </a:ext>
            </a:extLst>
          </p:cNvPr>
          <p:cNvSpPr>
            <a:spLocks noGrp="1"/>
          </p:cNvSpPr>
          <p:nvPr>
            <p:ph type="subTitle" idx="1"/>
          </p:nvPr>
        </p:nvSpPr>
        <p:spPr>
          <a:xfrm>
            <a:off x="914400" y="2595717"/>
            <a:ext cx="9235780" cy="3478678"/>
          </a:xfrm>
        </p:spPr>
        <p:txBody>
          <a:bodyPr wrap="square" anchor="t">
            <a:normAutofit/>
          </a:bodyPr>
          <a:lstStyle/>
          <a:p>
            <a:r>
              <a:rPr lang="lv-LV" sz="2800" dirty="0">
                <a:latin typeface="Verdana" panose="020B0604030504040204" pitchFamily="34" charset="0"/>
                <a:ea typeface="Verdana" panose="020B0604030504040204" pitchFamily="34" charset="0"/>
              </a:rPr>
              <a:t>Atšķirības vērtēšanas</a:t>
            </a:r>
            <a:r>
              <a:rPr lang="lv-LV" sz="2800" b="0" dirty="0">
                <a:latin typeface="Verdana" panose="020B0604030504040204" pitchFamily="34" charset="0"/>
                <a:ea typeface="Verdana" panose="020B0604030504040204" pitchFamily="34" charset="0"/>
              </a:rPr>
              <a:t> </a:t>
            </a:r>
            <a:r>
              <a:rPr lang="lv-LV" sz="2800" dirty="0">
                <a:latin typeface="Verdana" panose="020B0604030504040204" pitchFamily="34" charset="0"/>
                <a:ea typeface="Verdana" panose="020B0604030504040204" pitchFamily="34" charset="0"/>
              </a:rPr>
              <a:t>pieejā </a:t>
            </a:r>
            <a:r>
              <a:rPr lang="lv-LV" sz="2800" b="0" dirty="0">
                <a:latin typeface="Verdana" panose="020B0604030504040204" pitchFamily="34" charset="0"/>
                <a:ea typeface="Verdana" panose="020B0604030504040204" pitchFamily="34" charset="0"/>
              </a:rPr>
              <a:t>izglītības </a:t>
            </a:r>
            <a:r>
              <a:rPr lang="lv-LV" sz="2800" dirty="0">
                <a:latin typeface="Verdana" panose="020B0604030504040204" pitchFamily="34" charset="0"/>
                <a:ea typeface="Verdana" panose="020B0604030504040204" pitchFamily="34" charset="0"/>
              </a:rPr>
              <a:t>iestādes ietvaros</a:t>
            </a:r>
            <a:r>
              <a:rPr lang="lv-LV" sz="2800" b="0" dirty="0">
                <a:latin typeface="Verdana" panose="020B0604030504040204" pitchFamily="34" charset="0"/>
                <a:ea typeface="Verdana" panose="020B0604030504040204" pitchFamily="34" charset="0"/>
              </a:rPr>
              <a:t> un starp izglītības iestādēm</a:t>
            </a:r>
          </a:p>
          <a:p>
            <a:endParaRPr lang="lv-LV" sz="2800" b="0" dirty="0">
              <a:latin typeface="Verdana" panose="020B0604030504040204" pitchFamily="34" charset="0"/>
              <a:ea typeface="Verdana" panose="020B0604030504040204" pitchFamily="34" charset="0"/>
            </a:endParaRPr>
          </a:p>
          <a:p>
            <a:r>
              <a:rPr lang="lv-LV" sz="2800" dirty="0">
                <a:latin typeface="Verdana" panose="020B0604030504040204" pitchFamily="34" charset="0"/>
                <a:ea typeface="Verdana" panose="020B0604030504040204" pitchFamily="34" charset="0"/>
              </a:rPr>
              <a:t>Nepietiekama kritēriju un pamatojuma skaidrība</a:t>
            </a:r>
            <a:endParaRPr lang="lv-LV" sz="2800" b="0" dirty="0">
              <a:latin typeface="Verdana" panose="020B0604030504040204" pitchFamily="34" charset="0"/>
              <a:ea typeface="Verdana" panose="020B0604030504040204" pitchFamily="34" charset="0"/>
            </a:endParaRPr>
          </a:p>
          <a:p>
            <a:endParaRPr lang="lv-LV" sz="2800" dirty="0">
              <a:latin typeface="Verdana" panose="020B0604030504040204" pitchFamily="34" charset="0"/>
              <a:ea typeface="Verdana" panose="020B0604030504040204" pitchFamily="34" charset="0"/>
            </a:endParaRPr>
          </a:p>
          <a:p>
            <a:r>
              <a:rPr lang="lv-LV" sz="2800" dirty="0">
                <a:latin typeface="Verdana" panose="020B0604030504040204" pitchFamily="34" charset="0"/>
                <a:ea typeface="Verdana" panose="020B0604030504040204" pitchFamily="34" charset="0"/>
              </a:rPr>
              <a:t>Vērtējums un vērtēšana nav viens un tas pats</a:t>
            </a:r>
          </a:p>
          <a:p>
            <a:endParaRPr lang="lv-LV" sz="2800" dirty="0"/>
          </a:p>
        </p:txBody>
      </p:sp>
      <p:sp>
        <p:nvSpPr>
          <p:cNvPr id="4" name="Slide Number Placeholder 3" hidden="1">
            <a:extLst>
              <a:ext uri="{FF2B5EF4-FFF2-40B4-BE49-F238E27FC236}">
                <a16:creationId xmlns:a16="http://schemas.microsoft.com/office/drawing/2014/main" id="{48772F5E-5335-8D04-4B0F-53AE6DB861C1}"/>
              </a:ext>
            </a:extLst>
          </p:cNvPr>
          <p:cNvSpPr>
            <a:spLocks noGrp="1"/>
          </p:cNvSpPr>
          <p:nvPr>
            <p:ph type="sldNum" idx="4294967295"/>
          </p:nvPr>
        </p:nvSpPr>
        <p:spPr>
          <a:xfrm>
            <a:off x="616775" y="6566070"/>
            <a:ext cx="391296" cy="291513"/>
          </a:xfrm>
          <a:prstGeom prst="rect">
            <a:avLst/>
          </a:prstGeom>
        </p:spPr>
        <p:txBody>
          <a:bodyPr/>
          <a:lstStyle/>
          <a:p>
            <a:pPr>
              <a:spcAft>
                <a:spcPts val="600"/>
              </a:spcAft>
            </a:pPr>
            <a:fld id="{00000000-1234-1234-1234-123412341234}" type="slidenum">
              <a:rPr lang="lv-LV" smtClean="0"/>
              <a:pPr>
                <a:spcAft>
                  <a:spcPts val="600"/>
                </a:spcAft>
              </a:pPr>
              <a:t>2</a:t>
            </a:fld>
            <a:endParaRPr lang="lv-LV"/>
          </a:p>
        </p:txBody>
      </p:sp>
    </p:spTree>
    <p:extLst>
      <p:ext uri="{BB962C8B-B14F-4D97-AF65-F5344CB8AC3E}">
        <p14:creationId xmlns:p14="http://schemas.microsoft.com/office/powerpoint/2010/main" val="3065798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165D-B9AD-C216-D77A-C863D7EDEFBE}"/>
              </a:ext>
            </a:extLst>
          </p:cNvPr>
          <p:cNvSpPr>
            <a:spLocks noGrp="1"/>
          </p:cNvSpPr>
          <p:nvPr>
            <p:ph type="title"/>
          </p:nvPr>
        </p:nvSpPr>
        <p:spPr>
          <a:xfrm>
            <a:off x="-485194" y="645459"/>
            <a:ext cx="6267432" cy="1957892"/>
          </a:xfrm>
        </p:spPr>
        <p:txBody>
          <a:bodyPr spcFirstLastPara="1" wrap="square" lIns="0" tIns="45700" rIns="0" bIns="45700" anchor="t" anchorCtr="0">
            <a:noAutofit/>
          </a:bodyPr>
          <a:lstStyle/>
          <a:p>
            <a:pPr marL="914400" lvl="1" algn="just">
              <a:spcBef>
                <a:spcPts val="500"/>
              </a:spcBef>
            </a:pPr>
            <a:r>
              <a:rPr lang="lv-LV" sz="2000" b="1">
                <a:solidFill>
                  <a:schemeClr val="tx1"/>
                </a:solidFill>
                <a:latin typeface="Verdana"/>
              </a:rPr>
              <a:t>1.1.1. pedagogs izstrādā </a:t>
            </a:r>
            <a:r>
              <a:rPr lang="lv-LV" sz="2000" b="1" err="1">
                <a:solidFill>
                  <a:schemeClr val="tx1"/>
                </a:solidFill>
                <a:latin typeface="Verdana"/>
              </a:rPr>
              <a:t>summatīvo</a:t>
            </a:r>
            <a:r>
              <a:rPr lang="lv-LV" sz="2000" b="1">
                <a:solidFill>
                  <a:schemeClr val="tx1"/>
                </a:solidFill>
                <a:latin typeface="Verdana"/>
              </a:rPr>
              <a:t> pārbaudes darbu plānojumu atbilstoši mācību priekšmeta satura specifikai, lielāku svaru piešķirot tiem </a:t>
            </a:r>
            <a:r>
              <a:rPr lang="lv-LV" sz="2000" b="1" err="1">
                <a:solidFill>
                  <a:schemeClr val="tx1"/>
                </a:solidFill>
                <a:latin typeface="Verdana"/>
              </a:rPr>
              <a:t>summatīvās</a:t>
            </a:r>
            <a:r>
              <a:rPr lang="lv-LV" sz="2000" b="1">
                <a:solidFill>
                  <a:schemeClr val="tx1"/>
                </a:solidFill>
                <a:latin typeface="Verdana"/>
              </a:rPr>
              <a:t> vērtēšanas darbiem, kuri aptver plašāku sasniedzamo rezultātu kopumu.</a:t>
            </a:r>
            <a:br>
              <a:rPr lang="lv-LV" sz="2000" b="1">
                <a:latin typeface="Verdana"/>
              </a:rPr>
            </a:br>
            <a:br>
              <a:rPr lang="lv-LV" sz="2000" b="1">
                <a:latin typeface="Verdana"/>
              </a:rPr>
            </a:br>
            <a:r>
              <a:rPr lang="lv-LV" sz="2000" b="1">
                <a:solidFill>
                  <a:schemeClr val="tx1"/>
                </a:solidFill>
                <a:latin typeface="Verdana"/>
                <a:ea typeface="Verdana"/>
              </a:rPr>
              <a:t>11.1.2. pedagogs skolēna pēdējam demonstrētajam mācību sniegumam par vieniem un tiem pašiem sasniedzamajiem rezultātiem piešķir lielāku svaru salīdzinājumā ar agrāk iegūtajiem </a:t>
            </a:r>
            <a:r>
              <a:rPr lang="lv-LV" sz="2000" b="1" err="1">
                <a:solidFill>
                  <a:schemeClr val="tx1"/>
                </a:solidFill>
                <a:latin typeface="Verdana"/>
                <a:ea typeface="Verdana"/>
              </a:rPr>
              <a:t>summatīvajiem</a:t>
            </a:r>
            <a:r>
              <a:rPr lang="lv-LV" sz="2000" b="1">
                <a:solidFill>
                  <a:schemeClr val="tx1"/>
                </a:solidFill>
                <a:latin typeface="Verdana"/>
                <a:ea typeface="Verdana"/>
              </a:rPr>
              <a:t> vērtējumiem mācību gada ietvaros.</a:t>
            </a:r>
            <a:endParaRPr lang="lv-LV" sz="2000" b="1" dirty="0">
              <a:solidFill>
                <a:schemeClr val="tx1"/>
              </a:solidFill>
              <a:latin typeface="Verdana"/>
              <a:ea typeface="Verdana"/>
            </a:endParaRPr>
          </a:p>
          <a:p>
            <a:pPr marL="1371600" lvl="2">
              <a:spcBef>
                <a:spcPts val="500"/>
              </a:spcBef>
            </a:pPr>
            <a:endParaRPr lang="lv-LV" sz="2000" i="1">
              <a:solidFill>
                <a:schemeClr val="tx1"/>
              </a:solidFill>
              <a:latin typeface="Verdana"/>
            </a:endParaRPr>
          </a:p>
          <a:p>
            <a:endParaRPr lang="lv-LV">
              <a:solidFill>
                <a:schemeClr val="tx1"/>
              </a:solidFill>
            </a:endParaRPr>
          </a:p>
        </p:txBody>
      </p:sp>
      <p:sp>
        <p:nvSpPr>
          <p:cNvPr id="3" name="Text Placeholder 2">
            <a:extLst>
              <a:ext uri="{FF2B5EF4-FFF2-40B4-BE49-F238E27FC236}">
                <a16:creationId xmlns:a16="http://schemas.microsoft.com/office/drawing/2014/main" id="{78680CEC-551C-8DDC-DE9A-F4E820B529EB}"/>
              </a:ext>
            </a:extLst>
          </p:cNvPr>
          <p:cNvSpPr>
            <a:spLocks noGrp="1"/>
          </p:cNvSpPr>
          <p:nvPr>
            <p:ph type="body" idx="1"/>
          </p:nvPr>
        </p:nvSpPr>
        <p:spPr>
          <a:xfrm>
            <a:off x="6092352" y="235152"/>
            <a:ext cx="5554595" cy="6322811"/>
          </a:xfrm>
        </p:spPr>
        <p:txBody>
          <a:bodyPr anchor="t">
            <a:normAutofit fontScale="92500" lnSpcReduction="10000"/>
          </a:bodyPr>
          <a:lstStyle/>
          <a:p>
            <a:pPr>
              <a:spcBef>
                <a:spcPts val="0"/>
              </a:spcBef>
              <a:spcAft>
                <a:spcPts val="600"/>
              </a:spcAft>
              <a:buClr>
                <a:srgbClr val="000000"/>
              </a:buClr>
            </a:pPr>
            <a:r>
              <a:rPr lang="lv-LV" sz="2200" b="1" dirty="0"/>
              <a:t>Piemēram</a:t>
            </a:r>
            <a:endParaRPr lang="lv-LV" sz="2000" b="1" dirty="0">
              <a:solidFill>
                <a:srgbClr val="664690"/>
              </a:solidFill>
            </a:endParaRPr>
          </a:p>
          <a:p>
            <a:pPr marL="571500" indent="-342900" algn="just">
              <a:spcBef>
                <a:spcPts val="0"/>
              </a:spcBef>
              <a:spcAft>
                <a:spcPts val="600"/>
              </a:spcAft>
              <a:buChar char="•"/>
            </a:pPr>
            <a:r>
              <a:rPr lang="lv-LV" sz="2000" dirty="0">
                <a:solidFill>
                  <a:schemeClr val="tx1"/>
                </a:solidFill>
              </a:rPr>
              <a:t>Ja mācību priekšmetā ir dažāda apjoma temati, tiem, </a:t>
            </a:r>
            <a:r>
              <a:rPr lang="lv-LV" sz="2000" b="1" dirty="0">
                <a:solidFill>
                  <a:schemeClr val="tx1"/>
                </a:solidFill>
              </a:rPr>
              <a:t>kuru apguvei paredzēts lielāks stundu skaits</a:t>
            </a:r>
            <a:r>
              <a:rPr lang="lv-LV" sz="2000" dirty="0">
                <a:solidFill>
                  <a:schemeClr val="tx1"/>
                </a:solidFill>
              </a:rPr>
              <a:t>, var piešķirt lielāku svaru. Lielāku svaru var piešķirt, piemēram, </a:t>
            </a:r>
            <a:r>
              <a:rPr lang="lv-LV" sz="2000" b="1" dirty="0">
                <a:solidFill>
                  <a:schemeClr val="tx1"/>
                </a:solidFill>
              </a:rPr>
              <a:t>apjomīgākiem skolēnu mācību projektiem </a:t>
            </a:r>
            <a:r>
              <a:rPr lang="lv-LV" sz="2000" dirty="0">
                <a:solidFill>
                  <a:schemeClr val="tx1"/>
                </a:solidFill>
              </a:rPr>
              <a:t>mācību priekšmeta / kursa ietvaros salīdzinājumā ar katra temata nobeiguma pārbaudes darbu.</a:t>
            </a:r>
          </a:p>
          <a:p>
            <a:pPr marL="228600" indent="0">
              <a:spcBef>
                <a:spcPts val="0"/>
              </a:spcBef>
              <a:spcAft>
                <a:spcPts val="600"/>
              </a:spcAft>
            </a:pPr>
            <a:endParaRPr lang="lv-LV" sz="2000" dirty="0">
              <a:solidFill>
                <a:schemeClr val="tx1"/>
              </a:solidFill>
            </a:endParaRPr>
          </a:p>
          <a:p>
            <a:pPr marL="571500" indent="-342900" algn="just">
              <a:spcBef>
                <a:spcPts val="0"/>
              </a:spcBef>
              <a:spcAft>
                <a:spcPts val="600"/>
              </a:spcAft>
              <a:buChar char="•"/>
            </a:pPr>
            <a:r>
              <a:rPr lang="lv-LV" sz="2000" dirty="0">
                <a:solidFill>
                  <a:schemeClr val="tx1"/>
                </a:solidFill>
              </a:rPr>
              <a:t>Sākumskolas posmā skolēni vienus un tos pašus sasniedzamos rezultātus apgūst ilgākā laika periodā, tos regulāri vērtējot, pēdējam vērtējumam var piešķirt lielāku svaru, jo tas atspoguļo pēdējo skolēna demonstrēto sniegumu. </a:t>
            </a:r>
          </a:p>
          <a:p>
            <a:pPr marL="228600" indent="0">
              <a:spcBef>
                <a:spcPts val="0"/>
              </a:spcBef>
              <a:spcAft>
                <a:spcPts val="600"/>
              </a:spcAft>
            </a:pPr>
            <a:r>
              <a:rPr lang="lv-LV" sz="2000" dirty="0">
                <a:solidFill>
                  <a:schemeClr val="tx1"/>
                </a:solidFill>
              </a:rPr>
              <a:t> </a:t>
            </a:r>
          </a:p>
          <a:p>
            <a:pPr marL="228600" indent="0" algn="just">
              <a:spcBef>
                <a:spcPts val="0"/>
              </a:spcBef>
              <a:spcAft>
                <a:spcPts val="600"/>
              </a:spcAft>
            </a:pPr>
            <a:r>
              <a:rPr lang="lv-LV" b="1" dirty="0"/>
              <a:t>SR piemērs.</a:t>
            </a:r>
            <a:r>
              <a:rPr lang="lv-LV" dirty="0"/>
              <a:t> </a:t>
            </a:r>
            <a:r>
              <a:rPr lang="lv-LV" i="1" dirty="0"/>
              <a:t>Raksta vienkāršus teikumus. Personvārdus raksta ar lielo sākumburtu, teikumu sāk ar lielo burtu, lieto beigu pieturzīmes.</a:t>
            </a:r>
          </a:p>
          <a:p>
            <a:pPr>
              <a:spcBef>
                <a:spcPts val="0"/>
              </a:spcBef>
              <a:spcAft>
                <a:spcPts val="600"/>
              </a:spcAft>
            </a:pPr>
            <a:endParaRPr lang="lv-LV" sz="2200" i="1" dirty="0"/>
          </a:p>
        </p:txBody>
      </p:sp>
      <p:sp>
        <p:nvSpPr>
          <p:cNvPr id="4" name="Slide Number Placeholder 3">
            <a:extLst>
              <a:ext uri="{FF2B5EF4-FFF2-40B4-BE49-F238E27FC236}">
                <a16:creationId xmlns:a16="http://schemas.microsoft.com/office/drawing/2014/main" id="{910CD240-A1DD-C56E-59CE-24C33A7B819C}"/>
              </a:ext>
            </a:extLst>
          </p:cNvPr>
          <p:cNvSpPr>
            <a:spLocks noGrp="1"/>
          </p:cNvSpPr>
          <p:nvPr>
            <p:ph type="sldNum" idx="12"/>
          </p:nvPr>
        </p:nvSpPr>
        <p:spPr/>
        <p:txBody>
          <a:bodyPr wrap="square" anchor="ctr">
            <a:normAutofit/>
          </a:bodyPr>
          <a:lstStyle/>
          <a:p>
            <a:pPr>
              <a:spcAft>
                <a:spcPts val="600"/>
              </a:spcAft>
            </a:pPr>
            <a:fld id="{00000000-1234-1234-1234-123412341234}" type="slidenum">
              <a:rPr lang="lv-LV" smtClean="0"/>
              <a:pPr>
                <a:spcAft>
                  <a:spcPts val="600"/>
                </a:spcAft>
              </a:pPr>
              <a:t>20</a:t>
            </a:fld>
            <a:endParaRPr lang="lv-LV"/>
          </a:p>
        </p:txBody>
      </p:sp>
    </p:spTree>
    <p:extLst>
      <p:ext uri="{BB962C8B-B14F-4D97-AF65-F5344CB8AC3E}">
        <p14:creationId xmlns:p14="http://schemas.microsoft.com/office/powerpoint/2010/main" val="29390080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F2406-3B78-4F36-A47A-95C97B30FF73}"/>
              </a:ext>
            </a:extLst>
          </p:cNvPr>
          <p:cNvSpPr>
            <a:spLocks noGrp="1"/>
          </p:cNvSpPr>
          <p:nvPr>
            <p:ph type="title"/>
          </p:nvPr>
        </p:nvSpPr>
        <p:spPr>
          <a:xfrm>
            <a:off x="616775" y="645459"/>
            <a:ext cx="4403463" cy="4434392"/>
          </a:xfrm>
        </p:spPr>
        <p:txBody>
          <a:bodyPr/>
          <a:lstStyle/>
          <a:p>
            <a:r>
              <a:rPr lang="lv-LV" dirty="0">
                <a:solidFill>
                  <a:srgbClr val="664690"/>
                </a:solidFill>
                <a:latin typeface="Verdana" panose="020B0604030504040204" pitchFamily="34" charset="0"/>
                <a:ea typeface="Verdana" panose="020B0604030504040204" pitchFamily="34" charset="0"/>
                <a:cs typeface="Calibri"/>
              </a:rPr>
              <a:t>Skolotājs mācību gada sākumā izstrādā mācību priekšmeta (kursa) vērtēšanas plānu, ietverot vērtējumu skaitu un katra vērtējuma svaru. </a:t>
            </a:r>
            <a:br>
              <a:rPr lang="lv-LV" dirty="0">
                <a:solidFill>
                  <a:srgbClr val="664690"/>
                </a:solidFill>
                <a:latin typeface="Verdana" panose="020B0604030504040204" pitchFamily="34" charset="0"/>
                <a:ea typeface="Verdana" panose="020B0604030504040204" pitchFamily="34" charset="0"/>
                <a:cs typeface="Calibri"/>
              </a:rPr>
            </a:br>
            <a:br>
              <a:rPr lang="lv-LV" dirty="0">
                <a:latin typeface="Verdana" panose="020B0604030504040204" pitchFamily="34" charset="0"/>
                <a:ea typeface="Verdana" panose="020B0604030504040204" pitchFamily="34" charset="0"/>
                <a:cs typeface="Calibri"/>
              </a:rPr>
            </a:br>
            <a:r>
              <a:rPr lang="lv-LV" dirty="0">
                <a:solidFill>
                  <a:srgbClr val="664690"/>
                </a:solidFill>
                <a:latin typeface="Verdana" panose="020B0604030504040204" pitchFamily="34" charset="0"/>
                <a:ea typeface="Verdana" panose="020B0604030504040204" pitchFamily="34" charset="0"/>
                <a:cs typeface="Calibri"/>
              </a:rPr>
              <a:t>Vērtējuma svars atspoguļos piešķirto “svarīgumu”. </a:t>
            </a:r>
            <a:br>
              <a:rPr lang="lv-LV" dirty="0">
                <a:solidFill>
                  <a:srgbClr val="664690"/>
                </a:solidFill>
                <a:latin typeface="Verdana" panose="020B0604030504040204" pitchFamily="34" charset="0"/>
                <a:ea typeface="Verdana" panose="020B0604030504040204" pitchFamily="34" charset="0"/>
                <a:cs typeface="Calibri"/>
              </a:rPr>
            </a:br>
            <a:br>
              <a:rPr lang="lv-LV" dirty="0">
                <a:solidFill>
                  <a:srgbClr val="664690"/>
                </a:solidFill>
                <a:latin typeface="Verdana" panose="020B0604030504040204" pitchFamily="34" charset="0"/>
                <a:ea typeface="Verdana" panose="020B0604030504040204" pitchFamily="34" charset="0"/>
                <a:cs typeface="Calibri"/>
              </a:rPr>
            </a:br>
            <a:r>
              <a:rPr lang="lv-LV" dirty="0">
                <a:solidFill>
                  <a:srgbClr val="664690"/>
                </a:solidFill>
                <a:latin typeface="Verdana" panose="020B0604030504040204" pitchFamily="34" charset="0"/>
                <a:ea typeface="Verdana" panose="020B0604030504040204" pitchFamily="34" charset="0"/>
                <a:cs typeface="Calibri"/>
              </a:rPr>
              <a:t>Vērtējuma svari var būt gan  vienādi, gan atšķirīgi.</a:t>
            </a:r>
          </a:p>
          <a:p>
            <a:endParaRPr lang="lv-LV" sz="1600" dirty="0">
              <a:solidFill>
                <a:srgbClr val="664690"/>
              </a:solidFill>
              <a:latin typeface="Calibri"/>
              <a:cs typeface="Calibri"/>
            </a:endParaRPr>
          </a:p>
        </p:txBody>
      </p:sp>
      <p:sp>
        <p:nvSpPr>
          <p:cNvPr id="3" name="Text Placeholder 2">
            <a:extLst>
              <a:ext uri="{FF2B5EF4-FFF2-40B4-BE49-F238E27FC236}">
                <a16:creationId xmlns:a16="http://schemas.microsoft.com/office/drawing/2014/main" id="{458E09A1-B679-00A9-807E-AD3CBBC72DB0}"/>
              </a:ext>
            </a:extLst>
          </p:cNvPr>
          <p:cNvSpPr>
            <a:spLocks noGrp="1"/>
          </p:cNvSpPr>
          <p:nvPr>
            <p:ph type="body" idx="1"/>
          </p:nvPr>
        </p:nvSpPr>
        <p:spPr>
          <a:xfrm>
            <a:off x="6494518" y="342614"/>
            <a:ext cx="5152429" cy="5834349"/>
          </a:xfrm>
        </p:spPr>
        <p:txBody>
          <a:bodyPr/>
          <a:lstStyle/>
          <a:p>
            <a:r>
              <a:rPr lang="en-US" b="1" i="1" err="1"/>
              <a:t>Piemērs</a:t>
            </a:r>
            <a:r>
              <a:rPr lang="en-US" b="1" i="1"/>
              <a:t> </a:t>
            </a:r>
            <a:endParaRPr lang="en-US" sz="1200" b="1"/>
          </a:p>
        </p:txBody>
      </p:sp>
      <p:sp>
        <p:nvSpPr>
          <p:cNvPr id="4" name="Slide Number Placeholder 3">
            <a:extLst>
              <a:ext uri="{FF2B5EF4-FFF2-40B4-BE49-F238E27FC236}">
                <a16:creationId xmlns:a16="http://schemas.microsoft.com/office/drawing/2014/main" id="{3074F69A-1C12-8AD5-DD84-14AE811D3BF0}"/>
              </a:ext>
            </a:extLst>
          </p:cNvPr>
          <p:cNvSpPr>
            <a:spLocks noGrp="1"/>
          </p:cNvSpPr>
          <p:nvPr>
            <p:ph type="sldNum" idx="12"/>
          </p:nvPr>
        </p:nvSpPr>
        <p:spPr/>
        <p:txBody>
          <a:bodyPr/>
          <a:lstStyle/>
          <a:p>
            <a:fld id="{00000000-1234-1234-1234-123412341234}" type="slidenum">
              <a:rPr lang="lv-LV" smtClean="0"/>
              <a:pPr/>
              <a:t>21</a:t>
            </a:fld>
            <a:endParaRPr lang="lv-LV"/>
          </a:p>
        </p:txBody>
      </p:sp>
      <p:sp>
        <p:nvSpPr>
          <p:cNvPr id="8" name="TextBox 7">
            <a:extLst>
              <a:ext uri="{FF2B5EF4-FFF2-40B4-BE49-F238E27FC236}">
                <a16:creationId xmlns:a16="http://schemas.microsoft.com/office/drawing/2014/main" id="{BF53C247-7720-0AE2-C457-8541F6AC12A5}"/>
              </a:ext>
            </a:extLst>
          </p:cNvPr>
          <p:cNvSpPr txBox="1"/>
          <p:nvPr/>
        </p:nvSpPr>
        <p:spPr>
          <a:xfrm>
            <a:off x="6485793" y="5464697"/>
            <a:ext cx="5244092" cy="11387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400" b="1" i="1" dirty="0">
                <a:solidFill>
                  <a:srgbClr val="C00000"/>
                </a:solidFill>
                <a:cs typeface="Arial"/>
              </a:rPr>
              <a:t>!!</a:t>
            </a:r>
            <a:r>
              <a:rPr lang="lv-LV" sz="1400" i="1" dirty="0">
                <a:cs typeface="Arial"/>
              </a:rPr>
              <a:t> Vērtēšanas plāni pa klasēm ir pieejami e-klases jaunumos, savukārt katra </a:t>
            </a:r>
            <a:r>
              <a:rPr lang="lv-LV" sz="1400" i="1" dirty="0" err="1">
                <a:cs typeface="Arial"/>
              </a:rPr>
              <a:t>summatīvā</a:t>
            </a:r>
            <a:r>
              <a:rPr lang="lv-LV" sz="1400" i="1" dirty="0">
                <a:cs typeface="Arial"/>
              </a:rPr>
              <a:t> pārbaudes darba sasniedzamie rezultāti ir pieejami e-klases pārbaudes darbu plānotājā. </a:t>
            </a:r>
          </a:p>
          <a:p>
            <a:endParaRPr lang="lv-LV" sz="1400" i="1" dirty="0">
              <a:cs typeface="Arial"/>
            </a:endParaRPr>
          </a:p>
          <a:p>
            <a:r>
              <a:rPr lang="en-US" sz="1200" dirty="0">
                <a:solidFill>
                  <a:srgbClr val="664790"/>
                </a:solidFill>
                <a:latin typeface="Verdana"/>
                <a:ea typeface="Verdana"/>
                <a:cs typeface="Arial"/>
              </a:rPr>
              <a:t>(</a:t>
            </a:r>
            <a:r>
              <a:rPr lang="en-US" sz="1200" dirty="0" err="1">
                <a:solidFill>
                  <a:srgbClr val="664790"/>
                </a:solidFill>
                <a:latin typeface="Verdana"/>
                <a:ea typeface="Verdana"/>
                <a:cs typeface="Arial"/>
              </a:rPr>
              <a:t>Rīgas</a:t>
            </a:r>
            <a:r>
              <a:rPr lang="en-US" sz="1200" dirty="0">
                <a:solidFill>
                  <a:srgbClr val="664790"/>
                </a:solidFill>
                <a:latin typeface="Verdana"/>
                <a:ea typeface="Verdana"/>
                <a:cs typeface="Arial"/>
              </a:rPr>
              <a:t> </a:t>
            </a:r>
            <a:r>
              <a:rPr lang="en-US" sz="1200" dirty="0" err="1">
                <a:solidFill>
                  <a:srgbClr val="664790"/>
                </a:solidFill>
                <a:latin typeface="Verdana"/>
                <a:ea typeface="Verdana"/>
                <a:cs typeface="Arial"/>
              </a:rPr>
              <a:t>Jaunciema</a:t>
            </a:r>
            <a:r>
              <a:rPr lang="en-US" sz="1200" dirty="0">
                <a:solidFill>
                  <a:srgbClr val="664790"/>
                </a:solidFill>
                <a:latin typeface="Verdana"/>
                <a:ea typeface="Verdana"/>
                <a:cs typeface="Arial"/>
              </a:rPr>
              <a:t> </a:t>
            </a:r>
            <a:r>
              <a:rPr lang="en-US" sz="1200" dirty="0" err="1">
                <a:solidFill>
                  <a:srgbClr val="664790"/>
                </a:solidFill>
                <a:latin typeface="Verdana"/>
                <a:ea typeface="Verdana"/>
                <a:cs typeface="Arial"/>
              </a:rPr>
              <a:t>pamatskola</a:t>
            </a:r>
            <a:r>
              <a:rPr lang="en-US" sz="1200" dirty="0">
                <a:solidFill>
                  <a:srgbClr val="664790"/>
                </a:solidFill>
                <a:latin typeface="Verdana"/>
                <a:ea typeface="Verdana"/>
                <a:cs typeface="Arial"/>
              </a:rPr>
              <a:t>)</a:t>
            </a:r>
            <a:endParaRPr lang="lv-LV" dirty="0"/>
          </a:p>
        </p:txBody>
      </p:sp>
      <p:sp>
        <p:nvSpPr>
          <p:cNvPr id="10" name="Taisnstūris 9">
            <a:extLst>
              <a:ext uri="{FF2B5EF4-FFF2-40B4-BE49-F238E27FC236}">
                <a16:creationId xmlns:a16="http://schemas.microsoft.com/office/drawing/2014/main" id="{9C8886F7-EFE4-3F23-8258-48F39969A64A}"/>
              </a:ext>
            </a:extLst>
          </p:cNvPr>
          <p:cNvSpPr/>
          <p:nvPr/>
        </p:nvSpPr>
        <p:spPr>
          <a:xfrm>
            <a:off x="6889750" y="4974166"/>
            <a:ext cx="793750" cy="190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11" name="Attēls 10" descr="Attēls, kurā ir teksts, elektronika, ekrānuzņēmums, tīmekļa lapa&#10;&#10;Apraksts ģenerēts automātiski">
            <a:extLst>
              <a:ext uri="{FF2B5EF4-FFF2-40B4-BE49-F238E27FC236}">
                <a16:creationId xmlns:a16="http://schemas.microsoft.com/office/drawing/2014/main" id="{05A5C228-9D75-31F6-CB21-A6F1A819D49F}"/>
              </a:ext>
            </a:extLst>
          </p:cNvPr>
          <p:cNvPicPr>
            <a:picLocks noChangeAspect="1"/>
          </p:cNvPicPr>
          <p:nvPr/>
        </p:nvPicPr>
        <p:blipFill>
          <a:blip r:embed="rId2"/>
          <a:srcRect r="237" b="39933"/>
          <a:stretch/>
        </p:blipFill>
        <p:spPr>
          <a:xfrm>
            <a:off x="6494518" y="3574114"/>
            <a:ext cx="4105053" cy="1745468"/>
          </a:xfrm>
          <a:prstGeom prst="rect">
            <a:avLst/>
          </a:prstGeom>
        </p:spPr>
      </p:pic>
      <p:pic>
        <p:nvPicPr>
          <p:cNvPr id="12" name="Attēls 11" descr="Attēls, kurā ir teksts, ekrānuzņēmums, cipars, fonts&#10;&#10;Apraksts ģenerēts automātiski">
            <a:extLst>
              <a:ext uri="{FF2B5EF4-FFF2-40B4-BE49-F238E27FC236}">
                <a16:creationId xmlns:a16="http://schemas.microsoft.com/office/drawing/2014/main" id="{B3809055-40B6-20EC-D29D-28B964CE5403}"/>
              </a:ext>
            </a:extLst>
          </p:cNvPr>
          <p:cNvPicPr>
            <a:picLocks noChangeAspect="1"/>
          </p:cNvPicPr>
          <p:nvPr/>
        </p:nvPicPr>
        <p:blipFill>
          <a:blip r:embed="rId3"/>
          <a:stretch>
            <a:fillRect/>
          </a:stretch>
        </p:blipFill>
        <p:spPr>
          <a:xfrm>
            <a:off x="6485792" y="487728"/>
            <a:ext cx="4110649" cy="2941272"/>
          </a:xfrm>
          <a:prstGeom prst="rect">
            <a:avLst/>
          </a:prstGeom>
        </p:spPr>
      </p:pic>
    </p:spTree>
    <p:extLst>
      <p:ext uri="{BB962C8B-B14F-4D97-AF65-F5344CB8AC3E}">
        <p14:creationId xmlns:p14="http://schemas.microsoft.com/office/powerpoint/2010/main" val="4235260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AD15ED5B-C09A-6FDC-D8C9-7A489FE3C626}"/>
              </a:ext>
            </a:extLst>
          </p:cNvPr>
          <p:cNvSpPr>
            <a:spLocks noGrp="1"/>
          </p:cNvSpPr>
          <p:nvPr>
            <p:ph type="title"/>
          </p:nvPr>
        </p:nvSpPr>
        <p:spPr>
          <a:xfrm>
            <a:off x="616775" y="645459"/>
            <a:ext cx="4940770" cy="1957892"/>
          </a:xfrm>
        </p:spPr>
        <p:txBody>
          <a:bodyPr/>
          <a:lstStyle/>
          <a:p>
            <a:r>
              <a:rPr lang="lv-LV" sz="2400" dirty="0"/>
              <a:t>Svērto vērtējumu atspoguļošana e-klases žurnālā</a:t>
            </a:r>
          </a:p>
        </p:txBody>
      </p:sp>
      <p:sp>
        <p:nvSpPr>
          <p:cNvPr id="3" name="Teksta vietturis 2">
            <a:extLst>
              <a:ext uri="{FF2B5EF4-FFF2-40B4-BE49-F238E27FC236}">
                <a16:creationId xmlns:a16="http://schemas.microsoft.com/office/drawing/2014/main" id="{745F9042-3172-D0D8-6A79-F0EC85AF932B}"/>
              </a:ext>
            </a:extLst>
          </p:cNvPr>
          <p:cNvSpPr>
            <a:spLocks noGrp="1"/>
          </p:cNvSpPr>
          <p:nvPr>
            <p:ph type="body" idx="1"/>
          </p:nvPr>
        </p:nvSpPr>
        <p:spPr>
          <a:xfrm>
            <a:off x="6611748" y="430536"/>
            <a:ext cx="5005891" cy="5531504"/>
          </a:xfrm>
        </p:spPr>
        <p:txBody>
          <a:bodyPr/>
          <a:lstStyle/>
          <a:p>
            <a:r>
              <a:rPr lang="lv-LV"/>
              <a:t>E-klases žurnāla PD kartīte</a:t>
            </a:r>
          </a:p>
        </p:txBody>
      </p:sp>
      <p:sp>
        <p:nvSpPr>
          <p:cNvPr id="4" name="Slaida numura vietturis 3">
            <a:extLst>
              <a:ext uri="{FF2B5EF4-FFF2-40B4-BE49-F238E27FC236}">
                <a16:creationId xmlns:a16="http://schemas.microsoft.com/office/drawing/2014/main" id="{0CB88021-F9C6-C684-E689-8862A1AEC68E}"/>
              </a:ext>
            </a:extLst>
          </p:cNvPr>
          <p:cNvSpPr>
            <a:spLocks noGrp="1"/>
          </p:cNvSpPr>
          <p:nvPr>
            <p:ph type="sldNum" idx="12"/>
          </p:nvPr>
        </p:nvSpPr>
        <p:spPr/>
        <p:txBody>
          <a:bodyPr/>
          <a:lstStyle/>
          <a:p>
            <a:fld id="{00000000-1234-1234-1234-123412341234}" type="slidenum">
              <a:rPr lang="lv-LV" smtClean="0"/>
              <a:pPr/>
              <a:t>22</a:t>
            </a:fld>
            <a:endParaRPr lang="lv-LV"/>
          </a:p>
        </p:txBody>
      </p:sp>
      <p:pic>
        <p:nvPicPr>
          <p:cNvPr id="5" name="Attēls 4" descr="Attēls, kurā ir teksts, ekrānuzņēmums, displejs, programmatūra&#10;&#10;Apraksts ģenerēts automātiski">
            <a:extLst>
              <a:ext uri="{FF2B5EF4-FFF2-40B4-BE49-F238E27FC236}">
                <a16:creationId xmlns:a16="http://schemas.microsoft.com/office/drawing/2014/main" id="{1CC6A2AA-53CB-7118-649B-27EC30ACFF7A}"/>
              </a:ext>
            </a:extLst>
          </p:cNvPr>
          <p:cNvPicPr>
            <a:picLocks noChangeAspect="1"/>
          </p:cNvPicPr>
          <p:nvPr/>
        </p:nvPicPr>
        <p:blipFill>
          <a:blip r:embed="rId2"/>
          <a:stretch>
            <a:fillRect/>
          </a:stretch>
        </p:blipFill>
        <p:spPr>
          <a:xfrm>
            <a:off x="6642710" y="893273"/>
            <a:ext cx="4934193" cy="3400913"/>
          </a:xfrm>
          <a:prstGeom prst="rect">
            <a:avLst/>
          </a:prstGeom>
        </p:spPr>
      </p:pic>
      <p:pic>
        <p:nvPicPr>
          <p:cNvPr id="6" name="Attēls 5" descr="Attēls, kurā ir teksts, ekrānuzņēmums, fonts, cipars&#10;&#10;Apraksts ģenerēts automātiski">
            <a:extLst>
              <a:ext uri="{FF2B5EF4-FFF2-40B4-BE49-F238E27FC236}">
                <a16:creationId xmlns:a16="http://schemas.microsoft.com/office/drawing/2014/main" id="{D3E09D05-1218-6270-15BD-4CA1A3DD0549}"/>
              </a:ext>
            </a:extLst>
          </p:cNvPr>
          <p:cNvPicPr>
            <a:picLocks noChangeAspect="1"/>
          </p:cNvPicPr>
          <p:nvPr/>
        </p:nvPicPr>
        <p:blipFill>
          <a:blip r:embed="rId3"/>
          <a:stretch>
            <a:fillRect/>
          </a:stretch>
        </p:blipFill>
        <p:spPr>
          <a:xfrm>
            <a:off x="480280" y="4815376"/>
            <a:ext cx="11221670" cy="1359632"/>
          </a:xfrm>
          <a:prstGeom prst="rect">
            <a:avLst/>
          </a:prstGeom>
        </p:spPr>
      </p:pic>
      <p:sp>
        <p:nvSpPr>
          <p:cNvPr id="7" name="TextBox 6">
            <a:extLst>
              <a:ext uri="{FF2B5EF4-FFF2-40B4-BE49-F238E27FC236}">
                <a16:creationId xmlns:a16="http://schemas.microsoft.com/office/drawing/2014/main" id="{293EF833-1D07-2405-7766-F997E253D925}"/>
              </a:ext>
            </a:extLst>
          </p:cNvPr>
          <p:cNvSpPr txBox="1"/>
          <p:nvPr/>
        </p:nvSpPr>
        <p:spPr>
          <a:xfrm>
            <a:off x="560917" y="4430346"/>
            <a:ext cx="60536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a:cs typeface="Arial"/>
              </a:rPr>
              <a:t>Pieejams pārskats par svērtajiem vērtējumiem</a:t>
            </a:r>
            <a:endParaRPr lang="lv-LV"/>
          </a:p>
          <a:p>
            <a:br>
              <a:rPr lang="en-US"/>
            </a:br>
            <a:endParaRPr lang="en-US"/>
          </a:p>
        </p:txBody>
      </p:sp>
      <p:pic>
        <p:nvPicPr>
          <p:cNvPr id="8" name="Attēls 7" descr="Attēls, kurā ir teksts, cipars, fonts, ekrānuzņēmums&#10;&#10;Apraksts ģenerēts automātiski">
            <a:extLst>
              <a:ext uri="{FF2B5EF4-FFF2-40B4-BE49-F238E27FC236}">
                <a16:creationId xmlns:a16="http://schemas.microsoft.com/office/drawing/2014/main" id="{B746FF7C-656D-19A7-7DB6-CAFB49C3C318}"/>
              </a:ext>
            </a:extLst>
          </p:cNvPr>
          <p:cNvPicPr>
            <a:picLocks noChangeAspect="1"/>
          </p:cNvPicPr>
          <p:nvPr/>
        </p:nvPicPr>
        <p:blipFill>
          <a:blip r:embed="rId4"/>
          <a:stretch>
            <a:fillRect/>
          </a:stretch>
        </p:blipFill>
        <p:spPr>
          <a:xfrm>
            <a:off x="565150" y="2734286"/>
            <a:ext cx="2171700" cy="1057275"/>
          </a:xfrm>
          <a:prstGeom prst="rect">
            <a:avLst/>
          </a:prstGeom>
        </p:spPr>
      </p:pic>
      <p:cxnSp>
        <p:nvCxnSpPr>
          <p:cNvPr id="9" name="Taisns bultveida savienotājs 8">
            <a:extLst>
              <a:ext uri="{FF2B5EF4-FFF2-40B4-BE49-F238E27FC236}">
                <a16:creationId xmlns:a16="http://schemas.microsoft.com/office/drawing/2014/main" id="{AC33A557-C1AF-C73A-C828-014FF351B71A}"/>
              </a:ext>
            </a:extLst>
          </p:cNvPr>
          <p:cNvCxnSpPr/>
          <p:nvPr/>
        </p:nvCxnSpPr>
        <p:spPr>
          <a:xfrm>
            <a:off x="5576521" y="2489444"/>
            <a:ext cx="3366477" cy="1422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Taisns bultveida savienotājs 9">
            <a:extLst>
              <a:ext uri="{FF2B5EF4-FFF2-40B4-BE49-F238E27FC236}">
                <a16:creationId xmlns:a16="http://schemas.microsoft.com/office/drawing/2014/main" id="{F811EF70-EAE5-C092-C93D-82543336B530}"/>
              </a:ext>
            </a:extLst>
          </p:cNvPr>
          <p:cNvCxnSpPr>
            <a:cxnSpLocks/>
          </p:cNvCxnSpPr>
          <p:nvPr/>
        </p:nvCxnSpPr>
        <p:spPr>
          <a:xfrm flipH="1">
            <a:off x="2612536" y="2489442"/>
            <a:ext cx="1547445" cy="904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51A7941-7ADC-EEF2-196F-85C56D3B1E0D}"/>
              </a:ext>
            </a:extLst>
          </p:cNvPr>
          <p:cNvSpPr txBox="1"/>
          <p:nvPr/>
        </p:nvSpPr>
        <p:spPr>
          <a:xfrm>
            <a:off x="4222750" y="2159000"/>
            <a:ext cx="138641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a:cs typeface="Arial"/>
              </a:rPr>
              <a:t>Svars tiek aprēķināts automātiski</a:t>
            </a:r>
            <a:endParaRPr lang="lv-LV"/>
          </a:p>
        </p:txBody>
      </p:sp>
    </p:spTree>
    <p:extLst>
      <p:ext uri="{BB962C8B-B14F-4D97-AF65-F5344CB8AC3E}">
        <p14:creationId xmlns:p14="http://schemas.microsoft.com/office/powerpoint/2010/main" val="3578371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E204E4D-3343-816E-5249-DDC22647897B}"/>
              </a:ext>
            </a:extLst>
          </p:cNvPr>
          <p:cNvSpPr>
            <a:spLocks noGrp="1"/>
          </p:cNvSpPr>
          <p:nvPr>
            <p:ph type="pic" idx="2"/>
          </p:nvPr>
        </p:nvSpPr>
        <p:spPr/>
        <p:txBody>
          <a:bodyPr/>
          <a:lstStyle/>
          <a:p>
            <a:endParaRPr lang="lv-LV"/>
          </a:p>
        </p:txBody>
      </p:sp>
      <p:sp>
        <p:nvSpPr>
          <p:cNvPr id="3" name="Title 2">
            <a:extLst>
              <a:ext uri="{FF2B5EF4-FFF2-40B4-BE49-F238E27FC236}">
                <a16:creationId xmlns:a16="http://schemas.microsoft.com/office/drawing/2014/main" id="{DDB5236D-2E87-8E7F-15C6-13B3D0C045EA}"/>
              </a:ext>
            </a:extLst>
          </p:cNvPr>
          <p:cNvSpPr>
            <a:spLocks noGrp="1"/>
          </p:cNvSpPr>
          <p:nvPr>
            <p:ph type="title"/>
          </p:nvPr>
        </p:nvSpPr>
        <p:spPr>
          <a:xfrm>
            <a:off x="1621876" y="1164584"/>
            <a:ext cx="8987051" cy="4652556"/>
          </a:xfrm>
        </p:spPr>
        <p:txBody>
          <a:bodyPr/>
          <a:lstStyle/>
          <a:p>
            <a:pPr algn="ctr"/>
            <a:r>
              <a:rPr lang="lv-LV" sz="2000" b="0" dirty="0">
                <a:latin typeface="Arial"/>
                <a:cs typeface="Arial"/>
              </a:rPr>
              <a:t>Kāds svars ir gada noslēgumā veiktā kompleksā darba rezultātam - vai tas ir līdzvērtīgs gada atzīmei mācību priekšmetā?</a:t>
            </a:r>
            <a:br>
              <a:rPr lang="lv-LV" sz="2000" b="0" dirty="0">
                <a:latin typeface="Arial"/>
                <a:cs typeface="Arial"/>
              </a:rPr>
            </a:br>
            <a:br>
              <a:rPr lang="lv-LV" sz="2000" b="0" dirty="0">
                <a:latin typeface="Arial"/>
                <a:cs typeface="Arial"/>
              </a:rPr>
            </a:br>
            <a:r>
              <a:rPr lang="lv-LV" sz="2000" b="0" dirty="0">
                <a:latin typeface="Arial"/>
              </a:rPr>
              <a:t>Kā izliek galīgo vērtējumu mācību gadā, ja skolēni izmanto iespēju uzlabot vērtējumu, rakstot komplekso darbu?</a:t>
            </a:r>
            <a:br>
              <a:rPr lang="lv-LV" sz="2000" b="0" dirty="0">
                <a:latin typeface="Arial"/>
              </a:rPr>
            </a:br>
            <a:br>
              <a:rPr lang="lv-LV" sz="2000" b="0" dirty="0">
                <a:latin typeface="Arial"/>
              </a:rPr>
            </a:br>
            <a:r>
              <a:rPr lang="lv-LV" sz="2000" b="0" dirty="0">
                <a:latin typeface="Arial"/>
              </a:rPr>
              <a:t>Vai tiešām skolas savos iekšējos noteikumos nevar paredzēt vēl kādu iespēju, piemēram, 1x semestrī atkārtoti uzlabot 1 tēmas noslēguma darbu, kur atkārtotajam rezultātam piešķir lielāku svaru? </a:t>
            </a:r>
            <a:br>
              <a:rPr lang="lv-LV" sz="2000" b="0" dirty="0">
                <a:latin typeface="Arial"/>
                <a:cs typeface="Arial"/>
              </a:rPr>
            </a:br>
            <a:br>
              <a:rPr lang="lv-LV" sz="2000" b="0" dirty="0">
                <a:latin typeface="Arial"/>
                <a:cs typeface="Arial"/>
              </a:rPr>
            </a:br>
            <a:r>
              <a:rPr lang="lv-LV" sz="2000" b="0" dirty="0">
                <a:latin typeface="Arial"/>
              </a:rPr>
              <a:t>Vēl joprojām nav īsti skaidrības, kādās situācijās skolēnam ir obligāti jāraksta lielais pārbaudes darbs gada beigās - vai tikai tad, ja saņemts nepietiekams vērtējums gadā vai arī tad, ja nepietiekams vērtējums ir kaut vienā no paredzētajiem pārbaudes darbiem gada laikā?</a:t>
            </a:r>
            <a:br>
              <a:rPr lang="en-US" b="0" dirty="0">
                <a:cs typeface="Arial"/>
              </a:rPr>
            </a:br>
            <a:br>
              <a:rPr lang="en-US" sz="3600" dirty="0">
                <a:latin typeface="Arial"/>
                <a:cs typeface="Arial"/>
              </a:rPr>
            </a:br>
            <a:br>
              <a:rPr lang="en-US" sz="3200" b="0" dirty="0">
                <a:latin typeface="Arial"/>
                <a:cs typeface="Arial"/>
              </a:rPr>
            </a:br>
            <a:endParaRPr lang="en-US" sz="3200" b="0" dirty="0">
              <a:solidFill>
                <a:schemeClr val="tx1"/>
              </a:solidFill>
              <a:latin typeface="Arial"/>
              <a:cs typeface="Arial"/>
            </a:endParaRPr>
          </a:p>
        </p:txBody>
      </p:sp>
      <p:sp>
        <p:nvSpPr>
          <p:cNvPr id="4" name="Slide Number Placeholder 3">
            <a:extLst>
              <a:ext uri="{FF2B5EF4-FFF2-40B4-BE49-F238E27FC236}">
                <a16:creationId xmlns:a16="http://schemas.microsoft.com/office/drawing/2014/main" id="{10C81EBA-54BA-0ADA-E376-D9E820872328}"/>
              </a:ext>
            </a:extLst>
          </p:cNvPr>
          <p:cNvSpPr>
            <a:spLocks noGrp="1"/>
          </p:cNvSpPr>
          <p:nvPr>
            <p:ph type="sldNum" idx="12"/>
          </p:nvPr>
        </p:nvSpPr>
        <p:spPr/>
        <p:txBody>
          <a:body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23</a:t>
            </a:fld>
            <a:endParaRPr lang="lv-LV" kern="0">
              <a:solidFill>
                <a:srgbClr val="FFFFFF"/>
              </a:solidFill>
            </a:endParaRPr>
          </a:p>
        </p:txBody>
      </p:sp>
    </p:spTree>
    <p:extLst>
      <p:ext uri="{BB962C8B-B14F-4D97-AF65-F5344CB8AC3E}">
        <p14:creationId xmlns:p14="http://schemas.microsoft.com/office/powerpoint/2010/main" val="1270459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F016-BB19-1843-DE57-CC824F04DE1C}"/>
              </a:ext>
            </a:extLst>
          </p:cNvPr>
          <p:cNvSpPr>
            <a:spLocks noGrp="1"/>
          </p:cNvSpPr>
          <p:nvPr>
            <p:ph type="title"/>
          </p:nvPr>
        </p:nvSpPr>
        <p:spPr>
          <a:xfrm>
            <a:off x="616775" y="645459"/>
            <a:ext cx="5082836" cy="5244590"/>
          </a:xfrm>
        </p:spPr>
        <p:txBody>
          <a:bodyPr/>
          <a:lstStyle/>
          <a:p>
            <a:r>
              <a:rPr lang="lv-LV" sz="2400" b="0" dirty="0">
                <a:solidFill>
                  <a:srgbClr val="664690"/>
                </a:solidFill>
                <a:latin typeface="Arial"/>
                <a:cs typeface="Arial"/>
              </a:rPr>
              <a:t> </a:t>
            </a:r>
            <a:br>
              <a:rPr lang="en-US" dirty="0"/>
            </a:br>
            <a:br>
              <a:rPr lang="lv-LV" dirty="0"/>
            </a:br>
            <a:r>
              <a:rPr lang="lv-LV" dirty="0"/>
              <a:t>Ja mācību gada noslēgumā skolēns izsaka vēlēšanos uzlabot vērtējumu, pedagogs piedāvā kombinētu pārbaudes darbu, kas ietver būtiskāko mācību gada sasniedzamo rezultātu pārbaudi mācību priekšmetā (kursā). </a:t>
            </a:r>
            <a:br>
              <a:rPr lang="lv-LV" dirty="0"/>
            </a:br>
            <a:br>
              <a:rPr lang="lv-LV" dirty="0"/>
            </a:br>
            <a:br>
              <a:rPr lang="lv-LV" dirty="0"/>
            </a:br>
            <a:r>
              <a:rPr lang="lv-LV" dirty="0"/>
              <a:t>Kombinētajā darbā iegūtā vērtējuma ieteicamais svars ir </a:t>
            </a:r>
            <a:br>
              <a:rPr lang="lv-LV" dirty="0"/>
            </a:br>
            <a:r>
              <a:rPr lang="lv-LV" dirty="0"/>
              <a:t>70 % pret iepriekš iegūto vērtējumu gadā.</a:t>
            </a: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D66A8A00-54C0-8D7F-19FF-7CC7D9C5D777}"/>
              </a:ext>
            </a:extLst>
          </p:cNvPr>
          <p:cNvSpPr>
            <a:spLocks noGrp="1"/>
          </p:cNvSpPr>
          <p:nvPr>
            <p:ph type="body" idx="1"/>
          </p:nvPr>
        </p:nvSpPr>
        <p:spPr>
          <a:xfrm>
            <a:off x="6441764" y="276183"/>
            <a:ext cx="5451367" cy="5900780"/>
          </a:xfrm>
        </p:spPr>
        <p:txBody>
          <a:bodyPr/>
          <a:lstStyle/>
          <a:p>
            <a:endParaRPr lang="lv-LV" sz="2200" b="1"/>
          </a:p>
          <a:p>
            <a:endParaRPr lang="en-US"/>
          </a:p>
        </p:txBody>
      </p:sp>
      <p:sp>
        <p:nvSpPr>
          <p:cNvPr id="4" name="Slide Number Placeholder 3">
            <a:extLst>
              <a:ext uri="{FF2B5EF4-FFF2-40B4-BE49-F238E27FC236}">
                <a16:creationId xmlns:a16="http://schemas.microsoft.com/office/drawing/2014/main" id="{509CB8E8-09C4-CDB6-449A-221DD4E2C591}"/>
              </a:ext>
            </a:extLst>
          </p:cNvPr>
          <p:cNvSpPr>
            <a:spLocks noGrp="1"/>
          </p:cNvSpPr>
          <p:nvPr>
            <p:ph type="sldNum" idx="12"/>
          </p:nvPr>
        </p:nvSpPr>
        <p:spPr/>
        <p:txBody>
          <a:bodyPr/>
          <a:lstStyle/>
          <a:p>
            <a:fld id="{00000000-1234-1234-1234-123412341234}" type="slidenum">
              <a:rPr lang="lv-LV" smtClean="0"/>
              <a:pPr/>
              <a:t>24</a:t>
            </a:fld>
            <a:endParaRPr lang="lv-LV"/>
          </a:p>
        </p:txBody>
      </p:sp>
      <p:graphicFrame>
        <p:nvGraphicFramePr>
          <p:cNvPr id="6" name="Table 5">
            <a:extLst>
              <a:ext uri="{FF2B5EF4-FFF2-40B4-BE49-F238E27FC236}">
                <a16:creationId xmlns:a16="http://schemas.microsoft.com/office/drawing/2014/main" id="{59EEFFA5-F517-BE77-6136-1FF550C5BD15}"/>
              </a:ext>
            </a:extLst>
          </p:cNvPr>
          <p:cNvGraphicFramePr>
            <a:graphicFrameLocks noGrp="1"/>
          </p:cNvGraphicFramePr>
          <p:nvPr>
            <p:extLst>
              <p:ext uri="{D42A27DB-BD31-4B8C-83A1-F6EECF244321}">
                <p14:modId xmlns:p14="http://schemas.microsoft.com/office/powerpoint/2010/main" val="4005843789"/>
              </p:ext>
            </p:extLst>
          </p:nvPr>
        </p:nvGraphicFramePr>
        <p:xfrm>
          <a:off x="6494584" y="855784"/>
          <a:ext cx="5236975" cy="4646876"/>
        </p:xfrm>
        <a:graphic>
          <a:graphicData uri="http://schemas.openxmlformats.org/drawingml/2006/table">
            <a:tbl>
              <a:tblPr bandRow="1">
                <a:tableStyleId>{5C22544A-7EE6-4342-B048-85BDC9FD1C3A}</a:tableStyleId>
              </a:tblPr>
              <a:tblGrid>
                <a:gridCol w="5236975">
                  <a:extLst>
                    <a:ext uri="{9D8B030D-6E8A-4147-A177-3AD203B41FA5}">
                      <a16:colId xmlns:a16="http://schemas.microsoft.com/office/drawing/2014/main" val="3309554822"/>
                    </a:ext>
                  </a:extLst>
                </a:gridCol>
              </a:tblGrid>
              <a:tr h="4646876">
                <a:tc>
                  <a:txBody>
                    <a:bodyPr/>
                    <a:lstStyle/>
                    <a:p>
                      <a:pPr lvl="0">
                        <a:buNone/>
                      </a:pPr>
                      <a:r>
                        <a:rPr lang="lv-LV" sz="2200" b="1" i="0" u="none" strike="noStrike" noProof="0" dirty="0">
                          <a:solidFill>
                            <a:srgbClr val="664790"/>
                          </a:solidFill>
                          <a:effectLst/>
                          <a:latin typeface="Verdana"/>
                        </a:rPr>
                        <a:t>Piemēram</a:t>
                      </a:r>
                      <a:br>
                        <a:rPr lang="lv-LV" sz="2200" b="1" i="0" u="none" strike="noStrike" noProof="0" dirty="0">
                          <a:solidFill>
                            <a:srgbClr val="664790"/>
                          </a:solidFill>
                          <a:effectLst/>
                          <a:latin typeface="Verdana"/>
                        </a:rPr>
                      </a:br>
                      <a:br>
                        <a:rPr lang="lv-LV" sz="2200" b="1" i="0" u="none" strike="noStrike" noProof="0" dirty="0">
                          <a:solidFill>
                            <a:srgbClr val="664790"/>
                          </a:solidFill>
                          <a:effectLst/>
                          <a:latin typeface="Verdana"/>
                        </a:rPr>
                      </a:br>
                      <a:r>
                        <a:rPr lang="lv-LV" sz="2200" b="0" i="0" u="none" strike="noStrike" noProof="0" dirty="0">
                          <a:solidFill>
                            <a:srgbClr val="664790"/>
                          </a:solidFill>
                          <a:effectLst/>
                          <a:latin typeface="Verdana"/>
                        </a:rPr>
                        <a:t>Gada vērtējuma izlikšana, ņemot vērā kompleksā darba rezultātu:</a:t>
                      </a:r>
                      <a:br>
                        <a:rPr lang="lv-LV" sz="2200" b="0" i="0" u="none" strike="noStrike" noProof="0" dirty="0">
                          <a:solidFill>
                            <a:srgbClr val="664790"/>
                          </a:solidFill>
                          <a:effectLst/>
                          <a:latin typeface="Verdana"/>
                        </a:rPr>
                      </a:br>
                      <a:br>
                        <a:rPr lang="lv-LV" sz="2200" b="0" i="0" u="none" strike="noStrike" noProof="0" dirty="0">
                          <a:solidFill>
                            <a:srgbClr val="664790"/>
                          </a:solidFill>
                          <a:effectLst/>
                          <a:latin typeface="Verdana"/>
                        </a:rPr>
                      </a:br>
                      <a:r>
                        <a:rPr lang="lv-LV" sz="1800" b="0" i="0" u="none" strike="noStrike" noProof="0" dirty="0">
                          <a:solidFill>
                            <a:srgbClr val="664790"/>
                          </a:solidFill>
                          <a:effectLst/>
                          <a:latin typeface="Verdana"/>
                        </a:rPr>
                        <a:t>Ja gada vērtējums ir 6 un </a:t>
                      </a:r>
                      <a:br>
                        <a:rPr lang="lv-LV" sz="1800" b="0" i="0" u="none" strike="noStrike" noProof="0" dirty="0">
                          <a:solidFill>
                            <a:srgbClr val="664790"/>
                          </a:solidFill>
                          <a:effectLst/>
                          <a:latin typeface="Verdana"/>
                        </a:rPr>
                      </a:br>
                      <a:r>
                        <a:rPr lang="lv-LV" sz="1800" b="0" i="0" u="none" strike="noStrike" noProof="0" dirty="0">
                          <a:solidFill>
                            <a:srgbClr val="664790"/>
                          </a:solidFill>
                          <a:effectLst/>
                          <a:latin typeface="Verdana"/>
                        </a:rPr>
                        <a:t>kompleksā pārbaudes darba vērtējums ir 8, tad galīgo vērtējumu gadā aprēķina:</a:t>
                      </a:r>
                      <a:endParaRPr lang="lv-LV" sz="1800" b="0" dirty="0"/>
                    </a:p>
                    <a:p>
                      <a:pPr lvl="0">
                        <a:buNone/>
                      </a:pPr>
                      <a:br>
                        <a:rPr lang="lv-LV" sz="2000" b="0" i="0" u="none" strike="noStrike" noProof="0" dirty="0">
                          <a:solidFill>
                            <a:srgbClr val="664790"/>
                          </a:solidFill>
                          <a:effectLst/>
                          <a:latin typeface="Verdana"/>
                        </a:rPr>
                      </a:br>
                      <a:r>
                        <a:rPr lang="lv-LV" sz="1800" b="1" i="0" u="none" strike="noStrike" noProof="0" dirty="0">
                          <a:solidFill>
                            <a:srgbClr val="664790"/>
                          </a:solidFill>
                          <a:effectLst/>
                          <a:latin typeface="Verdana"/>
                        </a:rPr>
                        <a:t>6 × 0,3 + 8 × 0,7 = 1,8 + 5,6 = 7,4 = 7</a:t>
                      </a:r>
                      <a:br>
                        <a:rPr lang="lv-LV" sz="2000" b="1" i="0" u="none" strike="noStrike" noProof="0" dirty="0">
                          <a:solidFill>
                            <a:srgbClr val="664790"/>
                          </a:solidFill>
                          <a:effectLst/>
                          <a:latin typeface="Verdana"/>
                        </a:rPr>
                      </a:br>
                      <a:endParaRPr lang="lv-LV" sz="1800" b="1" i="0" u="none" strike="noStrike" noProof="0" dirty="0">
                        <a:solidFill>
                          <a:srgbClr val="664790"/>
                        </a:solidFill>
                        <a:effectLst/>
                        <a:latin typeface="Verdana"/>
                      </a:endParaRPr>
                    </a:p>
                    <a:p>
                      <a:pPr lvl="0">
                        <a:buNone/>
                      </a:pPr>
                      <a:br>
                        <a:rPr lang="lv-LV" sz="2000" b="0" i="0" u="none" strike="noStrike" noProof="0" dirty="0">
                          <a:solidFill>
                            <a:srgbClr val="664790"/>
                          </a:solidFill>
                          <a:effectLst/>
                          <a:latin typeface="Verdana"/>
                        </a:rPr>
                      </a:br>
                      <a:endParaRPr lang="lv-LV" sz="1800" b="0" i="1" u="none" strike="noStrike" noProof="0">
                        <a:solidFill>
                          <a:srgbClr val="664790"/>
                        </a:solidFill>
                        <a:effectLst/>
                        <a:latin typeface="Verdana"/>
                      </a:endParaRPr>
                    </a:p>
                  </a:txBody>
                  <a:tcPr anchor="ctr">
                    <a:lnL>
                      <a:noFill/>
                    </a:lnL>
                    <a:lnR>
                      <a:noFill/>
                    </a:lnR>
                    <a:lnT>
                      <a:noFill/>
                    </a:lnT>
                    <a:lnB>
                      <a:noFill/>
                    </a:lnB>
                    <a:noFill/>
                  </a:tcPr>
                </a:tc>
                <a:extLst>
                  <a:ext uri="{0D108BD9-81ED-4DB2-BD59-A6C34878D82A}">
                    <a16:rowId xmlns:a16="http://schemas.microsoft.com/office/drawing/2014/main" val="4129169661"/>
                  </a:ext>
                </a:extLst>
              </a:tr>
            </a:tbl>
          </a:graphicData>
        </a:graphic>
      </p:graphicFrame>
    </p:spTree>
    <p:extLst>
      <p:ext uri="{BB962C8B-B14F-4D97-AF65-F5344CB8AC3E}">
        <p14:creationId xmlns:p14="http://schemas.microsoft.com/office/powerpoint/2010/main" val="1338306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1D66-7A73-2A03-A8DA-9BB12119F6B4}"/>
              </a:ext>
            </a:extLst>
          </p:cNvPr>
          <p:cNvSpPr>
            <a:spLocks noGrp="1"/>
          </p:cNvSpPr>
          <p:nvPr>
            <p:ph type="title"/>
          </p:nvPr>
        </p:nvSpPr>
        <p:spPr/>
        <p:txBody>
          <a:bodyPr/>
          <a:lstStyle/>
          <a:p>
            <a:r>
              <a:rPr lang="lv-LV" sz="3200" dirty="0"/>
              <a:t>Gada vērtējuma aprēķināšana, ja </a:t>
            </a:r>
            <a:r>
              <a:rPr lang="lv-LV" sz="3200" dirty="0" err="1"/>
              <a:t>summatīvajos</a:t>
            </a:r>
            <a:r>
              <a:rPr lang="lv-LV" sz="3200" dirty="0"/>
              <a:t> pārbaudes darbos tiek izmantoti svērtie vērtējumi.</a:t>
            </a:r>
            <a:br>
              <a:rPr lang="en-US" sz="2400" dirty="0"/>
            </a:br>
            <a:br>
              <a:rPr lang="en-US" sz="2400" dirty="0"/>
            </a:br>
            <a:br>
              <a:rPr lang="en-US" sz="2400" dirty="0"/>
            </a:br>
            <a:br>
              <a:rPr lang="en-US" sz="2400" dirty="0"/>
            </a:br>
            <a:r>
              <a:rPr lang="en-US" sz="1100" b="0" dirty="0">
                <a:solidFill>
                  <a:srgbClr val="0070C0"/>
                </a:solidFill>
                <a:latin typeface="Aptos"/>
              </a:rPr>
              <a:t> </a:t>
            </a:r>
            <a:endParaRPr lang="en-US" sz="2400" dirty="0"/>
          </a:p>
        </p:txBody>
      </p:sp>
      <p:sp>
        <p:nvSpPr>
          <p:cNvPr id="4" name="Slide Number Placeholder 3">
            <a:extLst>
              <a:ext uri="{FF2B5EF4-FFF2-40B4-BE49-F238E27FC236}">
                <a16:creationId xmlns:a16="http://schemas.microsoft.com/office/drawing/2014/main" id="{10C8E2D2-3A5A-70A7-65F2-9BF9674F6131}"/>
              </a:ext>
            </a:extLst>
          </p:cNvPr>
          <p:cNvSpPr>
            <a:spLocks noGrp="1"/>
          </p:cNvSpPr>
          <p:nvPr>
            <p:ph type="sldNum" idx="12"/>
          </p:nvPr>
        </p:nvSpPr>
        <p:spPr/>
        <p:txBody>
          <a:bodyPr/>
          <a:lstStyle/>
          <a:p>
            <a:fld id="{00000000-1234-1234-1234-123412341234}" type="slidenum">
              <a:rPr lang="lv-LV" smtClean="0"/>
              <a:pPr/>
              <a:t>25</a:t>
            </a:fld>
            <a:endParaRPr lang="lv-LV"/>
          </a:p>
        </p:txBody>
      </p:sp>
      <p:sp>
        <p:nvSpPr>
          <p:cNvPr id="5" name="TextBox 4">
            <a:extLst>
              <a:ext uri="{FF2B5EF4-FFF2-40B4-BE49-F238E27FC236}">
                <a16:creationId xmlns:a16="http://schemas.microsoft.com/office/drawing/2014/main" id="{3BF181A0-4870-85B1-41A6-701A1418E31D}"/>
              </a:ext>
            </a:extLst>
          </p:cNvPr>
          <p:cNvSpPr txBox="1"/>
          <p:nvPr/>
        </p:nvSpPr>
        <p:spPr>
          <a:xfrm>
            <a:off x="6463627" y="649403"/>
            <a:ext cx="502920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2200" b="1">
                <a:solidFill>
                  <a:srgbClr val="664790"/>
                </a:solidFill>
                <a:latin typeface="Verdana"/>
                <a:ea typeface="Verdana"/>
              </a:rPr>
              <a:t>Piemērs</a:t>
            </a:r>
            <a:r>
              <a:rPr lang="lv-LV" sz="2200" dirty="0">
                <a:solidFill>
                  <a:srgbClr val="000000"/>
                </a:solidFill>
                <a:latin typeface="Verdana"/>
                <a:ea typeface="Verdana"/>
              </a:rPr>
              <a:t>​</a:t>
            </a:r>
          </a:p>
          <a:p>
            <a:endParaRPr lang="lv-LV" sz="2200" dirty="0">
              <a:solidFill>
                <a:srgbClr val="000000"/>
              </a:solidFill>
              <a:latin typeface="Verdana"/>
              <a:ea typeface="Verdana"/>
            </a:endParaRPr>
          </a:p>
          <a:p>
            <a:endParaRPr lang="lv-LV" sz="2200" dirty="0">
              <a:solidFill>
                <a:srgbClr val="000000"/>
              </a:solidFill>
              <a:latin typeface="Verdana"/>
              <a:ea typeface="Verdana"/>
            </a:endParaRPr>
          </a:p>
          <a:p>
            <a:endParaRPr lang="lv-LV" sz="2200" dirty="0">
              <a:solidFill>
                <a:srgbClr val="000000"/>
              </a:solidFill>
              <a:latin typeface="Verdana"/>
              <a:ea typeface="Verdana"/>
            </a:endParaRPr>
          </a:p>
          <a:p>
            <a:endParaRPr lang="lv-LV" sz="2200" dirty="0">
              <a:solidFill>
                <a:srgbClr val="000000"/>
              </a:solidFill>
              <a:latin typeface="Verdana"/>
              <a:ea typeface="Verdana"/>
            </a:endParaRPr>
          </a:p>
          <a:p>
            <a:endParaRPr lang="lv-LV" sz="2200" dirty="0">
              <a:solidFill>
                <a:srgbClr val="000000"/>
              </a:solidFill>
              <a:latin typeface="Verdana"/>
              <a:ea typeface="Verdana"/>
            </a:endParaRPr>
          </a:p>
          <a:p>
            <a:endParaRPr lang="lv-LV" sz="2200" dirty="0">
              <a:solidFill>
                <a:srgbClr val="000000"/>
              </a:solidFill>
              <a:latin typeface="Verdana"/>
              <a:ea typeface="Verdana"/>
            </a:endParaRPr>
          </a:p>
          <a:p>
            <a:r>
              <a:rPr lang="lv-LV" sz="2200" dirty="0">
                <a:ea typeface="+mn-lt"/>
                <a:cs typeface="+mn-lt"/>
              </a:rPr>
              <a:t>Aprēķins skolēna vērtējumam gadā</a:t>
            </a:r>
            <a:endParaRPr lang="lv-LV" sz="2200" dirty="0">
              <a:cs typeface="Arial"/>
            </a:endParaRPr>
          </a:p>
          <a:p>
            <a:endParaRPr lang="lv-LV" sz="2200" dirty="0">
              <a:ea typeface="+mn-lt"/>
              <a:cs typeface="+mn-lt"/>
            </a:endParaRPr>
          </a:p>
          <a:p>
            <a:r>
              <a:rPr lang="lv-LV" sz="2200" dirty="0">
                <a:ea typeface="+mn-lt"/>
                <a:cs typeface="+mn-lt"/>
              </a:rPr>
              <a:t>7 × 0,4 + 7 × 0,5 + 5 × 0,1 = 2,8 +3,5 + 0,5 = 6,8 = </a:t>
            </a:r>
            <a:r>
              <a:rPr lang="lv-LV" sz="2200" b="1" dirty="0">
                <a:ea typeface="+mn-lt"/>
                <a:cs typeface="+mn-lt"/>
              </a:rPr>
              <a:t>7 balles</a:t>
            </a:r>
            <a:endParaRPr lang="lv-LV" b="1" dirty="0">
              <a:cs typeface="Arial"/>
            </a:endParaRPr>
          </a:p>
          <a:p>
            <a:endParaRPr lang="en-US" sz="2200">
              <a:solidFill>
                <a:srgbClr val="664690"/>
              </a:solidFill>
              <a:latin typeface="Arial"/>
              <a:ea typeface="Verdana"/>
              <a:cs typeface="Arial"/>
            </a:endParaRPr>
          </a:p>
          <a:p>
            <a:endParaRPr lang="en-US" sz="2200">
              <a:ea typeface="+mn-lt"/>
              <a:cs typeface="+mn-lt"/>
            </a:endParaRPr>
          </a:p>
          <a:p>
            <a:endParaRPr lang="en-US" sz="2200">
              <a:solidFill>
                <a:srgbClr val="000000"/>
              </a:solidFill>
              <a:latin typeface="Verdana"/>
              <a:ea typeface="Verdana"/>
            </a:endParaRPr>
          </a:p>
        </p:txBody>
      </p:sp>
      <p:graphicFrame>
        <p:nvGraphicFramePr>
          <p:cNvPr id="3" name="Table 2">
            <a:extLst>
              <a:ext uri="{FF2B5EF4-FFF2-40B4-BE49-F238E27FC236}">
                <a16:creationId xmlns:a16="http://schemas.microsoft.com/office/drawing/2014/main" id="{E7BBC4A9-DB37-3B7D-2AC0-7FFFAAAE92AD}"/>
              </a:ext>
            </a:extLst>
          </p:cNvPr>
          <p:cNvGraphicFramePr>
            <a:graphicFrameLocks noGrp="1"/>
          </p:cNvGraphicFramePr>
          <p:nvPr>
            <p:extLst>
              <p:ext uri="{D42A27DB-BD31-4B8C-83A1-F6EECF244321}">
                <p14:modId xmlns:p14="http://schemas.microsoft.com/office/powerpoint/2010/main" val="502896464"/>
              </p:ext>
            </p:extLst>
          </p:nvPr>
        </p:nvGraphicFramePr>
        <p:xfrm>
          <a:off x="6477000" y="1104900"/>
          <a:ext cx="5114321" cy="1462797"/>
        </p:xfrm>
        <a:graphic>
          <a:graphicData uri="http://schemas.openxmlformats.org/drawingml/2006/table">
            <a:tbl>
              <a:tblPr firstRow="1" bandRow="1">
                <a:tableStyleId>{5C22544A-7EE6-4342-B048-85BDC9FD1C3A}</a:tableStyleId>
              </a:tblPr>
              <a:tblGrid>
                <a:gridCol w="1535906">
                  <a:extLst>
                    <a:ext uri="{9D8B030D-6E8A-4147-A177-3AD203B41FA5}">
                      <a16:colId xmlns:a16="http://schemas.microsoft.com/office/drawing/2014/main" val="3900913932"/>
                    </a:ext>
                  </a:extLst>
                </a:gridCol>
                <a:gridCol w="1184868">
                  <a:extLst>
                    <a:ext uri="{9D8B030D-6E8A-4147-A177-3AD203B41FA5}">
                      <a16:colId xmlns:a16="http://schemas.microsoft.com/office/drawing/2014/main" val="3314688534"/>
                    </a:ext>
                  </a:extLst>
                </a:gridCol>
                <a:gridCol w="1220587">
                  <a:extLst>
                    <a:ext uri="{9D8B030D-6E8A-4147-A177-3AD203B41FA5}">
                      <a16:colId xmlns:a16="http://schemas.microsoft.com/office/drawing/2014/main" val="3548282725"/>
                    </a:ext>
                  </a:extLst>
                </a:gridCol>
                <a:gridCol w="1172960">
                  <a:extLst>
                    <a:ext uri="{9D8B030D-6E8A-4147-A177-3AD203B41FA5}">
                      <a16:colId xmlns:a16="http://schemas.microsoft.com/office/drawing/2014/main" val="718578996"/>
                    </a:ext>
                  </a:extLst>
                </a:gridCol>
              </a:tblGrid>
              <a:tr h="487599">
                <a:tc>
                  <a:txBody>
                    <a:bodyPr/>
                    <a:lstStyle/>
                    <a:p>
                      <a:pPr lvl="0">
                        <a:buNone/>
                      </a:pPr>
                      <a:r>
                        <a:rPr lang="en-US" sz="1200" b="0" i="0" u="none" strike="noStrike" noProof="0" err="1">
                          <a:latin typeface="Aptos"/>
                        </a:rPr>
                        <a:t>Summatīvās</a:t>
                      </a:r>
                      <a:r>
                        <a:rPr lang="en-US" sz="1200" b="0" i="0" u="none" strike="noStrike" noProof="0">
                          <a:latin typeface="Aptos"/>
                        </a:rPr>
                        <a:t> </a:t>
                      </a:r>
                      <a:r>
                        <a:rPr lang="en-US" sz="1200" b="0" i="0" u="none" strike="noStrike" noProof="0" err="1">
                          <a:latin typeface="Aptos"/>
                        </a:rPr>
                        <a:t>vērtēšanas</a:t>
                      </a:r>
                      <a:r>
                        <a:rPr lang="en-US" sz="1200" b="0" i="0" u="none" strike="noStrike" noProof="0">
                          <a:latin typeface="Aptos"/>
                        </a:rPr>
                        <a:t> </a:t>
                      </a:r>
                      <a:r>
                        <a:rPr lang="en-US" sz="1200" b="0" i="0" u="none" strike="noStrike" noProof="0" err="1">
                          <a:latin typeface="Aptos"/>
                        </a:rPr>
                        <a:t>darbi</a:t>
                      </a:r>
                      <a:endParaRPr lang="en-US" sz="1200"/>
                    </a:p>
                  </a:txBody>
                  <a:tcPr/>
                </a:tc>
                <a:tc>
                  <a:txBody>
                    <a:bodyPr/>
                    <a:lstStyle/>
                    <a:p>
                      <a:r>
                        <a:rPr lang="en-US"/>
                        <a:t>1.</a:t>
                      </a:r>
                    </a:p>
                  </a:txBody>
                  <a:tcPr/>
                </a:tc>
                <a:tc>
                  <a:txBody>
                    <a:bodyPr/>
                    <a:lstStyle/>
                    <a:p>
                      <a:r>
                        <a:rPr lang="en-US"/>
                        <a:t>2.</a:t>
                      </a:r>
                    </a:p>
                  </a:txBody>
                  <a:tcPr/>
                </a:tc>
                <a:tc>
                  <a:txBody>
                    <a:bodyPr/>
                    <a:lstStyle/>
                    <a:p>
                      <a:r>
                        <a:rPr lang="en-US"/>
                        <a:t>3.</a:t>
                      </a:r>
                    </a:p>
                  </a:txBody>
                  <a:tcPr/>
                </a:tc>
                <a:extLst>
                  <a:ext uri="{0D108BD9-81ED-4DB2-BD59-A6C34878D82A}">
                    <a16:rowId xmlns:a16="http://schemas.microsoft.com/office/drawing/2014/main" val="290548500"/>
                  </a:ext>
                </a:extLst>
              </a:tr>
              <a:tr h="487599">
                <a:tc>
                  <a:txBody>
                    <a:bodyPr/>
                    <a:lstStyle/>
                    <a:p>
                      <a:pPr lvl="0">
                        <a:buNone/>
                      </a:pPr>
                      <a:r>
                        <a:rPr lang="en-US" sz="1200" b="0" i="0" u="none" strike="noStrike" noProof="0" err="1">
                          <a:latin typeface="Aptos"/>
                        </a:rPr>
                        <a:t>Piešķirtie</a:t>
                      </a:r>
                      <a:r>
                        <a:rPr lang="en-US" sz="1200" b="0" i="0" u="none" strike="noStrike" noProof="0">
                          <a:latin typeface="Aptos"/>
                        </a:rPr>
                        <a:t> </a:t>
                      </a:r>
                      <a:r>
                        <a:rPr lang="en-US" sz="1200" b="0" i="0" u="none" strike="noStrike" noProof="0" err="1">
                          <a:latin typeface="Aptos"/>
                        </a:rPr>
                        <a:t>svari</a:t>
                      </a:r>
                      <a:endParaRPr lang="en-US" sz="1200"/>
                    </a:p>
                  </a:txBody>
                  <a:tcPr/>
                </a:tc>
                <a:tc>
                  <a:txBody>
                    <a:bodyPr/>
                    <a:lstStyle/>
                    <a:p>
                      <a:r>
                        <a:rPr lang="en-US"/>
                        <a:t>40% </a:t>
                      </a:r>
                      <a:r>
                        <a:rPr lang="en-US" err="1"/>
                        <a:t>jeb</a:t>
                      </a:r>
                      <a:r>
                        <a:rPr lang="en-US"/>
                        <a:t> 0,4</a:t>
                      </a:r>
                    </a:p>
                  </a:txBody>
                  <a:tcPr/>
                </a:tc>
                <a:tc>
                  <a:txBody>
                    <a:bodyPr/>
                    <a:lstStyle/>
                    <a:p>
                      <a:r>
                        <a:rPr lang="en-US"/>
                        <a:t>50% </a:t>
                      </a:r>
                      <a:r>
                        <a:rPr lang="en-US" err="1"/>
                        <a:t>jeb</a:t>
                      </a:r>
                      <a:r>
                        <a:rPr lang="en-US"/>
                        <a:t> 0,5</a:t>
                      </a:r>
                    </a:p>
                  </a:txBody>
                  <a:tcPr/>
                </a:tc>
                <a:tc>
                  <a:txBody>
                    <a:bodyPr/>
                    <a:lstStyle/>
                    <a:p>
                      <a:r>
                        <a:rPr lang="en-US"/>
                        <a:t>10% </a:t>
                      </a:r>
                      <a:r>
                        <a:rPr lang="en-US" err="1"/>
                        <a:t>jeb</a:t>
                      </a:r>
                      <a:r>
                        <a:rPr lang="en-US"/>
                        <a:t> 0,1</a:t>
                      </a:r>
                    </a:p>
                  </a:txBody>
                  <a:tcPr/>
                </a:tc>
                <a:extLst>
                  <a:ext uri="{0D108BD9-81ED-4DB2-BD59-A6C34878D82A}">
                    <a16:rowId xmlns:a16="http://schemas.microsoft.com/office/drawing/2014/main" val="2768404001"/>
                  </a:ext>
                </a:extLst>
              </a:tr>
              <a:tr h="487599">
                <a:tc>
                  <a:txBody>
                    <a:bodyPr/>
                    <a:lstStyle/>
                    <a:p>
                      <a:pPr lvl="0">
                        <a:buNone/>
                      </a:pPr>
                      <a:r>
                        <a:rPr lang="en-US" sz="1200" b="0" i="0" u="none" strike="noStrike" noProof="0" err="1">
                          <a:latin typeface="Aptos"/>
                        </a:rPr>
                        <a:t>Iegūtais</a:t>
                      </a:r>
                      <a:r>
                        <a:rPr lang="en-US" sz="1200" b="0" i="0" u="none" strike="noStrike" noProof="0">
                          <a:latin typeface="Aptos"/>
                        </a:rPr>
                        <a:t> </a:t>
                      </a:r>
                      <a:r>
                        <a:rPr lang="en-US" sz="1200" b="0" i="0" u="none" strike="noStrike" noProof="0" err="1">
                          <a:latin typeface="Aptos"/>
                        </a:rPr>
                        <a:t>vērtējums</a:t>
                      </a:r>
                      <a:endParaRPr lang="en-US" sz="1200"/>
                    </a:p>
                  </a:txBody>
                  <a:tcPr/>
                </a:tc>
                <a:tc>
                  <a:txBody>
                    <a:bodyPr/>
                    <a:lstStyle/>
                    <a:p>
                      <a:r>
                        <a:rPr lang="en-US"/>
                        <a:t>7</a:t>
                      </a:r>
                    </a:p>
                  </a:txBody>
                  <a:tcPr/>
                </a:tc>
                <a:tc>
                  <a:txBody>
                    <a:bodyPr/>
                    <a:lstStyle/>
                    <a:p>
                      <a:r>
                        <a:rPr lang="en-US"/>
                        <a:t>7</a:t>
                      </a:r>
                    </a:p>
                  </a:txBody>
                  <a:tcPr/>
                </a:tc>
                <a:tc>
                  <a:txBody>
                    <a:bodyPr/>
                    <a:lstStyle/>
                    <a:p>
                      <a:r>
                        <a:rPr lang="en-US"/>
                        <a:t>5</a:t>
                      </a:r>
                    </a:p>
                  </a:txBody>
                  <a:tcPr/>
                </a:tc>
                <a:extLst>
                  <a:ext uri="{0D108BD9-81ED-4DB2-BD59-A6C34878D82A}">
                    <a16:rowId xmlns:a16="http://schemas.microsoft.com/office/drawing/2014/main" val="3073796200"/>
                  </a:ext>
                </a:extLst>
              </a:tr>
            </a:tbl>
          </a:graphicData>
        </a:graphic>
      </p:graphicFrame>
    </p:spTree>
    <p:extLst>
      <p:ext uri="{BB962C8B-B14F-4D97-AF65-F5344CB8AC3E}">
        <p14:creationId xmlns:p14="http://schemas.microsoft.com/office/powerpoint/2010/main" val="3658739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F016-BB19-1843-DE57-CC824F04DE1C}"/>
              </a:ext>
            </a:extLst>
          </p:cNvPr>
          <p:cNvSpPr>
            <a:spLocks noGrp="1"/>
          </p:cNvSpPr>
          <p:nvPr>
            <p:ph type="title"/>
          </p:nvPr>
        </p:nvSpPr>
        <p:spPr>
          <a:xfrm>
            <a:off x="616775" y="645459"/>
            <a:ext cx="5082836" cy="1537154"/>
          </a:xfrm>
        </p:spPr>
        <p:txBody>
          <a:bodyPr/>
          <a:lstStyle/>
          <a:p>
            <a:r>
              <a:rPr lang="lv-LV" sz="3200" dirty="0"/>
              <a:t>Skolēnam ir iespēja uzlabot vērtējumu mācību gada beigās.</a:t>
            </a:r>
            <a:br>
              <a:rPr lang="lv-LV" sz="3200" dirty="0"/>
            </a:br>
            <a:br>
              <a:rPr lang="lv-LV" sz="3200" dirty="0"/>
            </a:br>
            <a:br>
              <a:rPr lang="lv-LV" sz="3200" dirty="0"/>
            </a:br>
            <a:br>
              <a:rPr lang="lv-LV" sz="3200" dirty="0"/>
            </a:br>
            <a:br>
              <a:rPr lang="lv-LV" sz="3200" dirty="0"/>
            </a:br>
            <a:br>
              <a:rPr lang="lv-LV" sz="3200" dirty="0"/>
            </a:br>
            <a:br>
              <a:rPr lang="lv-LV" sz="3200" dirty="0"/>
            </a:br>
            <a:br>
              <a:rPr lang="lv-LV" sz="3200" dirty="0"/>
            </a:br>
            <a:br>
              <a:rPr lang="lv-LV" sz="3200" dirty="0"/>
            </a:br>
            <a:br>
              <a:rPr lang="lv-LV" sz="3200" dirty="0"/>
            </a:br>
            <a:br>
              <a:rPr lang="lv-LV" sz="3200" dirty="0"/>
            </a:br>
            <a:br>
              <a:rPr lang="en-US" dirty="0"/>
            </a:br>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D66A8A00-54C0-8D7F-19FF-7CC7D9C5D777}"/>
              </a:ext>
            </a:extLst>
          </p:cNvPr>
          <p:cNvSpPr>
            <a:spLocks noGrp="1"/>
          </p:cNvSpPr>
          <p:nvPr>
            <p:ph type="body" idx="1"/>
          </p:nvPr>
        </p:nvSpPr>
        <p:spPr>
          <a:xfrm>
            <a:off x="6441764" y="276183"/>
            <a:ext cx="5451367" cy="5900780"/>
          </a:xfrm>
        </p:spPr>
        <p:txBody>
          <a:bodyPr/>
          <a:lstStyle/>
          <a:p>
            <a:endParaRPr lang="lv-LV" sz="2200" b="1"/>
          </a:p>
          <a:p>
            <a:endParaRPr lang="en-US"/>
          </a:p>
        </p:txBody>
      </p:sp>
      <p:sp>
        <p:nvSpPr>
          <p:cNvPr id="4" name="Slide Number Placeholder 3">
            <a:extLst>
              <a:ext uri="{FF2B5EF4-FFF2-40B4-BE49-F238E27FC236}">
                <a16:creationId xmlns:a16="http://schemas.microsoft.com/office/drawing/2014/main" id="{509CB8E8-09C4-CDB6-449A-221DD4E2C591}"/>
              </a:ext>
            </a:extLst>
          </p:cNvPr>
          <p:cNvSpPr>
            <a:spLocks noGrp="1"/>
          </p:cNvSpPr>
          <p:nvPr>
            <p:ph type="sldNum" idx="12"/>
          </p:nvPr>
        </p:nvSpPr>
        <p:spPr/>
        <p:txBody>
          <a:bodyPr/>
          <a:lstStyle/>
          <a:p>
            <a:fld id="{00000000-1234-1234-1234-123412341234}" type="slidenum">
              <a:rPr lang="lv-LV" smtClean="0"/>
              <a:pPr/>
              <a:t>26</a:t>
            </a:fld>
            <a:endParaRPr lang="lv-LV"/>
          </a:p>
        </p:txBody>
      </p:sp>
      <p:graphicFrame>
        <p:nvGraphicFramePr>
          <p:cNvPr id="6" name="Table 5">
            <a:extLst>
              <a:ext uri="{FF2B5EF4-FFF2-40B4-BE49-F238E27FC236}">
                <a16:creationId xmlns:a16="http://schemas.microsoft.com/office/drawing/2014/main" id="{59EEFFA5-F517-BE77-6136-1FF550C5BD15}"/>
              </a:ext>
            </a:extLst>
          </p:cNvPr>
          <p:cNvGraphicFramePr>
            <a:graphicFrameLocks noGrp="1"/>
          </p:cNvGraphicFramePr>
          <p:nvPr>
            <p:extLst>
              <p:ext uri="{D42A27DB-BD31-4B8C-83A1-F6EECF244321}">
                <p14:modId xmlns:p14="http://schemas.microsoft.com/office/powerpoint/2010/main" val="3095938410"/>
              </p:ext>
            </p:extLst>
          </p:nvPr>
        </p:nvGraphicFramePr>
        <p:xfrm>
          <a:off x="6493808" y="369794"/>
          <a:ext cx="5046474" cy="2959815"/>
        </p:xfrm>
        <a:graphic>
          <a:graphicData uri="http://schemas.openxmlformats.org/drawingml/2006/table">
            <a:tbl>
              <a:tblPr bandRow="1">
                <a:tableStyleId>{5C22544A-7EE6-4342-B048-85BDC9FD1C3A}</a:tableStyleId>
              </a:tblPr>
              <a:tblGrid>
                <a:gridCol w="5046474">
                  <a:extLst>
                    <a:ext uri="{9D8B030D-6E8A-4147-A177-3AD203B41FA5}">
                      <a16:colId xmlns:a16="http://schemas.microsoft.com/office/drawing/2014/main" val="3309554822"/>
                    </a:ext>
                  </a:extLst>
                </a:gridCol>
              </a:tblGrid>
              <a:tr h="2959815">
                <a:tc>
                  <a:txBody>
                    <a:bodyPr/>
                    <a:lstStyle/>
                    <a:p>
                      <a:pPr marL="0" marR="0" lvl="0" indent="0" algn="just">
                        <a:lnSpc>
                          <a:spcPct val="100000"/>
                        </a:lnSpc>
                        <a:spcBef>
                          <a:spcPts val="400"/>
                        </a:spcBef>
                        <a:spcAft>
                          <a:spcPts val="0"/>
                        </a:spcAft>
                        <a:buClr>
                          <a:srgbClr val="664690"/>
                        </a:buClr>
                        <a:buNone/>
                      </a:pPr>
                      <a:r>
                        <a:rPr lang="lv-LV" sz="2000" b="0" i="0" u="none" strike="noStrike" noProof="0" dirty="0">
                          <a:solidFill>
                            <a:srgbClr val="664690"/>
                          </a:solidFill>
                          <a:effectLst/>
                          <a:latin typeface="Verdana"/>
                        </a:rPr>
                        <a:t>Ja mācību gada noslēgumā vērtējums izšķiras vienas balles (</a:t>
                      </a:r>
                      <a:r>
                        <a:rPr lang="lv-LV" sz="2000" b="0" i="1" u="none" strike="noStrike" noProof="0" dirty="0">
                          <a:solidFill>
                            <a:srgbClr val="664690"/>
                          </a:solidFill>
                          <a:effectLst/>
                          <a:latin typeface="Verdana"/>
                        </a:rPr>
                        <a:t>piem., 5,5</a:t>
                      </a:r>
                      <a:r>
                        <a:rPr lang="lv-LV" sz="2000" b="0" i="0" u="none" strike="noStrike" noProof="0" dirty="0">
                          <a:solidFill>
                            <a:srgbClr val="664690"/>
                          </a:solidFill>
                          <a:effectLst/>
                          <a:latin typeface="Verdana"/>
                        </a:rPr>
                        <a:t>)  robežās.</a:t>
                      </a:r>
                    </a:p>
                    <a:p>
                      <a:pPr marL="0" marR="0" lvl="0" indent="0" algn="just">
                        <a:lnSpc>
                          <a:spcPct val="100000"/>
                        </a:lnSpc>
                        <a:spcBef>
                          <a:spcPts val="400"/>
                        </a:spcBef>
                        <a:spcAft>
                          <a:spcPts val="0"/>
                        </a:spcAft>
                        <a:buClr>
                          <a:srgbClr val="664690"/>
                        </a:buClr>
                        <a:buNone/>
                      </a:pPr>
                      <a:endParaRPr lang="lv-LV" sz="2000" b="0" i="0" u="none" strike="noStrike" noProof="0" dirty="0">
                        <a:solidFill>
                          <a:srgbClr val="664690"/>
                        </a:solidFill>
                        <a:effectLst/>
                        <a:latin typeface="Verdana"/>
                      </a:endParaRPr>
                    </a:p>
                    <a:p>
                      <a:pPr marL="0" marR="0" lvl="0" indent="0" algn="just">
                        <a:lnSpc>
                          <a:spcPct val="100000"/>
                        </a:lnSpc>
                        <a:spcBef>
                          <a:spcPts val="400"/>
                        </a:spcBef>
                        <a:spcAft>
                          <a:spcPts val="0"/>
                        </a:spcAft>
                        <a:buClr>
                          <a:srgbClr val="664690"/>
                        </a:buClr>
                        <a:buNone/>
                      </a:pPr>
                      <a:r>
                        <a:rPr lang="lv-LV" sz="2000" b="0" i="0" u="none" strike="noStrike" noProof="0" dirty="0">
                          <a:solidFill>
                            <a:srgbClr val="664690"/>
                          </a:solidFill>
                          <a:effectLst/>
                          <a:latin typeface="Verdana"/>
                        </a:rPr>
                        <a:t>Ja skolēns izteicis vēlēšanos uzlabot gada vērtējumu.</a:t>
                      </a:r>
                    </a:p>
                    <a:p>
                      <a:pPr lvl="0" algn="l">
                        <a:lnSpc>
                          <a:spcPct val="100000"/>
                        </a:lnSpc>
                        <a:spcBef>
                          <a:spcPts val="0"/>
                        </a:spcBef>
                        <a:spcAft>
                          <a:spcPts val="0"/>
                        </a:spcAft>
                        <a:buNone/>
                      </a:pPr>
                      <a:endParaRPr lang="lv-LV" sz="2000" b="0" i="0" u="none" strike="noStrike" noProof="0" dirty="0">
                        <a:effectLst/>
                        <a:latin typeface="Verdana"/>
                      </a:endParaRPr>
                    </a:p>
                  </a:txBody>
                  <a:tcPr anchor="ctr">
                    <a:lnL>
                      <a:noFill/>
                    </a:lnL>
                    <a:lnR>
                      <a:noFill/>
                    </a:lnR>
                    <a:lnT>
                      <a:noFill/>
                    </a:lnT>
                    <a:lnB>
                      <a:noFill/>
                    </a:lnB>
                    <a:noFill/>
                  </a:tcPr>
                </a:tc>
                <a:extLst>
                  <a:ext uri="{0D108BD9-81ED-4DB2-BD59-A6C34878D82A}">
                    <a16:rowId xmlns:a16="http://schemas.microsoft.com/office/drawing/2014/main" val="4129169661"/>
                  </a:ext>
                </a:extLst>
              </a:tr>
            </a:tbl>
          </a:graphicData>
        </a:graphic>
      </p:graphicFrame>
      <p:sp>
        <p:nvSpPr>
          <p:cNvPr id="7" name="TextBox 6">
            <a:extLst>
              <a:ext uri="{FF2B5EF4-FFF2-40B4-BE49-F238E27FC236}">
                <a16:creationId xmlns:a16="http://schemas.microsoft.com/office/drawing/2014/main" id="{248A8A41-20AE-7F30-7430-CCDF923548DC}"/>
              </a:ext>
            </a:extLst>
          </p:cNvPr>
          <p:cNvSpPr txBox="1"/>
          <p:nvPr/>
        </p:nvSpPr>
        <p:spPr>
          <a:xfrm>
            <a:off x="651718" y="2753889"/>
            <a:ext cx="43823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C00000"/>
                </a:solidFill>
                <a:latin typeface="Verdana"/>
              </a:rPr>
              <a:t>!!</a:t>
            </a:r>
            <a:r>
              <a:rPr lang="lv-LV" b="1" dirty="0">
                <a:solidFill>
                  <a:srgbClr val="C00000"/>
                </a:solidFill>
                <a:latin typeface="Verdana"/>
              </a:rPr>
              <a:t> Šis pārbaudes darbs nav obligāts visiem skolēniem.</a:t>
            </a:r>
            <a:endParaRPr lang="lv-LV" dirty="0"/>
          </a:p>
        </p:txBody>
      </p:sp>
      <p:sp>
        <p:nvSpPr>
          <p:cNvPr id="8" name="TextBox 7">
            <a:extLst>
              <a:ext uri="{FF2B5EF4-FFF2-40B4-BE49-F238E27FC236}">
                <a16:creationId xmlns:a16="http://schemas.microsoft.com/office/drawing/2014/main" id="{E6C1376F-9021-AA63-BBB7-0A6F85FDF178}"/>
              </a:ext>
            </a:extLst>
          </p:cNvPr>
          <p:cNvSpPr txBox="1"/>
          <p:nvPr/>
        </p:nvSpPr>
        <p:spPr>
          <a:xfrm>
            <a:off x="6493808" y="2875706"/>
            <a:ext cx="545904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C00000"/>
                </a:solidFill>
                <a:latin typeface="Verdana"/>
              </a:rPr>
              <a:t>!!</a:t>
            </a:r>
            <a:r>
              <a:rPr lang="en-US" dirty="0">
                <a:solidFill>
                  <a:srgbClr val="664790"/>
                </a:solidFill>
                <a:latin typeface="Verdana"/>
              </a:rPr>
              <a:t> </a:t>
            </a:r>
            <a:r>
              <a:rPr lang="lv-LV" i="1" dirty="0">
                <a:solidFill>
                  <a:srgbClr val="664790"/>
                </a:solidFill>
                <a:latin typeface="Verdana"/>
              </a:rPr>
              <a:t>Skolēnam tiek piedāvāts kombinēts pārbaudes darbs, kas ietver būtiskākos sasniedzamos rezultātus.</a:t>
            </a:r>
            <a:endParaRPr lang="lv-LV" dirty="0"/>
          </a:p>
        </p:txBody>
      </p:sp>
      <p:sp>
        <p:nvSpPr>
          <p:cNvPr id="9" name="TextBox 8">
            <a:extLst>
              <a:ext uri="{FF2B5EF4-FFF2-40B4-BE49-F238E27FC236}">
                <a16:creationId xmlns:a16="http://schemas.microsoft.com/office/drawing/2014/main" id="{963867D0-E4F1-771C-1E3F-03A434923C57}"/>
              </a:ext>
            </a:extLst>
          </p:cNvPr>
          <p:cNvSpPr txBox="1"/>
          <p:nvPr/>
        </p:nvSpPr>
        <p:spPr>
          <a:xfrm>
            <a:off x="6441764" y="5042142"/>
            <a:ext cx="545904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C00000"/>
                </a:solidFill>
                <a:latin typeface="Verdana"/>
              </a:rPr>
              <a:t>!!</a:t>
            </a:r>
            <a:r>
              <a:rPr lang="en-US" dirty="0">
                <a:solidFill>
                  <a:srgbClr val="664790"/>
                </a:solidFill>
                <a:latin typeface="Verdana"/>
              </a:rPr>
              <a:t> </a:t>
            </a:r>
            <a:r>
              <a:rPr lang="lv-LV" i="1" dirty="0">
                <a:solidFill>
                  <a:srgbClr val="664790"/>
                </a:solidFill>
                <a:latin typeface="Verdana"/>
              </a:rPr>
              <a:t>Skola var noteikt atšķirīgu laiku vērtējumu uzlabošanai mācību gada beigās, piemēram, tām klasēm, kurās kārto valsts noslēguma pārbaudes darbus (9. un 12. klase).</a:t>
            </a:r>
            <a:endParaRPr lang="lv-LV" dirty="0"/>
          </a:p>
        </p:txBody>
      </p:sp>
      <p:sp>
        <p:nvSpPr>
          <p:cNvPr id="10" name="TextBox 9">
            <a:extLst>
              <a:ext uri="{FF2B5EF4-FFF2-40B4-BE49-F238E27FC236}">
                <a16:creationId xmlns:a16="http://schemas.microsoft.com/office/drawing/2014/main" id="{B62D8BD5-8904-6E76-D378-A77739844C04}"/>
              </a:ext>
            </a:extLst>
          </p:cNvPr>
          <p:cNvSpPr txBox="1"/>
          <p:nvPr/>
        </p:nvSpPr>
        <p:spPr>
          <a:xfrm>
            <a:off x="6493808" y="4097423"/>
            <a:ext cx="54590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C00000"/>
                </a:solidFill>
                <a:latin typeface="Verdana"/>
              </a:rPr>
              <a:t>!!</a:t>
            </a:r>
            <a:r>
              <a:rPr lang="en-US" dirty="0">
                <a:solidFill>
                  <a:srgbClr val="664790"/>
                </a:solidFill>
                <a:latin typeface="Verdana"/>
              </a:rPr>
              <a:t> </a:t>
            </a:r>
            <a:r>
              <a:rPr lang="lv-LV" i="1" dirty="0">
                <a:solidFill>
                  <a:srgbClr val="664790"/>
                </a:solidFill>
                <a:latin typeface="Verdana"/>
              </a:rPr>
              <a:t>Skola ievēro noteikto mācību gada sākuma, beigu un brīvdienu laiku. </a:t>
            </a:r>
            <a:endParaRPr lang="lv-LV" dirty="0"/>
          </a:p>
        </p:txBody>
      </p:sp>
    </p:spTree>
    <p:extLst>
      <p:ext uri="{BB962C8B-B14F-4D97-AF65-F5344CB8AC3E}">
        <p14:creationId xmlns:p14="http://schemas.microsoft.com/office/powerpoint/2010/main" val="722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DBB6CDD-37BC-21E4-DF85-878242EB5C0F}"/>
              </a:ext>
            </a:extLst>
          </p:cNvPr>
          <p:cNvSpPr>
            <a:spLocks noGrp="1"/>
          </p:cNvSpPr>
          <p:nvPr>
            <p:ph type="pic" idx="2"/>
          </p:nvPr>
        </p:nvSpPr>
        <p:spPr>
          <a:xfrm>
            <a:off x="988533" y="831995"/>
            <a:ext cx="10203789" cy="5432893"/>
          </a:xfrm>
        </p:spPr>
        <p:txBody>
          <a:bodyPr/>
          <a:lstStyle/>
          <a:p>
            <a:endParaRPr lang="lv-LV" dirty="0"/>
          </a:p>
        </p:txBody>
      </p:sp>
      <p:sp>
        <p:nvSpPr>
          <p:cNvPr id="3" name="Title 2">
            <a:extLst>
              <a:ext uri="{FF2B5EF4-FFF2-40B4-BE49-F238E27FC236}">
                <a16:creationId xmlns:a16="http://schemas.microsoft.com/office/drawing/2014/main" id="{2567B038-0333-50AE-FE0F-A3E6BEC3D019}"/>
              </a:ext>
            </a:extLst>
          </p:cNvPr>
          <p:cNvSpPr>
            <a:spLocks noGrp="1"/>
          </p:cNvSpPr>
          <p:nvPr>
            <p:ph type="title"/>
          </p:nvPr>
        </p:nvSpPr>
        <p:spPr>
          <a:xfrm>
            <a:off x="1710813" y="1307690"/>
            <a:ext cx="8721214" cy="4463845"/>
          </a:xfrm>
        </p:spPr>
        <p:txBody>
          <a:bodyPr/>
          <a:lstStyle/>
          <a:p>
            <a:pPr algn="ctr"/>
            <a:r>
              <a:rPr lang="lv-LV" sz="2400" dirty="0" err="1">
                <a:latin typeface="Arial"/>
                <a:cs typeface="Arial"/>
              </a:rPr>
              <a:t>Formatīvā</a:t>
            </a:r>
            <a:r>
              <a:rPr lang="lv-LV" sz="2400" dirty="0">
                <a:latin typeface="Arial"/>
                <a:cs typeface="Arial"/>
              </a:rPr>
              <a:t> vērtēšana </a:t>
            </a:r>
            <a:br>
              <a:rPr lang="lv-LV" sz="2000" b="0" dirty="0">
                <a:latin typeface="Arial"/>
                <a:cs typeface="Arial"/>
              </a:rPr>
            </a:br>
            <a:br>
              <a:rPr lang="lv-LV" sz="2000" b="0" dirty="0">
                <a:latin typeface="Arial"/>
                <a:cs typeface="Arial"/>
              </a:rPr>
            </a:br>
            <a:r>
              <a:rPr lang="lv-LV" sz="2000" b="0" dirty="0">
                <a:solidFill>
                  <a:schemeClr val="tx1"/>
                </a:solidFill>
                <a:latin typeface="Arial"/>
                <a:cs typeface="Arial"/>
              </a:rPr>
              <a:t>Vai skolēnam ir jāiegūst visi </a:t>
            </a:r>
            <a:r>
              <a:rPr lang="lv-LV" sz="2000" b="0" dirty="0" err="1">
                <a:solidFill>
                  <a:schemeClr val="tx1"/>
                </a:solidFill>
                <a:latin typeface="Arial"/>
                <a:cs typeface="Arial"/>
              </a:rPr>
              <a:t>formatīvie</a:t>
            </a:r>
            <a:r>
              <a:rPr lang="lv-LV" sz="2000" b="0" dirty="0">
                <a:solidFill>
                  <a:schemeClr val="tx1"/>
                </a:solidFill>
                <a:latin typeface="Arial"/>
                <a:cs typeface="Arial"/>
              </a:rPr>
              <a:t> vērtējumi? </a:t>
            </a:r>
            <a:br>
              <a:rPr lang="lv-LV" sz="2000" b="0" dirty="0">
                <a:latin typeface="Arial"/>
                <a:cs typeface="Arial"/>
              </a:rPr>
            </a:br>
            <a:br>
              <a:rPr lang="lv-LV" sz="2000" b="0" dirty="0">
                <a:latin typeface="Arial"/>
                <a:cs typeface="Arial"/>
              </a:rPr>
            </a:br>
            <a:r>
              <a:rPr lang="lv-LV" sz="2000" b="0" dirty="0">
                <a:solidFill>
                  <a:schemeClr val="tx1"/>
                </a:solidFill>
                <a:latin typeface="Arial"/>
                <a:cs typeface="Arial"/>
              </a:rPr>
              <a:t>Ja mācību sasniegumus vērtē ar "ieskaitīts", "neieskaitīts", vai tādā gadījumā izmanto arī n/v, piemēram, ja izglītojamais nav iesniedzis darbu vai ir kavējis stundu bez attaisnojoša iemesla?</a:t>
            </a:r>
            <a:br>
              <a:rPr lang="lv-LV" sz="2000" b="0" dirty="0">
                <a:latin typeface="Arial"/>
                <a:cs typeface="Arial"/>
              </a:rPr>
            </a:br>
            <a:br>
              <a:rPr lang="lv-LV" sz="2000" b="0" dirty="0">
                <a:latin typeface="Arial"/>
                <a:cs typeface="Arial"/>
              </a:rPr>
            </a:br>
            <a:r>
              <a:rPr lang="lv-LV" sz="2000" b="0" dirty="0">
                <a:solidFill>
                  <a:schemeClr val="tx1"/>
                </a:solidFill>
                <a:latin typeface="Arial"/>
                <a:cs typeface="Arial"/>
              </a:rPr>
              <a:t>Skolēns nav izpildījis 3 </a:t>
            </a:r>
            <a:r>
              <a:rPr lang="lv-LV" sz="2000" b="0" dirty="0" err="1">
                <a:solidFill>
                  <a:schemeClr val="tx1"/>
                </a:solidFill>
                <a:latin typeface="Arial"/>
                <a:cs typeface="Arial"/>
              </a:rPr>
              <a:t>formatīvos</a:t>
            </a:r>
            <a:r>
              <a:rPr lang="lv-LV" sz="2000" b="0" dirty="0">
                <a:solidFill>
                  <a:schemeClr val="tx1"/>
                </a:solidFill>
                <a:latin typeface="Arial"/>
                <a:cs typeface="Arial"/>
              </a:rPr>
              <a:t> pārbaudes darbus. E-žurnālā izveidotajās 3 kolonnās ielikts 'n' vai '</a:t>
            </a:r>
            <a:r>
              <a:rPr lang="lv-LV" sz="2000" b="0" dirty="0" err="1">
                <a:solidFill>
                  <a:schemeClr val="tx1"/>
                </a:solidFill>
                <a:latin typeface="Arial"/>
                <a:cs typeface="Arial"/>
              </a:rPr>
              <a:t>nv</a:t>
            </a:r>
            <a:r>
              <a:rPr lang="lv-LV" sz="2000" b="0" dirty="0">
                <a:solidFill>
                  <a:schemeClr val="tx1"/>
                </a:solidFill>
                <a:latin typeface="Arial"/>
                <a:cs typeface="Arial"/>
              </a:rPr>
              <a:t>' – atkarībā no skolas vērtēšanas kārtības. Skolotājs gada beigās organizē vienu darbu, lai skolēns varētu iegūt vērtējumu priekšmetā. Vai iegūto vērtējumu likt katrā e-žurnāla stabiņā?</a:t>
            </a:r>
            <a:endParaRPr lang="lv-LV" sz="2000" dirty="0">
              <a:solidFill>
                <a:schemeClr val="tx1"/>
              </a:solidFill>
            </a:endParaRPr>
          </a:p>
          <a:p>
            <a:endParaRPr lang="en-US" sz="1800" dirty="0"/>
          </a:p>
        </p:txBody>
      </p:sp>
      <p:sp>
        <p:nvSpPr>
          <p:cNvPr id="4" name="Slide Number Placeholder 3">
            <a:extLst>
              <a:ext uri="{FF2B5EF4-FFF2-40B4-BE49-F238E27FC236}">
                <a16:creationId xmlns:a16="http://schemas.microsoft.com/office/drawing/2014/main" id="{86732163-C5D9-F34B-C9B3-FE0B01292247}"/>
              </a:ext>
            </a:extLst>
          </p:cNvPr>
          <p:cNvSpPr>
            <a:spLocks noGrp="1"/>
          </p:cNvSpPr>
          <p:nvPr>
            <p:ph type="sldNum" idx="12"/>
          </p:nvPr>
        </p:nvSpPr>
        <p:spPr/>
        <p:txBody>
          <a:body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27</a:t>
            </a:fld>
            <a:endParaRPr lang="lv-LV" kern="0">
              <a:solidFill>
                <a:srgbClr val="FFFFFF"/>
              </a:solidFill>
            </a:endParaRPr>
          </a:p>
        </p:txBody>
      </p:sp>
    </p:spTree>
    <p:extLst>
      <p:ext uri="{BB962C8B-B14F-4D97-AF65-F5344CB8AC3E}">
        <p14:creationId xmlns:p14="http://schemas.microsoft.com/office/powerpoint/2010/main" val="166801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ttēla vietturis 4" descr="Attēls, kurā ir teksts, ekrānuzņēmums, cipars, fonts&#10;&#10;Apraksts ģenerēts automātiski">
            <a:extLst>
              <a:ext uri="{FF2B5EF4-FFF2-40B4-BE49-F238E27FC236}">
                <a16:creationId xmlns:a16="http://schemas.microsoft.com/office/drawing/2014/main" id="{169B0FCE-CFC1-0802-EED1-739AB404E906}"/>
              </a:ext>
            </a:extLst>
          </p:cNvPr>
          <p:cNvPicPr>
            <a:picLocks noGrp="1" noChangeAspect="1"/>
          </p:cNvPicPr>
          <p:nvPr>
            <p:ph type="pic" idx="2"/>
          </p:nvPr>
        </p:nvPicPr>
        <p:blipFill>
          <a:blip r:embed="rId2"/>
          <a:srcRect t="2255" b="2255"/>
          <a:stretch/>
        </p:blipFill>
        <p:spPr>
          <a:xfrm>
            <a:off x="6606120" y="463684"/>
            <a:ext cx="5250229" cy="2955437"/>
          </a:xfrm>
        </p:spPr>
      </p:pic>
      <p:sp>
        <p:nvSpPr>
          <p:cNvPr id="3" name="Virsraksts 2">
            <a:extLst>
              <a:ext uri="{FF2B5EF4-FFF2-40B4-BE49-F238E27FC236}">
                <a16:creationId xmlns:a16="http://schemas.microsoft.com/office/drawing/2014/main" id="{4ED0FA0D-0097-CA27-912B-D43E442956D9}"/>
              </a:ext>
            </a:extLst>
          </p:cNvPr>
          <p:cNvSpPr>
            <a:spLocks noGrp="1"/>
          </p:cNvSpPr>
          <p:nvPr>
            <p:ph type="title"/>
          </p:nvPr>
        </p:nvSpPr>
        <p:spPr>
          <a:xfrm>
            <a:off x="542467" y="460418"/>
            <a:ext cx="5250229" cy="1822437"/>
          </a:xfrm>
        </p:spPr>
        <p:txBody>
          <a:bodyPr/>
          <a:lstStyle/>
          <a:p>
            <a:r>
              <a:rPr lang="lv-LV" sz="2000" dirty="0" err="1"/>
              <a:t>Formatīvās</a:t>
            </a:r>
            <a:r>
              <a:rPr lang="lv-LV" sz="2000" dirty="0"/>
              <a:t> vērtēšanas saistība ar </a:t>
            </a:r>
            <a:r>
              <a:rPr lang="lv-LV" sz="2000" dirty="0" err="1"/>
              <a:t>summatīvo</a:t>
            </a:r>
            <a:r>
              <a:rPr lang="lv-LV" sz="2000" dirty="0"/>
              <a:t> vērtējumu pret tematā apgūstamajiem sasniedzamajiem rezultātiem.</a:t>
            </a:r>
            <a:br>
              <a:rPr lang="lv-LV" sz="2000" dirty="0"/>
            </a:br>
            <a:br>
              <a:rPr lang="lv-LV" sz="2000" dirty="0"/>
            </a:br>
            <a:br>
              <a:rPr lang="lv-LV" sz="2000" dirty="0"/>
            </a:br>
            <a:r>
              <a:rPr lang="lv-LV" sz="2000" dirty="0" err="1">
                <a:solidFill>
                  <a:srgbClr val="664690"/>
                </a:solidFill>
                <a:latin typeface="Arial"/>
                <a:cs typeface="Arial"/>
              </a:rPr>
              <a:t>Formatīvā</a:t>
            </a:r>
            <a:r>
              <a:rPr lang="lv-LV" sz="2000" dirty="0">
                <a:solidFill>
                  <a:srgbClr val="664690"/>
                </a:solidFill>
                <a:latin typeface="Arial"/>
                <a:cs typeface="Arial"/>
              </a:rPr>
              <a:t> vērtēšana </a:t>
            </a:r>
            <a:r>
              <a:rPr lang="lv-LV" sz="2000" b="0" dirty="0">
                <a:solidFill>
                  <a:srgbClr val="664690"/>
                </a:solidFill>
                <a:latin typeface="Arial"/>
                <a:cs typeface="Arial"/>
              </a:rPr>
              <a:t>nodrošina skolēnam un pedagogam atgriezenisko saiti par skolēna tā brīža sniegumu </a:t>
            </a:r>
            <a:r>
              <a:rPr lang="lv-LV" sz="2000" b="0" u="sng" dirty="0">
                <a:solidFill>
                  <a:srgbClr val="664690"/>
                </a:solidFill>
                <a:latin typeface="Arial"/>
                <a:cs typeface="Arial"/>
              </a:rPr>
              <a:t>attiecībā pret plānotajiem sasniedzamajiem rezultātiem</a:t>
            </a:r>
            <a:r>
              <a:rPr lang="lv-LV" sz="2000" b="0" dirty="0">
                <a:solidFill>
                  <a:srgbClr val="664690"/>
                </a:solidFill>
                <a:latin typeface="Arial"/>
                <a:cs typeface="Arial"/>
              </a:rPr>
              <a:t> temata noslēgumā.</a:t>
            </a:r>
          </a:p>
        </p:txBody>
      </p:sp>
      <p:sp>
        <p:nvSpPr>
          <p:cNvPr id="4" name="Slaida numura vietturis 3">
            <a:extLst>
              <a:ext uri="{FF2B5EF4-FFF2-40B4-BE49-F238E27FC236}">
                <a16:creationId xmlns:a16="http://schemas.microsoft.com/office/drawing/2014/main" id="{70C37DA0-6B40-1C51-5B7C-A455B5248F7B}"/>
              </a:ext>
            </a:extLst>
          </p:cNvPr>
          <p:cNvSpPr>
            <a:spLocks noGrp="1"/>
          </p:cNvSpPr>
          <p:nvPr>
            <p:ph type="sldNum" idx="12"/>
          </p:nvPr>
        </p:nvSpPr>
        <p:spPr/>
        <p:txBody>
          <a:bodyPr/>
          <a:lstStyle/>
          <a:p>
            <a:pPr>
              <a:buClr>
                <a:srgbClr val="000000"/>
              </a:buClr>
              <a:buFont typeface="Arial"/>
              <a:buNone/>
            </a:pPr>
            <a:fld id="{00000000-1234-1234-1234-123412341234}" type="slidenum">
              <a:rPr lang="lv-LV" kern="0" smtClean="0">
                <a:solidFill>
                  <a:srgbClr val="FFFFFF"/>
                </a:solidFill>
              </a:rPr>
              <a:pPr>
                <a:buClr>
                  <a:srgbClr val="000000"/>
                </a:buClr>
                <a:buFont typeface="Arial"/>
                <a:buNone/>
              </a:pPr>
              <a:t>28</a:t>
            </a:fld>
            <a:endParaRPr lang="lv-LV" kern="0">
              <a:solidFill>
                <a:srgbClr val="FFFFFF"/>
              </a:solidFill>
            </a:endParaRPr>
          </a:p>
        </p:txBody>
      </p:sp>
      <p:sp>
        <p:nvSpPr>
          <p:cNvPr id="6" name="TextBox 5">
            <a:extLst>
              <a:ext uri="{FF2B5EF4-FFF2-40B4-BE49-F238E27FC236}">
                <a16:creationId xmlns:a16="http://schemas.microsoft.com/office/drawing/2014/main" id="{553FFBF5-E7AC-6ACB-2D7F-BF5A54259DF4}"/>
              </a:ext>
            </a:extLst>
          </p:cNvPr>
          <p:cNvSpPr txBox="1"/>
          <p:nvPr/>
        </p:nvSpPr>
        <p:spPr>
          <a:xfrm>
            <a:off x="6468858" y="3598332"/>
            <a:ext cx="399805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i="1" dirty="0">
                <a:cs typeface="Arial"/>
              </a:rPr>
              <a:t>Piemērs</a:t>
            </a:r>
            <a:r>
              <a:rPr lang="lv-LV" sz="1600" dirty="0">
                <a:cs typeface="Arial"/>
              </a:rPr>
              <a:t>. Ogres Kalna pamatskola</a:t>
            </a:r>
            <a:endParaRPr lang="lv-LV" sz="1600" dirty="0"/>
          </a:p>
        </p:txBody>
      </p:sp>
      <p:pic>
        <p:nvPicPr>
          <p:cNvPr id="7" name="Attēls 6" descr="Attēls, kurā ir teksts, fonts, ekrānuzņēmums, cipars&#10;&#10;Apraksts ģenerēts automātiski">
            <a:extLst>
              <a:ext uri="{FF2B5EF4-FFF2-40B4-BE49-F238E27FC236}">
                <a16:creationId xmlns:a16="http://schemas.microsoft.com/office/drawing/2014/main" id="{03B39FBE-7023-6715-6B4C-733642AB46F6}"/>
              </a:ext>
            </a:extLst>
          </p:cNvPr>
          <p:cNvPicPr>
            <a:picLocks noChangeAspect="1"/>
          </p:cNvPicPr>
          <p:nvPr/>
        </p:nvPicPr>
        <p:blipFill>
          <a:blip r:embed="rId3"/>
          <a:stretch>
            <a:fillRect/>
          </a:stretch>
        </p:blipFill>
        <p:spPr>
          <a:xfrm>
            <a:off x="7874977" y="4400306"/>
            <a:ext cx="3886200" cy="1085850"/>
          </a:xfrm>
          <a:prstGeom prst="rect">
            <a:avLst/>
          </a:prstGeom>
        </p:spPr>
      </p:pic>
      <p:sp>
        <p:nvSpPr>
          <p:cNvPr id="8" name="Ovāls 7">
            <a:extLst>
              <a:ext uri="{FF2B5EF4-FFF2-40B4-BE49-F238E27FC236}">
                <a16:creationId xmlns:a16="http://schemas.microsoft.com/office/drawing/2014/main" id="{4C1EE083-9046-1F82-8E91-AA271864DBB2}"/>
              </a:ext>
            </a:extLst>
          </p:cNvPr>
          <p:cNvSpPr/>
          <p:nvPr/>
        </p:nvSpPr>
        <p:spPr>
          <a:xfrm>
            <a:off x="9553493" y="4945673"/>
            <a:ext cx="1018442" cy="545447"/>
          </a:xfrm>
          <a:prstGeom prst="ellipse">
            <a:avLst/>
          </a:prstGeom>
          <a:no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Box 8">
            <a:extLst>
              <a:ext uri="{FF2B5EF4-FFF2-40B4-BE49-F238E27FC236}">
                <a16:creationId xmlns:a16="http://schemas.microsoft.com/office/drawing/2014/main" id="{BA3A6CD0-07F2-4601-1C03-C72B960BA6B2}"/>
              </a:ext>
            </a:extLst>
          </p:cNvPr>
          <p:cNvSpPr txBox="1"/>
          <p:nvPr/>
        </p:nvSpPr>
        <p:spPr>
          <a:xfrm>
            <a:off x="6468858" y="5669409"/>
            <a:ext cx="3841749"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lv-LV" sz="1600" i="1">
                <a:cs typeface="Arial"/>
              </a:rPr>
              <a:t>Piemērs</a:t>
            </a:r>
            <a:r>
              <a:rPr lang="lv-LV" sz="1600">
                <a:cs typeface="Arial"/>
              </a:rPr>
              <a:t>. X pamatskola</a:t>
            </a:r>
            <a:endParaRPr lang="lv-LV" sz="1600"/>
          </a:p>
        </p:txBody>
      </p:sp>
      <p:sp>
        <p:nvSpPr>
          <p:cNvPr id="2" name="TextBox 1">
            <a:extLst>
              <a:ext uri="{FF2B5EF4-FFF2-40B4-BE49-F238E27FC236}">
                <a16:creationId xmlns:a16="http://schemas.microsoft.com/office/drawing/2014/main" id="{1C4D9D6A-760B-1F49-F9DB-5CD67A36A3D0}"/>
              </a:ext>
            </a:extLst>
          </p:cNvPr>
          <p:cNvSpPr txBox="1"/>
          <p:nvPr/>
        </p:nvSpPr>
        <p:spPr>
          <a:xfrm>
            <a:off x="430823" y="4915356"/>
            <a:ext cx="545904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C00000"/>
                </a:solidFill>
                <a:latin typeface="Verdana"/>
              </a:rPr>
              <a:t>!!</a:t>
            </a:r>
            <a:r>
              <a:rPr lang="en-US" dirty="0">
                <a:solidFill>
                  <a:srgbClr val="664790"/>
                </a:solidFill>
                <a:latin typeface="Verdana"/>
              </a:rPr>
              <a:t> </a:t>
            </a:r>
            <a:r>
              <a:rPr lang="lv-LV" i="1" dirty="0">
                <a:solidFill>
                  <a:srgbClr val="664790"/>
                </a:solidFill>
                <a:latin typeface="Verdana"/>
              </a:rPr>
              <a:t>Ja skolēns nav ieguvis konkrētā darba </a:t>
            </a:r>
            <a:r>
              <a:rPr lang="lv-LV" i="1" dirty="0" err="1">
                <a:solidFill>
                  <a:srgbClr val="664790"/>
                </a:solidFill>
                <a:latin typeface="Verdana"/>
              </a:rPr>
              <a:t>formatīvo</a:t>
            </a:r>
            <a:r>
              <a:rPr lang="lv-LV" i="1" dirty="0">
                <a:solidFill>
                  <a:srgbClr val="664790"/>
                </a:solidFill>
                <a:latin typeface="Verdana"/>
              </a:rPr>
              <a:t> vērtējumu, to apzīmē ar n/v </a:t>
            </a:r>
            <a:endParaRPr lang="lv-LV" dirty="0"/>
          </a:p>
        </p:txBody>
      </p:sp>
    </p:spTree>
    <p:extLst>
      <p:ext uri="{BB962C8B-B14F-4D97-AF65-F5344CB8AC3E}">
        <p14:creationId xmlns:p14="http://schemas.microsoft.com/office/powerpoint/2010/main" val="572457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FF016-BB19-1843-DE57-CC824F04DE1C}"/>
              </a:ext>
            </a:extLst>
          </p:cNvPr>
          <p:cNvSpPr>
            <a:spLocks noGrp="1"/>
          </p:cNvSpPr>
          <p:nvPr>
            <p:ph type="title"/>
          </p:nvPr>
        </p:nvSpPr>
        <p:spPr>
          <a:xfrm>
            <a:off x="616775" y="645459"/>
            <a:ext cx="5082836" cy="5244590"/>
          </a:xfrm>
        </p:spPr>
        <p:txBody>
          <a:bodyPr/>
          <a:lstStyle/>
          <a:p>
            <a:pPr algn="ctr"/>
            <a:r>
              <a:rPr lang="lv-LV" dirty="0">
                <a:solidFill>
                  <a:schemeClr val="tx1"/>
                </a:solidFill>
                <a:latin typeface="Arial"/>
                <a:cs typeface="Arial"/>
              </a:rPr>
              <a:t>Kā rīkoties izglītības iestādēm, ja skolēns ilgstoši kavē skolu?</a:t>
            </a:r>
            <a:br>
              <a:rPr lang="lv-LV" dirty="0">
                <a:solidFill>
                  <a:schemeClr val="tx1"/>
                </a:solidFill>
                <a:latin typeface="Arial"/>
                <a:cs typeface="Arial"/>
              </a:rPr>
            </a:br>
            <a:br>
              <a:rPr lang="lv-LV" dirty="0">
                <a:solidFill>
                  <a:schemeClr val="tx1"/>
                </a:solidFill>
                <a:latin typeface="Arial"/>
                <a:cs typeface="Arial"/>
              </a:rPr>
            </a:br>
            <a:r>
              <a:rPr lang="lv-LV" dirty="0">
                <a:solidFill>
                  <a:schemeClr val="tx1"/>
                </a:solidFill>
                <a:latin typeface="Arial"/>
                <a:cs typeface="Arial"/>
              </a:rPr>
              <a:t>Ir skaidrs, kā skolēns varēs iegūt vērtējumu, ja ir slimojis vai nav kārtojis</a:t>
            </a:r>
            <a:endParaRPr lang="lv-LV" b="0" dirty="0">
              <a:solidFill>
                <a:schemeClr val="tx1"/>
              </a:solidFill>
              <a:latin typeface="Arial"/>
              <a:cs typeface="Arial"/>
            </a:endParaRPr>
          </a:p>
          <a:p>
            <a:pPr algn="ctr"/>
            <a:r>
              <a:rPr lang="lv-LV" dirty="0">
                <a:solidFill>
                  <a:schemeClr val="tx1"/>
                </a:solidFill>
                <a:latin typeface="Arial"/>
                <a:cs typeface="Arial"/>
              </a:rPr>
              <a:t>pārbaudes darbu citu attaisnojošu iemeslu dēļ. Kā skolai rīkoties, ja pārbaudes darbs kavēts un kavējums nav attaisnots?</a:t>
            </a:r>
            <a:br>
              <a:rPr lang="lv-LV" dirty="0">
                <a:solidFill>
                  <a:schemeClr val="tx1"/>
                </a:solidFill>
                <a:latin typeface="Arial"/>
                <a:cs typeface="Arial"/>
              </a:rPr>
            </a:br>
            <a:br>
              <a:rPr lang="lv-LV" dirty="0">
                <a:solidFill>
                  <a:schemeClr val="tx1"/>
                </a:solidFill>
                <a:latin typeface="Arial"/>
                <a:cs typeface="Arial"/>
              </a:rPr>
            </a:br>
            <a:r>
              <a:rPr lang="lv-LV" dirty="0">
                <a:solidFill>
                  <a:schemeClr val="tx1"/>
                </a:solidFill>
                <a:latin typeface="Arial"/>
                <a:cs typeface="Arial"/>
              </a:rPr>
              <a:t>Skolēns bieži slimo, mācību gada laikā kavēta trešdaļa mācību stundu. </a:t>
            </a:r>
            <a:br>
              <a:rPr lang="lv-LV" dirty="0">
                <a:solidFill>
                  <a:schemeClr val="tx1"/>
                </a:solidFill>
                <a:latin typeface="Arial"/>
                <a:cs typeface="Arial"/>
              </a:rPr>
            </a:br>
            <a:r>
              <a:rPr lang="lv-LV" dirty="0">
                <a:solidFill>
                  <a:schemeClr val="tx1"/>
                </a:solidFill>
                <a:latin typeface="Arial"/>
                <a:cs typeface="Arial"/>
              </a:rPr>
              <a:t>Kā rīkoties?</a:t>
            </a:r>
            <a:br>
              <a:rPr lang="en-US" dirty="0"/>
            </a:br>
            <a:br>
              <a:rPr lang="en-US" dirty="0"/>
            </a:br>
            <a:br>
              <a:rPr lang="en-US" dirty="0"/>
            </a:br>
            <a:br>
              <a:rPr lang="en-US" dirty="0"/>
            </a:br>
            <a:br>
              <a:rPr lang="en-US" dirty="0"/>
            </a:br>
            <a:endParaRPr lang="en-US" dirty="0"/>
          </a:p>
        </p:txBody>
      </p:sp>
      <p:sp>
        <p:nvSpPr>
          <p:cNvPr id="3" name="Text Placeholder 2">
            <a:extLst>
              <a:ext uri="{FF2B5EF4-FFF2-40B4-BE49-F238E27FC236}">
                <a16:creationId xmlns:a16="http://schemas.microsoft.com/office/drawing/2014/main" id="{D66A8A00-54C0-8D7F-19FF-7CC7D9C5D777}"/>
              </a:ext>
            </a:extLst>
          </p:cNvPr>
          <p:cNvSpPr>
            <a:spLocks noGrp="1"/>
          </p:cNvSpPr>
          <p:nvPr>
            <p:ph type="body" idx="1"/>
          </p:nvPr>
        </p:nvSpPr>
        <p:spPr>
          <a:xfrm>
            <a:off x="6441764" y="276183"/>
            <a:ext cx="5451367" cy="5900780"/>
          </a:xfrm>
        </p:spPr>
        <p:txBody>
          <a:bodyPr/>
          <a:lstStyle/>
          <a:p>
            <a:endParaRPr lang="lv-LV" sz="2200" b="1"/>
          </a:p>
          <a:p>
            <a:endParaRPr lang="en-US"/>
          </a:p>
        </p:txBody>
      </p:sp>
      <p:sp>
        <p:nvSpPr>
          <p:cNvPr id="4" name="Slide Number Placeholder 3">
            <a:extLst>
              <a:ext uri="{FF2B5EF4-FFF2-40B4-BE49-F238E27FC236}">
                <a16:creationId xmlns:a16="http://schemas.microsoft.com/office/drawing/2014/main" id="{509CB8E8-09C4-CDB6-449A-221DD4E2C591}"/>
              </a:ext>
            </a:extLst>
          </p:cNvPr>
          <p:cNvSpPr>
            <a:spLocks noGrp="1"/>
          </p:cNvSpPr>
          <p:nvPr>
            <p:ph type="sldNum" idx="12"/>
          </p:nvPr>
        </p:nvSpPr>
        <p:spPr/>
        <p:txBody>
          <a:bodyPr/>
          <a:lstStyle/>
          <a:p>
            <a:fld id="{00000000-1234-1234-1234-123412341234}" type="slidenum">
              <a:rPr lang="lv-LV" smtClean="0"/>
              <a:pPr/>
              <a:t>29</a:t>
            </a:fld>
            <a:endParaRPr lang="lv-LV"/>
          </a:p>
        </p:txBody>
      </p:sp>
      <p:graphicFrame>
        <p:nvGraphicFramePr>
          <p:cNvPr id="6" name="Table 5">
            <a:extLst>
              <a:ext uri="{FF2B5EF4-FFF2-40B4-BE49-F238E27FC236}">
                <a16:creationId xmlns:a16="http://schemas.microsoft.com/office/drawing/2014/main" id="{59EEFFA5-F517-BE77-6136-1FF550C5BD15}"/>
              </a:ext>
            </a:extLst>
          </p:cNvPr>
          <p:cNvGraphicFramePr>
            <a:graphicFrameLocks noGrp="1"/>
          </p:cNvGraphicFramePr>
          <p:nvPr>
            <p:extLst>
              <p:ext uri="{D42A27DB-BD31-4B8C-83A1-F6EECF244321}">
                <p14:modId xmlns:p14="http://schemas.microsoft.com/office/powerpoint/2010/main" val="3819813269"/>
              </p:ext>
            </p:extLst>
          </p:nvPr>
        </p:nvGraphicFramePr>
        <p:xfrm>
          <a:off x="6493808" y="369794"/>
          <a:ext cx="5046474" cy="6807200"/>
        </p:xfrm>
        <a:graphic>
          <a:graphicData uri="http://schemas.openxmlformats.org/drawingml/2006/table">
            <a:tbl>
              <a:tblPr bandRow="1">
                <a:tableStyleId>{5C22544A-7EE6-4342-B048-85BDC9FD1C3A}</a:tableStyleId>
              </a:tblPr>
              <a:tblGrid>
                <a:gridCol w="5046474">
                  <a:extLst>
                    <a:ext uri="{9D8B030D-6E8A-4147-A177-3AD203B41FA5}">
                      <a16:colId xmlns:a16="http://schemas.microsoft.com/office/drawing/2014/main" val="3309554822"/>
                    </a:ext>
                  </a:extLst>
                </a:gridCol>
              </a:tblGrid>
              <a:tr h="5136946">
                <a:tc>
                  <a:txBody>
                    <a:bodyPr/>
                    <a:lstStyle/>
                    <a:p>
                      <a:pPr marL="342900" marR="0" lvl="0" indent="-342900" algn="just">
                        <a:lnSpc>
                          <a:spcPct val="100000"/>
                        </a:lnSpc>
                        <a:spcBef>
                          <a:spcPts val="400"/>
                        </a:spcBef>
                        <a:spcAft>
                          <a:spcPts val="0"/>
                        </a:spcAft>
                        <a:buClr>
                          <a:srgbClr val="664690"/>
                        </a:buClr>
                        <a:buFont typeface="Arial"/>
                        <a:buChar char="•"/>
                      </a:pPr>
                      <a:r>
                        <a:rPr lang="lv-LV" sz="2000" b="0" i="0" u="none" strike="noStrike" noProof="0">
                          <a:solidFill>
                            <a:srgbClr val="664690"/>
                          </a:solidFill>
                          <a:effectLst/>
                          <a:latin typeface="Arial"/>
                        </a:rPr>
                        <a:t>Atbilstoši skolas izstrādātajai vērtēšanas kārtībai skolēns iegūst vērtējumu pārbaudes darbā pēc atgriešanās skolā.</a:t>
                      </a:r>
                    </a:p>
                    <a:p>
                      <a:pPr marL="342900" marR="0" lvl="0" indent="-342900" algn="just">
                        <a:lnSpc>
                          <a:spcPct val="100000"/>
                        </a:lnSpc>
                        <a:spcBef>
                          <a:spcPts val="400"/>
                        </a:spcBef>
                        <a:spcAft>
                          <a:spcPts val="0"/>
                        </a:spcAft>
                        <a:buClr>
                          <a:srgbClr val="664690"/>
                        </a:buClr>
                        <a:buFont typeface="Arial"/>
                        <a:buChar char="•"/>
                      </a:pPr>
                      <a:r>
                        <a:rPr lang="lv-LV" sz="2000" b="0" i="0" u="none" strike="noStrike" noProof="0">
                          <a:solidFill>
                            <a:srgbClr val="664690"/>
                          </a:solidFill>
                          <a:effectLst/>
                          <a:latin typeface="Arial"/>
                        </a:rPr>
                        <a:t>Neattaisnotu kavējumu gadījumos skola rīkojas atbilstoši iekšējiem noteikumiem. </a:t>
                      </a:r>
                      <a:endParaRPr lang="lv-LV"/>
                    </a:p>
                    <a:p>
                      <a:pPr marL="342900" marR="0" lvl="0" indent="-342900" algn="just">
                        <a:lnSpc>
                          <a:spcPct val="100000"/>
                        </a:lnSpc>
                        <a:spcBef>
                          <a:spcPts val="400"/>
                        </a:spcBef>
                        <a:spcAft>
                          <a:spcPts val="0"/>
                        </a:spcAft>
                        <a:buFont typeface="Arial"/>
                        <a:buChar char="•"/>
                      </a:pPr>
                      <a:r>
                        <a:rPr lang="lv-LV" sz="2000" b="0" i="0" u="none" strike="noStrike" cap="none" noProof="0">
                          <a:solidFill>
                            <a:srgbClr val="664690"/>
                          </a:solidFill>
                          <a:effectLst/>
                          <a:latin typeface="Arial"/>
                          <a:ea typeface="+mn-ea"/>
                          <a:cs typeface="+mn-cs"/>
                          <a:sym typeface="Arial"/>
                        </a:rPr>
                        <a:t>Ja izglītojamais attaisnojošu iemeslu dēļ ir kavējis vairākus </a:t>
                      </a:r>
                      <a:r>
                        <a:rPr lang="lv-LV" sz="2000" b="0" i="0" u="none" strike="noStrike" cap="none" noProof="0" err="1">
                          <a:solidFill>
                            <a:srgbClr val="664690"/>
                          </a:solidFill>
                          <a:effectLst/>
                          <a:latin typeface="Arial"/>
                          <a:ea typeface="+mn-ea"/>
                          <a:cs typeface="+mn-cs"/>
                          <a:sym typeface="Arial"/>
                        </a:rPr>
                        <a:t>summatīvos</a:t>
                      </a:r>
                      <a:r>
                        <a:rPr lang="lv-LV" sz="2000" b="0" i="0" u="none" strike="noStrike" cap="none" noProof="0">
                          <a:solidFill>
                            <a:srgbClr val="664690"/>
                          </a:solidFill>
                          <a:effectLst/>
                          <a:latin typeface="Arial"/>
                          <a:ea typeface="+mn-ea"/>
                          <a:cs typeface="+mn-cs"/>
                          <a:sym typeface="Arial"/>
                        </a:rPr>
                        <a:t> pārbaudes darbus mācību priekšmetā, pedagogs, saskaņojot ar izglītības iestādes vadību, var veidot kombinētu </a:t>
                      </a:r>
                      <a:r>
                        <a:rPr lang="lv-LV" sz="2000" b="0" i="0" u="none" strike="noStrike" cap="none" noProof="0" err="1">
                          <a:solidFill>
                            <a:srgbClr val="664690"/>
                          </a:solidFill>
                          <a:effectLst/>
                          <a:latin typeface="Arial"/>
                          <a:ea typeface="+mn-ea"/>
                          <a:cs typeface="+mn-cs"/>
                          <a:sym typeface="Arial"/>
                        </a:rPr>
                        <a:t>summatīvo</a:t>
                      </a:r>
                      <a:r>
                        <a:rPr lang="lv-LV" sz="2000" b="0" i="0" u="none" strike="noStrike" cap="none" noProof="0">
                          <a:solidFill>
                            <a:srgbClr val="664690"/>
                          </a:solidFill>
                          <a:effectLst/>
                          <a:latin typeface="Arial"/>
                          <a:ea typeface="+mn-ea"/>
                          <a:cs typeface="+mn-cs"/>
                          <a:sym typeface="Arial"/>
                        </a:rPr>
                        <a:t> pārbaudes darbu par vairākiem tematiem, pielāgojot šī darba īpatsvaru mācību priekšmetā.</a:t>
                      </a:r>
                      <a:endParaRPr lang="lv-LV" sz="2000" b="0" i="0" u="none" strike="noStrike" cap="none">
                        <a:solidFill>
                          <a:srgbClr val="664690"/>
                        </a:solidFill>
                        <a:effectLst/>
                        <a:latin typeface="Arial"/>
                        <a:ea typeface="+mn-ea"/>
                        <a:cs typeface="+mn-cs"/>
                        <a:sym typeface="Arial"/>
                      </a:endParaRPr>
                    </a:p>
                    <a:p>
                      <a:pPr marL="342900" marR="0" lvl="0" indent="-342900" algn="just">
                        <a:lnSpc>
                          <a:spcPct val="100000"/>
                        </a:lnSpc>
                        <a:spcBef>
                          <a:spcPts val="400"/>
                        </a:spcBef>
                        <a:spcAft>
                          <a:spcPts val="0"/>
                        </a:spcAft>
                        <a:buFont typeface="Arial"/>
                        <a:buChar char="•"/>
                      </a:pPr>
                      <a:r>
                        <a:rPr lang="lv-LV" sz="2000" b="0" i="0" u="none" strike="noStrike" cap="none" noProof="0">
                          <a:solidFill>
                            <a:srgbClr val="664690"/>
                          </a:solidFill>
                          <a:effectLst/>
                          <a:latin typeface="Arial"/>
                          <a:ea typeface="+mn-ea"/>
                          <a:cs typeface="+mn-cs"/>
                        </a:rPr>
                        <a:t>Ja skolotājam nav iespējas objektīvi novērtēt skolēna sniegumu, tiek piedāvāts kombinētais darbs mācību gada noslēgumā. </a:t>
                      </a:r>
                    </a:p>
                    <a:p>
                      <a:pPr marL="342900" marR="0" lvl="0" indent="-342900" algn="just">
                        <a:lnSpc>
                          <a:spcPct val="100000"/>
                        </a:lnSpc>
                        <a:spcBef>
                          <a:spcPts val="400"/>
                        </a:spcBef>
                        <a:spcAft>
                          <a:spcPts val="0"/>
                        </a:spcAft>
                        <a:buClr>
                          <a:srgbClr val="664690"/>
                        </a:buClr>
                        <a:buFont typeface="Arial"/>
                        <a:buChar char="•"/>
                      </a:pPr>
                      <a:endParaRPr lang="lv-LV" sz="2000" b="0" i="0" u="none" strike="noStrike" noProof="0">
                        <a:solidFill>
                          <a:srgbClr val="664690"/>
                        </a:solidFill>
                        <a:effectLst/>
                        <a:latin typeface="Arial"/>
                      </a:endParaRPr>
                    </a:p>
                    <a:p>
                      <a:pPr marL="0" marR="0" lvl="0" indent="0" algn="just">
                        <a:lnSpc>
                          <a:spcPct val="100000"/>
                        </a:lnSpc>
                        <a:spcBef>
                          <a:spcPts val="400"/>
                        </a:spcBef>
                        <a:spcAft>
                          <a:spcPts val="0"/>
                        </a:spcAft>
                        <a:buClr>
                          <a:srgbClr val="664690"/>
                        </a:buClr>
                        <a:buNone/>
                      </a:pPr>
                      <a:endParaRPr lang="lv-LV" sz="2000" b="0" i="0" u="none" strike="noStrike" noProof="0">
                        <a:solidFill>
                          <a:srgbClr val="664690"/>
                        </a:solidFill>
                        <a:effectLst/>
                        <a:latin typeface="Arial"/>
                      </a:endParaRPr>
                    </a:p>
                    <a:p>
                      <a:pPr lvl="0" algn="l">
                        <a:lnSpc>
                          <a:spcPct val="100000"/>
                        </a:lnSpc>
                        <a:spcBef>
                          <a:spcPts val="0"/>
                        </a:spcBef>
                        <a:spcAft>
                          <a:spcPts val="0"/>
                        </a:spcAft>
                        <a:buNone/>
                      </a:pPr>
                      <a:endParaRPr lang="lv-LV" sz="2400" b="0" i="0" u="none" strike="noStrike" noProof="0">
                        <a:effectLst/>
                        <a:latin typeface="Arial"/>
                      </a:endParaRPr>
                    </a:p>
                  </a:txBody>
                  <a:tcPr anchor="ctr">
                    <a:lnL>
                      <a:noFill/>
                    </a:lnL>
                    <a:lnR>
                      <a:noFill/>
                    </a:lnR>
                    <a:lnT>
                      <a:noFill/>
                    </a:lnT>
                    <a:lnB>
                      <a:noFill/>
                    </a:lnB>
                    <a:noFill/>
                  </a:tcPr>
                </a:tc>
                <a:extLst>
                  <a:ext uri="{0D108BD9-81ED-4DB2-BD59-A6C34878D82A}">
                    <a16:rowId xmlns:a16="http://schemas.microsoft.com/office/drawing/2014/main" val="4129169661"/>
                  </a:ext>
                </a:extLst>
              </a:tr>
            </a:tbl>
          </a:graphicData>
        </a:graphic>
      </p:graphicFrame>
      <p:sp>
        <p:nvSpPr>
          <p:cNvPr id="5" name="TextBox 4">
            <a:extLst>
              <a:ext uri="{FF2B5EF4-FFF2-40B4-BE49-F238E27FC236}">
                <a16:creationId xmlns:a16="http://schemas.microsoft.com/office/drawing/2014/main" id="{E4CCB6F0-9230-6A41-4852-C311568B33DB}"/>
              </a:ext>
            </a:extLst>
          </p:cNvPr>
          <p:cNvSpPr txBox="1"/>
          <p:nvPr/>
        </p:nvSpPr>
        <p:spPr>
          <a:xfrm>
            <a:off x="226142" y="5167079"/>
            <a:ext cx="568304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solidFill>
                  <a:srgbClr val="C00000"/>
                </a:solidFill>
                <a:latin typeface="Verdana"/>
              </a:rPr>
              <a:t>!!</a:t>
            </a:r>
            <a:r>
              <a:rPr lang="en-US" dirty="0">
                <a:solidFill>
                  <a:srgbClr val="664790"/>
                </a:solidFill>
                <a:latin typeface="Verdana"/>
              </a:rPr>
              <a:t> </a:t>
            </a:r>
            <a:r>
              <a:rPr lang="lv-LV" b="1" dirty="0">
                <a:solidFill>
                  <a:srgbClr val="C00000"/>
                </a:solidFill>
                <a:latin typeface="Verdana"/>
              </a:rPr>
              <a:t>Mācību pasākumi un </a:t>
            </a:r>
            <a:r>
              <a:rPr lang="lv-LV" b="1" dirty="0" err="1">
                <a:solidFill>
                  <a:srgbClr val="C00000"/>
                </a:solidFill>
                <a:latin typeface="Verdana"/>
              </a:rPr>
              <a:t>pēcpārbaudījumi</a:t>
            </a:r>
            <a:r>
              <a:rPr lang="lv-LV" b="1" dirty="0">
                <a:solidFill>
                  <a:srgbClr val="C00000"/>
                </a:solidFill>
                <a:latin typeface="Verdana"/>
              </a:rPr>
              <a:t> skolēna pārcelšanai nākamajā klasē pamatizglītības pakāpē tiek īstenoti atbilstoši līdzšinējai kārtībai.</a:t>
            </a:r>
          </a:p>
        </p:txBody>
      </p:sp>
    </p:spTree>
    <p:extLst>
      <p:ext uri="{BB962C8B-B14F-4D97-AF65-F5344CB8AC3E}">
        <p14:creationId xmlns:p14="http://schemas.microsoft.com/office/powerpoint/2010/main" val="1029030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47"/>
          <p:cNvSpPr txBox="1">
            <a:spLocks noGrp="1"/>
          </p:cNvSpPr>
          <p:nvPr>
            <p:ph type="title"/>
          </p:nvPr>
        </p:nvSpPr>
        <p:spPr>
          <a:xfrm>
            <a:off x="945928" y="296292"/>
            <a:ext cx="6465951" cy="1026579"/>
          </a:xfrm>
          <a:prstGeom prst="rect">
            <a:avLst/>
          </a:prstGeom>
          <a:noFill/>
          <a:ln>
            <a:noFill/>
          </a:ln>
        </p:spPr>
        <p:txBody>
          <a:bodyPr spcFirstLastPara="1" wrap="square" lIns="0" tIns="45700" rIns="91425" bIns="45700" anchor="ctr" anchorCtr="0">
            <a:noAutofit/>
          </a:bodyPr>
          <a:lstStyle/>
          <a:p>
            <a:r>
              <a:rPr lang="lv-LV" sz="2400"/>
              <a:t>VĒRTĒŠANA, KAS</a:t>
            </a:r>
            <a:r>
              <a:rPr lang="lv-LV"/>
              <a:t> </a:t>
            </a:r>
            <a:r>
              <a:rPr lang="lv-LV" sz="2400"/>
              <a:t>IZCEĻ VĒRTĪGĀKO</a:t>
            </a:r>
            <a:endParaRPr sz="2400"/>
          </a:p>
        </p:txBody>
      </p:sp>
      <p:sp>
        <p:nvSpPr>
          <p:cNvPr id="548" name="Google Shape;548;p47"/>
          <p:cNvSpPr txBox="1">
            <a:spLocks noGrp="1"/>
          </p:cNvSpPr>
          <p:nvPr>
            <p:ph type="sldNum" idx="12"/>
          </p:nvPr>
        </p:nvSpPr>
        <p:spPr>
          <a:xfrm>
            <a:off x="652456" y="6566487"/>
            <a:ext cx="293472" cy="291513"/>
          </a:xfrm>
          <a:prstGeom prst="rect">
            <a:avLst/>
          </a:prstGeom>
          <a:noFill/>
          <a:ln>
            <a:noFill/>
          </a:ln>
        </p:spPr>
        <p:txBody>
          <a:bodyPr spcFirstLastPara="1" wrap="square" lIns="36000" tIns="36000" rIns="36000" bIns="360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lv-LV" sz="800" b="0" i="0" u="none" strike="noStrike" kern="0" cap="none" spc="0" normalizeH="0" baseline="0" noProof="0">
                <a:ln>
                  <a:noFill/>
                </a:ln>
                <a:solidFill>
                  <a:srgbClr val="FFFFFF"/>
                </a:solidFill>
                <a:effectLst/>
                <a:uLnTx/>
                <a:uFillTx/>
                <a:latin typeface="Verdana"/>
                <a:ea typeface="Verdana"/>
                <a:sym typeface="Verdana"/>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800" b="0" i="0" u="none" strike="noStrike" kern="0" cap="none" spc="0" normalizeH="0" baseline="0" noProof="0">
              <a:ln>
                <a:noFill/>
              </a:ln>
              <a:solidFill>
                <a:srgbClr val="FFFFFF"/>
              </a:solidFill>
              <a:effectLst/>
              <a:uLnTx/>
              <a:uFillTx/>
              <a:latin typeface="Verdana"/>
              <a:ea typeface="Verdana"/>
              <a:sym typeface="Verdana"/>
            </a:endParaRPr>
          </a:p>
        </p:txBody>
      </p:sp>
      <p:sp>
        <p:nvSpPr>
          <p:cNvPr id="550" name="Google Shape;550;p47"/>
          <p:cNvSpPr txBox="1"/>
          <p:nvPr/>
        </p:nvSpPr>
        <p:spPr>
          <a:xfrm>
            <a:off x="945928" y="1756388"/>
            <a:ext cx="4756881" cy="1415958"/>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lv-LV" sz="2000" b="1" dirty="0">
                <a:solidFill>
                  <a:srgbClr val="664690"/>
                </a:solidFill>
                <a:latin typeface="Verdana"/>
                <a:ea typeface="Verdana"/>
                <a:cs typeface="Verdana" panose="020B0604030504040204" pitchFamily="34" charset="0"/>
              </a:rPr>
              <a:t>Izmaiņas</a:t>
            </a:r>
            <a:r>
              <a:rPr kumimoji="0" lang="lv-LV" sz="2000" b="1" i="0" u="none" strike="noStrike" kern="0" cap="none" spc="0" normalizeH="0" baseline="0" noProof="0" dirty="0">
                <a:ln>
                  <a:noFill/>
                </a:ln>
                <a:solidFill>
                  <a:srgbClr val="664690"/>
                </a:solidFill>
                <a:effectLst/>
                <a:uLnTx/>
                <a:uFillTx/>
                <a:latin typeface="Verdana"/>
                <a:ea typeface="Verdana"/>
                <a:cs typeface="Verdana" panose="020B0604030504040204" pitchFamily="34" charset="0"/>
                <a:sym typeface="Arial"/>
              </a:rPr>
              <a:t> vērtēšanas pieejā no 2024. gada 1. septembra</a:t>
            </a:r>
          </a:p>
        </p:txBody>
      </p:sp>
      <p:sp>
        <p:nvSpPr>
          <p:cNvPr id="551" name="Google Shape;551;p47"/>
          <p:cNvSpPr txBox="1"/>
          <p:nvPr/>
        </p:nvSpPr>
        <p:spPr>
          <a:xfrm>
            <a:off x="7346191" y="5169883"/>
            <a:ext cx="3601753" cy="1135328"/>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lv-LV" sz="1400" b="1" kern="0" dirty="0">
                <a:solidFill>
                  <a:srgbClr val="664690"/>
                </a:solidFill>
                <a:latin typeface="Verdana" panose="020B0604030504040204" pitchFamily="34" charset="0"/>
                <a:ea typeface="Verdana" panose="020B0604030504040204" pitchFamily="34" charset="0"/>
                <a:sym typeface="Arial"/>
              </a:rPr>
              <a:t>Vērtējumu uzlabošana</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lv-LV" sz="1400" dirty="0">
                <a:solidFill>
                  <a:schemeClr val="dk1"/>
                </a:solidFill>
                <a:latin typeface="Verdana" panose="020B0604030504040204" pitchFamily="34" charset="0"/>
                <a:ea typeface="Verdana" panose="020B0604030504040204" pitchFamily="34" charset="0"/>
              </a:rPr>
              <a:t>Nav iespējas pārrakstīt katru pārbaudes darbu, taču būs iespēja uzlabot vērtējumu, mācību gada beigās.</a:t>
            </a:r>
            <a:endParaRPr lang="lv-LV" sz="1400" dirty="0">
              <a:solidFill>
                <a:schemeClr val="dk1"/>
              </a:solidFill>
              <a:latin typeface="Verdana" panose="020B0604030504040204" pitchFamily="34" charset="0"/>
              <a:ea typeface="Verdana" panose="020B0604030504040204" pitchFamily="34" charset="0"/>
              <a:sym typeface="Arial"/>
            </a:endParaRPr>
          </a:p>
        </p:txBody>
      </p:sp>
      <p:sp>
        <p:nvSpPr>
          <p:cNvPr id="552" name="Google Shape;552;p47"/>
          <p:cNvSpPr txBox="1"/>
          <p:nvPr/>
        </p:nvSpPr>
        <p:spPr>
          <a:xfrm>
            <a:off x="7423497" y="2254632"/>
            <a:ext cx="3524448" cy="1415958"/>
          </a:xfrm>
          <a:prstGeom prst="rect">
            <a:avLst/>
          </a:prstGeom>
          <a:noFill/>
          <a:ln>
            <a:noFill/>
          </a:ln>
        </p:spPr>
        <p:txBody>
          <a:bodyPr spcFirstLastPara="1" wrap="square" lIns="91425" tIns="45700" rIns="91425" bIns="45700" anchor="ctr" anchorCtr="0">
            <a:noAutofit/>
          </a:bodyPr>
          <a:lstStyle/>
          <a:p>
            <a:pPr algn="just">
              <a:defRPr/>
            </a:pPr>
            <a:endParaRPr lang="lv-LV" sz="1400" b="1" dirty="0">
              <a:solidFill>
                <a:srgbClr val="664690"/>
              </a:solidFill>
              <a:latin typeface="Verdana"/>
              <a:ea typeface="Verdana"/>
              <a:sym typeface="Verdana"/>
            </a:endParaRPr>
          </a:p>
          <a:p>
            <a:pPr algn="just">
              <a:defRPr/>
            </a:pPr>
            <a:endParaRPr lang="lv-LV" sz="1400" b="1" dirty="0">
              <a:solidFill>
                <a:srgbClr val="664690"/>
              </a:solidFill>
              <a:latin typeface="Verdana"/>
              <a:ea typeface="Verdana"/>
              <a:sym typeface="Verdana"/>
            </a:endParaRPr>
          </a:p>
          <a:p>
            <a:pPr algn="just">
              <a:defRPr/>
            </a:pPr>
            <a:r>
              <a:rPr kumimoji="0" lang="lv-LV" sz="1400" b="1" i="0" u="none" strike="noStrike" kern="0" cap="none" spc="0" normalizeH="0" baseline="0" noProof="0" dirty="0">
                <a:ln>
                  <a:noFill/>
                </a:ln>
                <a:solidFill>
                  <a:srgbClr val="664690"/>
                </a:solidFill>
                <a:effectLst/>
                <a:uLnTx/>
                <a:uFillTx/>
                <a:latin typeface="Verdana"/>
                <a:ea typeface="Verdana"/>
                <a:sym typeface="Verdana"/>
              </a:rPr>
              <a:t>Ikdienas vērtēšana</a:t>
            </a:r>
            <a:endParaRPr lang="lv-LV" sz="1400" i="0" u="none" strike="noStrike" kern="0" cap="none" spc="0" normalizeH="0" baseline="0" noProof="0" dirty="0">
              <a:ln>
                <a:noFill/>
              </a:ln>
              <a:effectLst/>
              <a:uLnTx/>
              <a:uFillTx/>
              <a:latin typeface="Verdana"/>
              <a:ea typeface="Verdana"/>
            </a:endParaRPr>
          </a:p>
          <a:p>
            <a:pPr algn="just">
              <a:defRPr/>
            </a:pPr>
            <a:r>
              <a:rPr lang="lv-LV" sz="1400" dirty="0">
                <a:solidFill>
                  <a:schemeClr val="dk1"/>
                </a:solidFill>
                <a:latin typeface="Verdana"/>
                <a:ea typeface="Verdana"/>
              </a:rPr>
              <a:t>Lielāks uzsvars uz ikdienas vērtēšanu un pedagoga sniegto atgriezenisko saiti, lai mācību procesa laikā uzlabotu zināšanas un skolēni sekmīgāk sagatavotos pārbaudes darbiem.</a:t>
            </a:r>
            <a:endParaRPr lang="lv-LV" sz="1400" dirty="0">
              <a:solidFill>
                <a:schemeClr val="dk1"/>
              </a:solidFill>
            </a:endParaRPr>
          </a:p>
          <a:p>
            <a:pPr algn="just">
              <a:lnSpc>
                <a:spcPct val="90000"/>
              </a:lnSpc>
              <a:buSzPts val="1200"/>
              <a:defRPr/>
            </a:pPr>
            <a:endParaRPr lang="lv-LV" sz="1400" dirty="0">
              <a:solidFill>
                <a:schemeClr val="dk1"/>
              </a:solidFill>
              <a:latin typeface="Verdana" panose="020B0604030504040204" pitchFamily="34" charset="0"/>
              <a:ea typeface="Verdana" panose="020B0604030504040204" pitchFamily="34" charset="0"/>
            </a:endParaRPr>
          </a:p>
          <a:p>
            <a:pPr marL="0" marR="0" lvl="0" indent="0" algn="just" defTabSz="914400" rtl="0" eaLnBrk="1" fontAlgn="auto" latinLnBrk="0" hangingPunct="1">
              <a:lnSpc>
                <a:spcPct val="90000"/>
              </a:lnSpc>
              <a:spcBef>
                <a:spcPts val="0"/>
              </a:spcBef>
              <a:spcAft>
                <a:spcPts val="0"/>
              </a:spcAft>
              <a:buClr>
                <a:srgbClr val="664690"/>
              </a:buClr>
              <a:buSzPts val="1200"/>
              <a:buFont typeface="Arial"/>
              <a:buNone/>
              <a:tabLst/>
              <a:defRPr/>
            </a:pPr>
            <a:endParaRPr kumimoji="0" lang="lv-LV" sz="1400" b="0" i="0" u="none" strike="noStrike" kern="0" cap="none" spc="0" normalizeH="0" baseline="0" noProof="0" dirty="0">
              <a:ln>
                <a:noFill/>
              </a:ln>
              <a:solidFill>
                <a:srgbClr val="664690"/>
              </a:solidFill>
              <a:effectLst/>
              <a:uLnTx/>
              <a:uFillTx/>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553" name="Google Shape;553;p47"/>
          <p:cNvSpPr txBox="1"/>
          <p:nvPr/>
        </p:nvSpPr>
        <p:spPr>
          <a:xfrm>
            <a:off x="7379090" y="3881721"/>
            <a:ext cx="3568855" cy="1135328"/>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664690"/>
              </a:buClr>
              <a:buSzPts val="1200"/>
              <a:buFont typeface="Arial"/>
              <a:buNone/>
              <a:tabLst/>
              <a:defRPr/>
            </a:pPr>
            <a:r>
              <a:rPr kumimoji="0" lang="lv-LV" sz="1400" b="1" i="0" u="none" strike="noStrike" kern="0" cap="none" spc="0" normalizeH="0" baseline="0" noProof="0" dirty="0">
                <a:ln>
                  <a:noFill/>
                </a:ln>
                <a:solidFill>
                  <a:srgbClr val="664690"/>
                </a:solidFill>
                <a:effectLst/>
                <a:uLnTx/>
                <a:uFillTx/>
                <a:latin typeface="Verdana" panose="020B0604030504040204" pitchFamily="34" charset="0"/>
                <a:ea typeface="Verdana" panose="020B0604030504040204" pitchFamily="34" charset="0"/>
                <a:cs typeface="Verdana" panose="020B0604030504040204" pitchFamily="34" charset="0"/>
                <a:sym typeface="Verdana"/>
              </a:rPr>
              <a:t>Pārbaudes darbs</a:t>
            </a:r>
            <a:r>
              <a:rPr lang="lv-LV" sz="1400" dirty="0">
                <a:solidFill>
                  <a:schemeClr val="dk1"/>
                </a:solidFill>
                <a:latin typeface="Verdana" panose="020B0604030504040204" pitchFamily="34" charset="0"/>
                <a:ea typeface="Verdana" panose="020B0604030504040204" pitchFamily="34" charset="0"/>
                <a:sym typeface="Verdana"/>
              </a:rPr>
              <a:t> </a:t>
            </a:r>
          </a:p>
          <a:p>
            <a:pPr algn="just">
              <a:lnSpc>
                <a:spcPct val="90000"/>
              </a:lnSpc>
              <a:buClr>
                <a:srgbClr val="664690"/>
              </a:buClr>
              <a:buSzPts val="1200"/>
              <a:defRPr/>
            </a:pPr>
            <a:r>
              <a:rPr lang="lv-LV" sz="1400" dirty="0">
                <a:solidFill>
                  <a:schemeClr val="dk1"/>
                </a:solidFill>
                <a:latin typeface="Verdana"/>
                <a:ea typeface="Verdana"/>
              </a:rPr>
              <a:t>Fiksē skolēna konkrētā brīža zināšanas, lielāks svars tiem pārbaudes darbiem, kuri aptver plašāku sasniedzamo rezultātu kopumu.</a:t>
            </a:r>
            <a:endParaRPr lang="lv-LV" sz="1400" dirty="0">
              <a:solidFill>
                <a:schemeClr val="dk1"/>
              </a:solidFill>
              <a:latin typeface="Verdana"/>
              <a:ea typeface="Verdana"/>
              <a:sym typeface="Verdana"/>
            </a:endParaRPr>
          </a:p>
        </p:txBody>
      </p:sp>
      <p:sp>
        <p:nvSpPr>
          <p:cNvPr id="554" name="Google Shape;554;p47"/>
          <p:cNvSpPr txBox="1"/>
          <p:nvPr/>
        </p:nvSpPr>
        <p:spPr>
          <a:xfrm>
            <a:off x="2050582" y="3241338"/>
            <a:ext cx="3108876" cy="1135328"/>
          </a:xfrm>
          <a:prstGeom prst="rect">
            <a:avLst/>
          </a:prstGeom>
          <a:noFill/>
          <a:ln>
            <a:noFill/>
          </a:ln>
        </p:spPr>
        <p:txBody>
          <a:bodyPr spcFirstLastPara="1" wrap="square" lIns="91425" tIns="45700" rIns="91425" bIns="45700" anchor="ctr" anchorCtr="0">
            <a:noAutofit/>
          </a:bodyPr>
          <a:lstStyle/>
          <a:p>
            <a:pPr marL="0" marR="0" lvl="0" indent="0" algn="just" defTabSz="914400" rtl="0" eaLnBrk="1" fontAlgn="auto" latinLnBrk="0" hangingPunct="1">
              <a:lnSpc>
                <a:spcPct val="90000"/>
              </a:lnSpc>
              <a:spcBef>
                <a:spcPts val="0"/>
              </a:spcBef>
              <a:spcAft>
                <a:spcPts val="0"/>
              </a:spcAft>
              <a:buClr>
                <a:srgbClr val="664690"/>
              </a:buClr>
              <a:buSzPts val="1200"/>
              <a:buFont typeface="Arial"/>
              <a:buNone/>
              <a:tabLst/>
              <a:defRPr/>
            </a:pPr>
            <a:r>
              <a:rPr kumimoji="0" lang="lv-LV" sz="1400" b="1" i="0" u="none" strike="noStrike" kern="0" cap="none" spc="0" normalizeH="0" baseline="0" noProof="0" dirty="0">
                <a:ln>
                  <a:noFill/>
                </a:ln>
                <a:solidFill>
                  <a:srgbClr val="664690"/>
                </a:solidFill>
                <a:effectLst/>
                <a:uLnTx/>
                <a:uFillTx/>
                <a:latin typeface="Verdana" panose="020B0604030504040204" pitchFamily="34" charset="0"/>
                <a:ea typeface="Verdana" panose="020B0604030504040204" pitchFamily="34" charset="0"/>
                <a:cs typeface="Verdana" panose="020B0604030504040204" pitchFamily="34" charset="0"/>
                <a:sym typeface="Verdana"/>
              </a:rPr>
              <a:t>Vienota pieeja </a:t>
            </a:r>
          </a:p>
          <a:p>
            <a:pPr marL="0" marR="0" lvl="0" indent="0" algn="just" defTabSz="914400" rtl="0" eaLnBrk="1" fontAlgn="auto" latinLnBrk="0" hangingPunct="1">
              <a:lnSpc>
                <a:spcPct val="90000"/>
              </a:lnSpc>
              <a:spcBef>
                <a:spcPts val="0"/>
              </a:spcBef>
              <a:spcAft>
                <a:spcPts val="0"/>
              </a:spcAft>
              <a:buClr>
                <a:srgbClr val="664690"/>
              </a:buClr>
              <a:buSzPts val="1200"/>
              <a:buFont typeface="Arial"/>
              <a:buNone/>
              <a:tabLst/>
              <a:defRPr/>
            </a:pPr>
            <a:r>
              <a:rPr lang="lv-LV" sz="1400" dirty="0">
                <a:solidFill>
                  <a:schemeClr val="dk1"/>
                </a:solidFill>
                <a:latin typeface="Verdana" panose="020B0604030504040204" pitchFamily="34" charset="0"/>
                <a:ea typeface="Verdana" panose="020B0604030504040204" pitchFamily="34" charset="0"/>
                <a:sym typeface="Verdana"/>
              </a:rPr>
              <a:t>Noteiktas prasības</a:t>
            </a:r>
            <a:r>
              <a:rPr kumimoji="0" lang="lv-LV" sz="1400" b="1" i="0" u="none" strike="noStrike" kern="0" cap="none" spc="0" normalizeH="0" baseline="0" noProof="0" dirty="0">
                <a:ln>
                  <a:noFill/>
                </a:ln>
                <a:solidFill>
                  <a:srgbClr val="664690"/>
                </a:solidFill>
                <a:effectLst/>
                <a:uLnTx/>
                <a:uFillTx/>
                <a:latin typeface="Verdana" panose="020B0604030504040204" pitchFamily="34" charset="0"/>
                <a:ea typeface="Verdana" panose="020B0604030504040204" pitchFamily="34" charset="0"/>
                <a:cs typeface="Verdana" panose="020B0604030504040204" pitchFamily="34" charset="0"/>
                <a:sym typeface="Verdana"/>
              </a:rPr>
              <a:t> </a:t>
            </a:r>
            <a:r>
              <a:rPr lang="lv-LV" sz="1400" dirty="0">
                <a:solidFill>
                  <a:schemeClr val="dk1"/>
                </a:solidFill>
                <a:latin typeface="Verdana" panose="020B0604030504040204" pitchFamily="34" charset="0"/>
                <a:ea typeface="Verdana" panose="020B0604030504040204" pitchFamily="34" charset="0"/>
                <a:sym typeface="Verdana"/>
              </a:rPr>
              <a:t>s</a:t>
            </a:r>
            <a:r>
              <a:rPr lang="lv-LV" sz="1400" dirty="0">
                <a:solidFill>
                  <a:schemeClr val="dk1"/>
                </a:solidFill>
                <a:latin typeface="Verdana" panose="020B0604030504040204" pitchFamily="34" charset="0"/>
                <a:ea typeface="Verdana" panose="020B0604030504040204" pitchFamily="34" charset="0"/>
              </a:rPr>
              <a:t>kolēnu mācību sasniegumu vērtēšanas kārtībai un </a:t>
            </a:r>
            <a:r>
              <a:rPr lang="lv-LV" sz="1400" dirty="0">
                <a:solidFill>
                  <a:schemeClr val="dk1"/>
                </a:solidFill>
                <a:latin typeface="Verdana" panose="020B0604030504040204" pitchFamily="34" charset="0"/>
                <a:ea typeface="Verdana" panose="020B0604030504040204" pitchFamily="34" charset="0"/>
                <a:sym typeface="Verdana"/>
              </a:rPr>
              <a:t>vienota vērtēšanas skala.</a:t>
            </a:r>
          </a:p>
        </p:txBody>
      </p:sp>
      <p:sp>
        <p:nvSpPr>
          <p:cNvPr id="555" name="Google Shape;555;p47"/>
          <p:cNvSpPr txBox="1"/>
          <p:nvPr/>
        </p:nvSpPr>
        <p:spPr>
          <a:xfrm>
            <a:off x="2055226" y="4726054"/>
            <a:ext cx="3104232" cy="1245762"/>
          </a:xfrm>
          <a:prstGeom prst="rect">
            <a:avLst/>
          </a:prstGeom>
          <a:noFill/>
          <a:ln>
            <a:noFill/>
          </a:ln>
        </p:spPr>
        <p:txBody>
          <a:bodyPr spcFirstLastPara="1" wrap="square" lIns="91425" tIns="45700" rIns="91425" bIns="45700" anchor="ctr" anchorCtr="0">
            <a:noAutofit/>
          </a:bodyPr>
          <a:lstStyle/>
          <a:p>
            <a:pPr>
              <a:lnSpc>
                <a:spcPct val="90000"/>
              </a:lnSpc>
              <a:buClr>
                <a:srgbClr val="664690"/>
              </a:buClr>
              <a:buSzPts val="1200"/>
              <a:defRPr/>
            </a:pPr>
            <a:r>
              <a:rPr lang="lv-LV" sz="1400" b="1" dirty="0">
                <a:solidFill>
                  <a:schemeClr val="dk1"/>
                </a:solidFill>
                <a:latin typeface="Verdana" panose="020B0604030504040204" pitchFamily="34" charset="0"/>
                <a:ea typeface="Verdana" panose="020B0604030504040204" pitchFamily="34" charset="0"/>
                <a:sym typeface="Verdana"/>
              </a:rPr>
              <a:t>Precizēti vērtēšanas veidi</a:t>
            </a:r>
          </a:p>
          <a:p>
            <a:pPr marL="171450" indent="-171450">
              <a:lnSpc>
                <a:spcPct val="90000"/>
              </a:lnSpc>
              <a:buClr>
                <a:srgbClr val="664690"/>
              </a:buClr>
              <a:buSzPts val="1200"/>
              <a:buFontTx/>
              <a:buChar char="-"/>
              <a:defRPr/>
            </a:pPr>
            <a:r>
              <a:rPr lang="lv-LV" sz="1400" dirty="0">
                <a:solidFill>
                  <a:schemeClr val="dk1"/>
                </a:solidFill>
                <a:latin typeface="Verdana"/>
                <a:ea typeface="Verdana"/>
              </a:rPr>
              <a:t>Ikdienas vērtēšana jeb </a:t>
            </a:r>
            <a:r>
              <a:rPr lang="lv-LV" sz="1400" b="1" dirty="0" err="1">
                <a:solidFill>
                  <a:schemeClr val="dk1"/>
                </a:solidFill>
                <a:latin typeface="Verdana"/>
                <a:ea typeface="Verdana"/>
              </a:rPr>
              <a:t>formatīvā</a:t>
            </a:r>
            <a:r>
              <a:rPr lang="lv-LV" sz="1400" dirty="0">
                <a:solidFill>
                  <a:schemeClr val="dk1"/>
                </a:solidFill>
                <a:latin typeface="Verdana"/>
                <a:ea typeface="Verdana"/>
              </a:rPr>
              <a:t> </a:t>
            </a:r>
            <a:r>
              <a:rPr lang="lv-LV" sz="1400" b="1" dirty="0">
                <a:solidFill>
                  <a:schemeClr val="dk1"/>
                </a:solidFill>
                <a:latin typeface="Verdana"/>
                <a:ea typeface="Verdana"/>
              </a:rPr>
              <a:t>vērtēšana</a:t>
            </a:r>
          </a:p>
          <a:p>
            <a:pPr marL="171450" indent="-171450" algn="just">
              <a:lnSpc>
                <a:spcPct val="90000"/>
              </a:lnSpc>
              <a:buClr>
                <a:srgbClr val="664690"/>
              </a:buClr>
              <a:buSzPts val="1200"/>
              <a:buFontTx/>
              <a:buChar char="-"/>
              <a:defRPr/>
            </a:pPr>
            <a:r>
              <a:rPr lang="lv-LV" sz="1400" dirty="0">
                <a:solidFill>
                  <a:schemeClr val="dk1"/>
                </a:solidFill>
                <a:latin typeface="Verdana"/>
                <a:ea typeface="Verdana"/>
              </a:rPr>
              <a:t>pārbaudes darbs temata vai mācīšanās posma beigās jeb </a:t>
            </a:r>
            <a:r>
              <a:rPr lang="lv-LV" sz="1400" b="1" dirty="0" err="1">
                <a:solidFill>
                  <a:schemeClr val="dk1"/>
                </a:solidFill>
                <a:latin typeface="Verdana"/>
                <a:ea typeface="Verdana"/>
              </a:rPr>
              <a:t>summatīvā</a:t>
            </a:r>
            <a:r>
              <a:rPr lang="lv-LV" sz="1400" dirty="0">
                <a:solidFill>
                  <a:schemeClr val="dk1"/>
                </a:solidFill>
                <a:latin typeface="Verdana"/>
                <a:ea typeface="Verdana"/>
              </a:rPr>
              <a:t> </a:t>
            </a:r>
            <a:r>
              <a:rPr lang="lv-LV" sz="1400" b="1" dirty="0">
                <a:solidFill>
                  <a:schemeClr val="dk1"/>
                </a:solidFill>
                <a:latin typeface="Verdana"/>
                <a:ea typeface="Verdana"/>
              </a:rPr>
              <a:t>vērtēšana.</a:t>
            </a:r>
          </a:p>
          <a:p>
            <a:pPr marL="0" marR="0" lvl="0" indent="0" algn="l" defTabSz="914400" rtl="0" eaLnBrk="1" fontAlgn="auto" latinLnBrk="0" hangingPunct="1">
              <a:lnSpc>
                <a:spcPct val="90000"/>
              </a:lnSpc>
              <a:spcBef>
                <a:spcPts val="0"/>
              </a:spcBef>
              <a:spcAft>
                <a:spcPts val="0"/>
              </a:spcAft>
              <a:buClr>
                <a:srgbClr val="664690"/>
              </a:buClr>
              <a:buSzPts val="1200"/>
              <a:buFont typeface="Arial"/>
              <a:buNone/>
              <a:tabLst/>
              <a:defRPr/>
            </a:pPr>
            <a:endParaRPr kumimoji="0" lang="lv-LV" sz="1400" b="0" i="0" u="none" strike="noStrike" kern="0" cap="none" spc="0" normalizeH="0" baseline="0" noProof="0" dirty="0">
              <a:ln>
                <a:noFill/>
              </a:ln>
              <a:solidFill>
                <a:srgbClr val="664690"/>
              </a:solidFill>
              <a:effectLst/>
              <a:uLnTx/>
              <a:uFillTx/>
              <a:latin typeface="Verdana" panose="020B0604030504040204" pitchFamily="34" charset="0"/>
              <a:ea typeface="Verdana" panose="020B0604030504040204" pitchFamily="34" charset="0"/>
              <a:cs typeface="Verdana" panose="020B0604030504040204" pitchFamily="34" charset="0"/>
              <a:sym typeface="Verdana"/>
            </a:endParaRPr>
          </a:p>
        </p:txBody>
      </p:sp>
      <p:sp>
        <p:nvSpPr>
          <p:cNvPr id="558" name="Google Shape;558;p47"/>
          <p:cNvSpPr/>
          <p:nvPr/>
        </p:nvSpPr>
        <p:spPr>
          <a:xfrm>
            <a:off x="1127046" y="3365173"/>
            <a:ext cx="737859" cy="737859"/>
          </a:xfrm>
          <a:prstGeom prst="ellipse">
            <a:avLst/>
          </a:prstGeom>
          <a:solidFill>
            <a:srgbClr val="CBC7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559" name="Google Shape;559;p47"/>
          <p:cNvSpPr txBox="1"/>
          <p:nvPr/>
        </p:nvSpPr>
        <p:spPr>
          <a:xfrm>
            <a:off x="1195207" y="3545374"/>
            <a:ext cx="601534" cy="36933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800" b="1" i="0" u="none" strike="noStrike" kern="0" cap="none" spc="0" normalizeH="0" baseline="0" noProof="0">
                <a:ln>
                  <a:noFill/>
                </a:ln>
                <a:solidFill>
                  <a:srgbClr val="664690"/>
                </a:solidFill>
                <a:effectLst/>
                <a:uLnTx/>
                <a:uFillTx/>
                <a:latin typeface="Verdana"/>
                <a:ea typeface="Verdana"/>
                <a:cs typeface="Verdana"/>
                <a:sym typeface="Verdana"/>
              </a:rPr>
              <a:t>01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47"/>
          <p:cNvSpPr/>
          <p:nvPr/>
        </p:nvSpPr>
        <p:spPr>
          <a:xfrm>
            <a:off x="1127046" y="4807372"/>
            <a:ext cx="737859" cy="737859"/>
          </a:xfrm>
          <a:prstGeom prst="ellipse">
            <a:avLst/>
          </a:prstGeom>
          <a:solidFill>
            <a:srgbClr val="CBC7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561" name="Google Shape;561;p47"/>
          <p:cNvSpPr txBox="1"/>
          <p:nvPr/>
        </p:nvSpPr>
        <p:spPr>
          <a:xfrm>
            <a:off x="1195207" y="4987573"/>
            <a:ext cx="601534" cy="36933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800" b="1" i="0" u="none" strike="noStrike" kern="0" cap="none" spc="0" normalizeH="0" baseline="0" noProof="0">
                <a:ln>
                  <a:noFill/>
                </a:ln>
                <a:solidFill>
                  <a:srgbClr val="664690"/>
                </a:solidFill>
                <a:effectLst/>
                <a:uLnTx/>
                <a:uFillTx/>
                <a:latin typeface="Verdana"/>
                <a:ea typeface="Verdana"/>
                <a:cs typeface="Verdana"/>
                <a:sym typeface="Verdana"/>
              </a:rPr>
              <a:t>02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47"/>
          <p:cNvSpPr/>
          <p:nvPr/>
        </p:nvSpPr>
        <p:spPr>
          <a:xfrm>
            <a:off x="6289388" y="2411190"/>
            <a:ext cx="737859" cy="737859"/>
          </a:xfrm>
          <a:prstGeom prst="ellipse">
            <a:avLst/>
          </a:prstGeom>
          <a:solidFill>
            <a:srgbClr val="CBC7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563" name="Google Shape;563;p47"/>
          <p:cNvSpPr txBox="1"/>
          <p:nvPr/>
        </p:nvSpPr>
        <p:spPr>
          <a:xfrm>
            <a:off x="6357549" y="2591391"/>
            <a:ext cx="601534" cy="36933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800" b="1" i="0" u="none" strike="noStrike" kern="0" cap="none" spc="0" normalizeH="0" baseline="0" noProof="0">
                <a:ln>
                  <a:noFill/>
                </a:ln>
                <a:solidFill>
                  <a:srgbClr val="664690"/>
                </a:solidFill>
                <a:effectLst/>
                <a:uLnTx/>
                <a:uFillTx/>
                <a:latin typeface="Verdana"/>
                <a:ea typeface="Verdana"/>
                <a:cs typeface="Verdana"/>
                <a:sym typeface="Verdana"/>
              </a:rPr>
              <a:t>03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47"/>
          <p:cNvSpPr/>
          <p:nvPr/>
        </p:nvSpPr>
        <p:spPr>
          <a:xfrm>
            <a:off x="6278883" y="3809003"/>
            <a:ext cx="737859" cy="737859"/>
          </a:xfrm>
          <a:prstGeom prst="ellipse">
            <a:avLst/>
          </a:prstGeom>
          <a:solidFill>
            <a:srgbClr val="CBC7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565" name="Google Shape;565;p47"/>
          <p:cNvSpPr txBox="1"/>
          <p:nvPr/>
        </p:nvSpPr>
        <p:spPr>
          <a:xfrm>
            <a:off x="6347044" y="3989204"/>
            <a:ext cx="601534" cy="36933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800" b="1" i="0" u="none" strike="noStrike" kern="0" cap="none" spc="0" normalizeH="0" baseline="0" noProof="0">
                <a:ln>
                  <a:noFill/>
                </a:ln>
                <a:solidFill>
                  <a:srgbClr val="664690"/>
                </a:solidFill>
                <a:effectLst/>
                <a:uLnTx/>
                <a:uFillTx/>
                <a:latin typeface="Verdana"/>
                <a:ea typeface="Verdana"/>
                <a:cs typeface="Verdana"/>
                <a:sym typeface="Verdana"/>
              </a:rPr>
              <a:t>04</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47"/>
          <p:cNvSpPr/>
          <p:nvPr/>
        </p:nvSpPr>
        <p:spPr>
          <a:xfrm>
            <a:off x="6278883" y="5200402"/>
            <a:ext cx="737859" cy="737859"/>
          </a:xfrm>
          <a:prstGeom prst="ellipse">
            <a:avLst/>
          </a:prstGeom>
          <a:solidFill>
            <a:srgbClr val="CBC7D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Trebuchet MS"/>
              <a:ea typeface="Trebuchet MS"/>
              <a:cs typeface="Trebuchet MS"/>
              <a:sym typeface="Trebuchet MS"/>
            </a:endParaRPr>
          </a:p>
        </p:txBody>
      </p:sp>
      <p:sp>
        <p:nvSpPr>
          <p:cNvPr id="567" name="Google Shape;567;p47"/>
          <p:cNvSpPr txBox="1"/>
          <p:nvPr/>
        </p:nvSpPr>
        <p:spPr>
          <a:xfrm>
            <a:off x="6347044" y="5380603"/>
            <a:ext cx="601534" cy="369332"/>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lv-LV" sz="1800" b="1" i="0" u="none" strike="noStrike" kern="0" cap="none" spc="0" normalizeH="0" baseline="0" noProof="0">
                <a:ln>
                  <a:noFill/>
                </a:ln>
                <a:solidFill>
                  <a:srgbClr val="664690"/>
                </a:solidFill>
                <a:effectLst/>
                <a:uLnTx/>
                <a:uFillTx/>
                <a:latin typeface="Verdana"/>
                <a:ea typeface="Verdana"/>
                <a:cs typeface="Verdana"/>
                <a:sym typeface="Verdana"/>
              </a:rPr>
              <a:t>05</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15047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BB59E-8AC4-5901-A948-5BE72C72B85A}"/>
              </a:ext>
            </a:extLst>
          </p:cNvPr>
          <p:cNvSpPr>
            <a:spLocks noGrp="1"/>
          </p:cNvSpPr>
          <p:nvPr>
            <p:ph type="title"/>
          </p:nvPr>
        </p:nvSpPr>
        <p:spPr>
          <a:xfrm>
            <a:off x="994187" y="369474"/>
            <a:ext cx="10203626" cy="1142815"/>
          </a:xfrm>
        </p:spPr>
        <p:txBody>
          <a:bodyPr/>
          <a:lstStyle/>
          <a:p>
            <a:r>
              <a:rPr lang="lv-LV" sz="3200" dirty="0"/>
              <a:t>METODISKIE MATERIĀLI PAR VĒRTĒŠANU</a:t>
            </a:r>
          </a:p>
        </p:txBody>
      </p:sp>
      <p:sp>
        <p:nvSpPr>
          <p:cNvPr id="3" name="Text Placeholder 2">
            <a:extLst>
              <a:ext uri="{FF2B5EF4-FFF2-40B4-BE49-F238E27FC236}">
                <a16:creationId xmlns:a16="http://schemas.microsoft.com/office/drawing/2014/main" id="{8463D119-2AA8-A733-68C6-F0ED08A6B06E}"/>
              </a:ext>
            </a:extLst>
          </p:cNvPr>
          <p:cNvSpPr>
            <a:spLocks noGrp="1"/>
          </p:cNvSpPr>
          <p:nvPr>
            <p:ph type="body" idx="1"/>
          </p:nvPr>
        </p:nvSpPr>
        <p:spPr>
          <a:xfrm>
            <a:off x="4442671" y="2034839"/>
            <a:ext cx="7515488" cy="4211683"/>
          </a:xfrm>
        </p:spPr>
        <p:txBody>
          <a:bodyPr/>
          <a:lstStyle/>
          <a:p>
            <a:pPr marL="396875" marR="0" lvl="1" indent="-171450" algn="l" defTabSz="914400" rtl="0" eaLnBrk="1" fontAlgn="auto" latinLnBrk="0" hangingPunct="1">
              <a:lnSpc>
                <a:spcPct val="100000"/>
              </a:lnSpc>
              <a:spcBef>
                <a:spcPts val="600"/>
              </a:spcBef>
              <a:spcAft>
                <a:spcPts val="600"/>
              </a:spcAft>
              <a:buClrTx/>
              <a:buSzTx/>
              <a:buFont typeface="Verdana" panose="020B0604030504040204" pitchFamily="34" charset="0"/>
              <a:buChar char="-"/>
              <a:tabLst/>
              <a:defRPr/>
            </a:pPr>
            <a:r>
              <a:rPr kumimoji="0" lang="lv-LV" b="0" i="0" u="none" strike="noStrike" kern="0" cap="none" spc="0" normalizeH="0" baseline="0" noProof="0" dirty="0">
                <a:ln>
                  <a:noFill/>
                </a:ln>
                <a:solidFill>
                  <a:srgbClr val="664790"/>
                </a:solidFill>
                <a:effectLst/>
                <a:uLnTx/>
                <a:uFillTx/>
                <a:sym typeface="Verdana"/>
                <a:hlinkClick r:id="rId3"/>
              </a:rPr>
              <a:t>Piemērs skolēnu mācību snieguma vērtēšanas kārtībai vispārizglītojošā izglītības iestādē | Mācību plānošanas e-vide (mape.gov.lv)</a:t>
            </a:r>
            <a:endParaRPr lang="lv-LV" dirty="0"/>
          </a:p>
          <a:p>
            <a:pPr marL="396875" marR="0" lvl="1" indent="-171450" algn="l" defTabSz="914400" rtl="0" eaLnBrk="1" fontAlgn="auto" latinLnBrk="0" hangingPunct="1">
              <a:lnSpc>
                <a:spcPct val="100000"/>
              </a:lnSpc>
              <a:spcBef>
                <a:spcPts val="600"/>
              </a:spcBef>
              <a:spcAft>
                <a:spcPts val="600"/>
              </a:spcAft>
              <a:buClrTx/>
              <a:buSzTx/>
              <a:buFont typeface="Verdana" panose="020B0604030504040204" pitchFamily="34" charset="0"/>
              <a:buChar char="-"/>
              <a:tabLst/>
              <a:defRPr/>
            </a:pPr>
            <a:r>
              <a:rPr kumimoji="0" lang="lv-LV" b="0" i="0" u="none" strike="noStrike" kern="0" cap="none" spc="0" normalizeH="0" baseline="0" noProof="0" dirty="0">
                <a:ln>
                  <a:noFill/>
                </a:ln>
                <a:solidFill>
                  <a:srgbClr val="664790"/>
                </a:solidFill>
                <a:effectLst/>
                <a:uLnTx/>
                <a:uFillTx/>
                <a:sym typeface="Verdana"/>
                <a:hlinkClick r:id="rId4"/>
              </a:rPr>
              <a:t>Skolēnu mācību sasniegumu </a:t>
            </a:r>
            <a:r>
              <a:rPr kumimoji="0" lang="lv-LV" b="0" i="0" u="none" strike="noStrike" kern="0" cap="none" spc="0" normalizeH="0" baseline="0" noProof="0" dirty="0" err="1">
                <a:ln>
                  <a:noFill/>
                </a:ln>
                <a:solidFill>
                  <a:srgbClr val="664790"/>
                </a:solidFill>
                <a:effectLst/>
                <a:uLnTx/>
                <a:uFillTx/>
                <a:sym typeface="Verdana"/>
                <a:hlinkClick r:id="rId4"/>
              </a:rPr>
              <a:t>summatīvā</a:t>
            </a:r>
            <a:r>
              <a:rPr kumimoji="0" lang="lv-LV" b="0" i="0" u="none" strike="noStrike" kern="0" cap="none" spc="0" normalizeH="0" baseline="0" noProof="0" dirty="0">
                <a:ln>
                  <a:noFill/>
                </a:ln>
                <a:solidFill>
                  <a:srgbClr val="664790"/>
                </a:solidFill>
                <a:effectLst/>
                <a:uLnTx/>
                <a:uFillTx/>
                <a:sym typeface="Verdana"/>
                <a:hlinkClick r:id="rId4"/>
              </a:rPr>
              <a:t> vērtēšana | Mācību plānošanas e-vide (mape.gov.lv)</a:t>
            </a:r>
            <a:endParaRPr lang="lv-LV" dirty="0"/>
          </a:p>
          <a:p>
            <a:pPr marL="396875" marR="0" lvl="1" indent="-171450" algn="l" defTabSz="914400" rtl="0" eaLnBrk="1" fontAlgn="auto" latinLnBrk="0" hangingPunct="1">
              <a:lnSpc>
                <a:spcPct val="100000"/>
              </a:lnSpc>
              <a:spcBef>
                <a:spcPts val="600"/>
              </a:spcBef>
              <a:spcAft>
                <a:spcPts val="600"/>
              </a:spcAft>
              <a:buClrTx/>
              <a:buSzTx/>
              <a:buFont typeface="Verdana" panose="020B0604030504040204" pitchFamily="34" charset="0"/>
              <a:buChar char="-"/>
              <a:tabLst/>
              <a:defRPr/>
            </a:pPr>
            <a:r>
              <a:rPr kumimoji="0" lang="lv-LV" b="0" i="0" u="none" strike="noStrike" kern="0" cap="none" spc="0" normalizeH="0" baseline="0" noProof="0" dirty="0">
                <a:ln>
                  <a:noFill/>
                </a:ln>
                <a:solidFill>
                  <a:srgbClr val="664790"/>
                </a:solidFill>
                <a:effectLst/>
                <a:uLnTx/>
                <a:uFillTx/>
                <a:sym typeface="Verdana"/>
                <a:hlinkClick r:id="rId5"/>
              </a:rPr>
              <a:t>Vadlīnijas skolēna/audzēkņa mācību snieguma vērtēšanai vispārējās un profesionālās izglītības iestādēs | Mācību plānošanas e-vide (mape.gov.lv)</a:t>
            </a:r>
            <a:endParaRPr lang="lv-LV" dirty="0"/>
          </a:p>
          <a:p>
            <a:pPr marL="396875" lvl="1" indent="-171450">
              <a:spcBef>
                <a:spcPts val="600"/>
              </a:spcBef>
              <a:spcAft>
                <a:spcPts val="600"/>
              </a:spcAft>
              <a:buClrTx/>
              <a:buSzTx/>
              <a:buFont typeface="Verdana" panose="020B0604030504040204" pitchFamily="34" charset="0"/>
              <a:buChar char="-"/>
              <a:defRPr/>
            </a:pPr>
            <a:r>
              <a:rPr lang="en-GB" dirty="0" err="1">
                <a:solidFill>
                  <a:schemeClr val="accent1"/>
                </a:solidFill>
                <a:latin typeface="Verdana" panose="020B0604030504040204" pitchFamily="34" charset="0"/>
                <a:ea typeface="Verdana" panose="020B0604030504040204" pitchFamily="34" charset="0"/>
                <a:cs typeface="Times New Roman"/>
              </a:rPr>
              <a:t>Noderīgi</a:t>
            </a:r>
            <a:r>
              <a:rPr lang="en-GB" dirty="0">
                <a:solidFill>
                  <a:schemeClr val="accent1"/>
                </a:solidFill>
                <a:latin typeface="Verdana" panose="020B0604030504040204" pitchFamily="34" charset="0"/>
                <a:ea typeface="Verdana" panose="020B0604030504040204" pitchFamily="34" charset="0"/>
                <a:cs typeface="Times New Roman"/>
              </a:rPr>
              <a:t> </a:t>
            </a:r>
            <a:r>
              <a:rPr lang="en-GB" dirty="0" err="1">
                <a:solidFill>
                  <a:schemeClr val="accent1"/>
                </a:solidFill>
                <a:latin typeface="Verdana" panose="020B0604030504040204" pitchFamily="34" charset="0"/>
                <a:ea typeface="Verdana" panose="020B0604030504040204" pitchFamily="34" charset="0"/>
                <a:cs typeface="Times New Roman"/>
              </a:rPr>
              <a:t>materiāli</a:t>
            </a:r>
            <a:r>
              <a:rPr lang="en-GB" dirty="0">
                <a:solidFill>
                  <a:schemeClr val="accent1"/>
                </a:solidFill>
                <a:latin typeface="Verdana" panose="020B0604030504040204" pitchFamily="34" charset="0"/>
                <a:ea typeface="Verdana" panose="020B0604030504040204" pitchFamily="34" charset="0"/>
                <a:cs typeface="Times New Roman"/>
              </a:rPr>
              <a:t> </a:t>
            </a:r>
            <a:r>
              <a:rPr lang="en-GB" dirty="0" err="1">
                <a:solidFill>
                  <a:schemeClr val="accent1"/>
                </a:solidFill>
                <a:latin typeface="Verdana" panose="020B0604030504040204" pitchFamily="34" charset="0"/>
                <a:ea typeface="Verdana" panose="020B0604030504040204" pitchFamily="34" charset="0"/>
                <a:cs typeface="Times New Roman"/>
              </a:rPr>
              <a:t>vecākiem</a:t>
            </a:r>
            <a:r>
              <a:rPr lang="en-GB" dirty="0">
                <a:solidFill>
                  <a:schemeClr val="accent1"/>
                </a:solidFill>
                <a:latin typeface="Verdana" panose="020B0604030504040204" pitchFamily="34" charset="0"/>
                <a:ea typeface="Verdana" panose="020B0604030504040204" pitchFamily="34" charset="0"/>
                <a:cs typeface="Times New Roman"/>
              </a:rPr>
              <a:t> par </a:t>
            </a:r>
            <a:r>
              <a:rPr lang="en-GB" dirty="0" err="1">
                <a:solidFill>
                  <a:schemeClr val="accent1"/>
                </a:solidFill>
                <a:latin typeface="Verdana" panose="020B0604030504040204" pitchFamily="34" charset="0"/>
                <a:ea typeface="Verdana" panose="020B0604030504040204" pitchFamily="34" charset="0"/>
                <a:cs typeface="Times New Roman"/>
              </a:rPr>
              <a:t>Vērtēšanu</a:t>
            </a:r>
            <a:r>
              <a:rPr lang="en-GB" dirty="0">
                <a:solidFill>
                  <a:schemeClr val="accent1"/>
                </a:solidFill>
                <a:latin typeface="Verdana" panose="020B0604030504040204" pitchFamily="34" charset="0"/>
                <a:ea typeface="Verdana" panose="020B0604030504040204" pitchFamily="34" charset="0"/>
                <a:cs typeface="Times New Roman"/>
              </a:rPr>
              <a:t> </a:t>
            </a:r>
            <a:r>
              <a:rPr kumimoji="0" lang="lv-LV" b="0" i="0" u="none" strike="noStrike" kern="0" cap="none" spc="0" normalizeH="0" baseline="0" noProof="0" dirty="0">
                <a:ln>
                  <a:noFill/>
                </a:ln>
                <a:solidFill>
                  <a:srgbClr val="1155CC"/>
                </a:solidFill>
                <a:effectLst/>
                <a:uLnTx/>
                <a:uFillTx/>
                <a:cs typeface="Times New Roman"/>
                <a:sym typeface="Verdana"/>
                <a:hlinkClick r:id="rId6"/>
              </a:rPr>
              <a:t>https://skola2030.lv/lv/skolotajiem/vertesana</a:t>
            </a:r>
            <a:endParaRPr lang="lv-LV" b="0" i="0" u="none" strike="noStrike" kern="0" cap="none" spc="0" normalizeH="0" baseline="0" noProof="0" dirty="0">
              <a:ln>
                <a:noFill/>
              </a:ln>
              <a:solidFill>
                <a:srgbClr val="212529"/>
              </a:solidFill>
              <a:effectLst/>
              <a:uLnTx/>
              <a:uFillTx/>
              <a:cs typeface="Times New Roman"/>
            </a:endParaRPr>
          </a:p>
          <a:p>
            <a:pPr marL="396875" lvl="1" indent="-171450">
              <a:spcBef>
                <a:spcPts val="600"/>
              </a:spcBef>
              <a:spcAft>
                <a:spcPts val="600"/>
              </a:spcAft>
              <a:buClrTx/>
              <a:buSzTx/>
              <a:buFont typeface="Verdana" panose="020B0604030504040204" pitchFamily="34" charset="0"/>
              <a:buChar char="-"/>
              <a:defRPr/>
            </a:pPr>
            <a:r>
              <a:rPr lang="lv-LV" dirty="0">
                <a:solidFill>
                  <a:schemeClr val="tx1"/>
                </a:solidFill>
                <a:cs typeface="Calibri"/>
              </a:rPr>
              <a:t>Visi </a:t>
            </a:r>
            <a:r>
              <a:rPr lang="lv-LV" dirty="0" err="1">
                <a:solidFill>
                  <a:schemeClr val="tx1"/>
                </a:solidFill>
                <a:cs typeface="Calibri"/>
              </a:rPr>
              <a:t>vebināri</a:t>
            </a:r>
            <a:r>
              <a:rPr lang="lv-LV" dirty="0">
                <a:solidFill>
                  <a:schemeClr val="tx1"/>
                </a:solidFill>
                <a:cs typeface="Calibri"/>
              </a:rPr>
              <a:t> par vērtēšanu </a:t>
            </a:r>
            <a:r>
              <a:rPr lang="lv-LV" dirty="0">
                <a:solidFill>
                  <a:schemeClr val="tx1"/>
                </a:solidFill>
                <a:cs typeface="Calibri"/>
                <a:hlinkClick r:id="rId7">
                  <a:extLst>
                    <a:ext uri="{A12FA001-AC4F-418D-AE19-62706E023703}">
                      <ahyp:hlinkClr xmlns:ahyp="http://schemas.microsoft.com/office/drawing/2018/hyperlinkcolor" val="tx"/>
                    </a:ext>
                  </a:extLst>
                </a:hlinkClick>
              </a:rPr>
              <a:t>https://www.youtube.com/playlist?list=PLuJTMJWW6Rs217Nw-2JbTcmxWLL873i64</a:t>
            </a:r>
            <a:endParaRPr lang="lv-LV" dirty="0">
              <a:solidFill>
                <a:schemeClr val="tx1"/>
              </a:solidFill>
              <a:cs typeface="Times New Roman"/>
              <a:hlinkClick r:id="rId7">
                <a:extLst>
                  <a:ext uri="{A12FA001-AC4F-418D-AE19-62706E023703}">
                    <ahyp:hlinkClr xmlns:ahyp="http://schemas.microsoft.com/office/drawing/2018/hyperlinkcolor" val="tx"/>
                  </a:ext>
                </a:extLst>
              </a:hlinkClick>
            </a:endParaRPr>
          </a:p>
          <a:p>
            <a:pPr marL="431165" lvl="1" indent="0">
              <a:spcBef>
                <a:spcPts val="600"/>
              </a:spcBef>
              <a:spcAft>
                <a:spcPts val="600"/>
              </a:spcAft>
              <a:buClrTx/>
              <a:buSzTx/>
              <a:defRPr/>
            </a:pPr>
            <a:endParaRPr lang="lv-LV" dirty="0"/>
          </a:p>
        </p:txBody>
      </p:sp>
      <p:sp>
        <p:nvSpPr>
          <p:cNvPr id="4" name="Slide Number Placeholder 3">
            <a:extLst>
              <a:ext uri="{FF2B5EF4-FFF2-40B4-BE49-F238E27FC236}">
                <a16:creationId xmlns:a16="http://schemas.microsoft.com/office/drawing/2014/main" id="{9C9AFA21-DF0C-FB85-4D9D-0E144189E148}"/>
              </a:ext>
            </a:extLst>
          </p:cNvPr>
          <p:cNvSpPr>
            <a:spLocks noGrp="1"/>
          </p:cNvSpPr>
          <p:nvPr>
            <p:ph type="sldNum"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lv-LV" sz="800" b="0" i="0" u="none" strike="noStrike" kern="1200" cap="none" spc="0" normalizeH="0" baseline="0" noProof="0" smtClean="0">
                <a:ln>
                  <a:noFill/>
                </a:ln>
                <a:solidFill>
                  <a:srgbClr val="FFFFFF"/>
                </a:solidFill>
                <a:effectLst/>
                <a:uLnTx/>
                <a:uFillTx/>
                <a:latin typeface="Verdana"/>
                <a:ea typeface="Verdana"/>
                <a:sym typeface="Verdana"/>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lv-LV" sz="800" b="0" i="0" u="none" strike="noStrike" kern="1200" cap="none" spc="0" normalizeH="0" baseline="0" noProof="0">
              <a:ln>
                <a:noFill/>
              </a:ln>
              <a:solidFill>
                <a:srgbClr val="FFFFFF"/>
              </a:solidFill>
              <a:effectLst/>
              <a:uLnTx/>
              <a:uFillTx/>
              <a:latin typeface="Verdana"/>
              <a:ea typeface="Verdana"/>
              <a:sym typeface="Verdana"/>
            </a:endParaRPr>
          </a:p>
        </p:txBody>
      </p:sp>
      <p:pic>
        <p:nvPicPr>
          <p:cNvPr id="8" name="Picture 7" descr="A group of students writing on notebooks&#10;&#10;Description automatically generated">
            <a:extLst>
              <a:ext uri="{FF2B5EF4-FFF2-40B4-BE49-F238E27FC236}">
                <a16:creationId xmlns:a16="http://schemas.microsoft.com/office/drawing/2014/main" id="{2D5E2367-E993-57EC-ACAA-E15C749D4DDE}"/>
              </a:ext>
            </a:extLst>
          </p:cNvPr>
          <p:cNvPicPr>
            <a:picLocks noChangeAspect="1"/>
          </p:cNvPicPr>
          <p:nvPr/>
        </p:nvPicPr>
        <p:blipFill rotWithShape="1">
          <a:blip r:embed="rId8">
            <a:alphaModFix amt="70000"/>
            <a:extLst>
              <a:ext uri="{28A0092B-C50C-407E-A947-70E740481C1C}">
                <a14:useLocalDpi xmlns:a14="http://schemas.microsoft.com/office/drawing/2010/main" val="0"/>
              </a:ext>
            </a:extLst>
          </a:blip>
          <a:srcRect r="13522"/>
          <a:stretch/>
        </p:blipFill>
        <p:spPr>
          <a:xfrm>
            <a:off x="0" y="2430404"/>
            <a:ext cx="4462659" cy="3440309"/>
          </a:xfrm>
          <a:prstGeom prst="rect">
            <a:avLst/>
          </a:prstGeom>
        </p:spPr>
      </p:pic>
    </p:spTree>
    <p:extLst>
      <p:ext uri="{BB962C8B-B14F-4D97-AF65-F5344CB8AC3E}">
        <p14:creationId xmlns:p14="http://schemas.microsoft.com/office/powerpoint/2010/main" val="524314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39C1EC-926C-917C-03E6-688CC5144070}"/>
              </a:ext>
            </a:extLst>
          </p:cNvPr>
          <p:cNvSpPr>
            <a:spLocks noGrp="1"/>
          </p:cNvSpPr>
          <p:nvPr>
            <p:ph type="ctrTitle"/>
          </p:nvPr>
        </p:nvSpPr>
        <p:spPr>
          <a:xfrm>
            <a:off x="895575" y="2960914"/>
            <a:ext cx="8996893" cy="2387600"/>
          </a:xfrm>
        </p:spPr>
        <p:txBody>
          <a:bodyPr wrap="square" anchor="t">
            <a:normAutofit/>
          </a:bodyPr>
          <a:lstStyle/>
          <a:p>
            <a:r>
              <a:rPr lang="lv-LV"/>
              <a:t>Paldies par uzmanību!</a:t>
            </a:r>
          </a:p>
          <a:p>
            <a:endParaRPr lang="lv-LV"/>
          </a:p>
        </p:txBody>
      </p:sp>
    </p:spTree>
    <p:extLst>
      <p:ext uri="{BB962C8B-B14F-4D97-AF65-F5344CB8AC3E}">
        <p14:creationId xmlns:p14="http://schemas.microsoft.com/office/powerpoint/2010/main" val="401255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C4DF-2FAB-8614-759A-F1F77F003510}"/>
              </a:ext>
            </a:extLst>
          </p:cNvPr>
          <p:cNvSpPr>
            <a:spLocks noGrp="1"/>
          </p:cNvSpPr>
          <p:nvPr>
            <p:ph type="title"/>
          </p:nvPr>
        </p:nvSpPr>
        <p:spPr>
          <a:xfrm>
            <a:off x="616775" y="257551"/>
            <a:ext cx="7992204" cy="1142815"/>
          </a:xfrm>
        </p:spPr>
        <p:txBody>
          <a:bodyPr/>
          <a:lstStyle/>
          <a:p>
            <a:r>
              <a:rPr lang="lv-LV" sz="2400">
                <a:solidFill>
                  <a:schemeClr val="tx1"/>
                </a:solidFill>
              </a:rPr>
              <a:t>VĒRTĒŠANAS PRINCIPI</a:t>
            </a:r>
          </a:p>
        </p:txBody>
      </p:sp>
      <p:sp>
        <p:nvSpPr>
          <p:cNvPr id="3" name="Google Shape;531;p46">
            <a:extLst>
              <a:ext uri="{FF2B5EF4-FFF2-40B4-BE49-F238E27FC236}">
                <a16:creationId xmlns:a16="http://schemas.microsoft.com/office/drawing/2014/main" id="{DC353539-3651-E538-5817-892F3546AB5D}"/>
              </a:ext>
            </a:extLst>
          </p:cNvPr>
          <p:cNvSpPr txBox="1"/>
          <p:nvPr/>
        </p:nvSpPr>
        <p:spPr>
          <a:xfrm>
            <a:off x="813816" y="1707904"/>
            <a:ext cx="9893808" cy="4858170"/>
          </a:xfrm>
          <a:prstGeom prst="rect">
            <a:avLst/>
          </a:prstGeom>
          <a:noFill/>
          <a:ln>
            <a:noFill/>
          </a:ln>
        </p:spPr>
        <p:txBody>
          <a:bodyPr spcFirstLastPara="1" wrap="square" lIns="91425" tIns="45700" rIns="91425" bIns="45700" anchor="ctr" anchorCtr="0">
            <a:noAutofit/>
          </a:bodyPr>
          <a:lstStyle/>
          <a:p>
            <a:pPr marL="342900" indent="-342900" algn="just">
              <a:spcBef>
                <a:spcPts val="400"/>
              </a:spcBef>
              <a:buFont typeface="Wingdings" panose="05000000000000000000" pitchFamily="2" charset="2"/>
              <a:buChar char="ü"/>
            </a:pPr>
            <a:r>
              <a:rPr lang="lv-LV" sz="2000" dirty="0">
                <a:latin typeface="Arial"/>
                <a:cs typeface="Arial"/>
                <a:sym typeface="Verdana"/>
              </a:rPr>
              <a:t>Pedagogs izstrādā </a:t>
            </a:r>
            <a:r>
              <a:rPr lang="lv-LV" sz="2000" dirty="0" err="1">
                <a:latin typeface="Arial"/>
                <a:cs typeface="Arial"/>
                <a:sym typeface="Verdana"/>
              </a:rPr>
              <a:t>summatīvo</a:t>
            </a:r>
            <a:r>
              <a:rPr lang="lv-LV" sz="2000" dirty="0">
                <a:latin typeface="Arial"/>
                <a:cs typeface="Arial"/>
                <a:sym typeface="Verdana"/>
              </a:rPr>
              <a:t> pārbaudes darbu plānojumu, lielāku svaru piešķirot tiem darbiem, kuri aptver plašāku sasniedzamo rezultātu kopumu;</a:t>
            </a:r>
            <a:endParaRPr lang="lv-LV" sz="2000" dirty="0">
              <a:latin typeface="Arial"/>
              <a:cs typeface="Arial"/>
            </a:endParaRPr>
          </a:p>
          <a:p>
            <a:pPr marL="342900" indent="-342900" algn="just">
              <a:spcBef>
                <a:spcPts val="400"/>
              </a:spcBef>
              <a:buFont typeface="Wingdings" panose="05000000000000000000" pitchFamily="2" charset="2"/>
              <a:buChar char="ü"/>
            </a:pPr>
            <a:r>
              <a:rPr lang="lv-LV" sz="2000" dirty="0">
                <a:latin typeface="Arial"/>
                <a:cs typeface="Arial"/>
                <a:sym typeface="Verdana"/>
              </a:rPr>
              <a:t>Pēdējam demonstrētajam mācību sniegumam par vieniem un tiem pašiem sasniedzamajiem rezultātiem piešķir lielāku svaru;</a:t>
            </a:r>
            <a:endParaRPr lang="lv-LV" sz="2000" dirty="0">
              <a:latin typeface="Arial"/>
              <a:cs typeface="Arial"/>
            </a:endParaRPr>
          </a:p>
          <a:p>
            <a:pPr marL="342900" indent="-342900" algn="just">
              <a:spcBef>
                <a:spcPts val="400"/>
              </a:spcBef>
              <a:buFont typeface="Wingdings" panose="05000000000000000000" pitchFamily="2" charset="2"/>
              <a:buChar char="ü"/>
            </a:pPr>
            <a:r>
              <a:rPr lang="lv-LV" sz="2000" dirty="0">
                <a:latin typeface="Arial"/>
                <a:cs typeface="Arial"/>
                <a:sym typeface="Verdana"/>
              </a:rPr>
              <a:t>Izsakot mācību priekšmeta kursa </a:t>
            </a:r>
            <a:r>
              <a:rPr lang="lv-LV" sz="2000" dirty="0" err="1">
                <a:latin typeface="Arial"/>
                <a:cs typeface="Arial"/>
                <a:sym typeface="Verdana"/>
              </a:rPr>
              <a:t>summatīvo</a:t>
            </a:r>
            <a:r>
              <a:rPr lang="lv-LV" sz="2000" dirty="0">
                <a:latin typeface="Arial"/>
                <a:cs typeface="Arial"/>
                <a:sym typeface="Verdana"/>
              </a:rPr>
              <a:t> vērtējumu, pedagogs ņem vērā visus iegūtos </a:t>
            </a:r>
            <a:r>
              <a:rPr lang="lv-LV" sz="2000" dirty="0" err="1">
                <a:latin typeface="Arial"/>
                <a:cs typeface="Arial"/>
                <a:sym typeface="Verdana"/>
              </a:rPr>
              <a:t>summatīvos</a:t>
            </a:r>
            <a:r>
              <a:rPr lang="lv-LV" sz="2000" dirty="0">
                <a:latin typeface="Arial"/>
                <a:cs typeface="Arial"/>
                <a:sym typeface="Verdana"/>
              </a:rPr>
              <a:t> vērtējumus;</a:t>
            </a:r>
            <a:endParaRPr lang="lv-LV" sz="2000" dirty="0">
              <a:latin typeface="Arial"/>
              <a:cs typeface="Arial"/>
            </a:endParaRPr>
          </a:p>
          <a:p>
            <a:pPr marL="342900" indent="-342900" algn="just">
              <a:spcBef>
                <a:spcPts val="400"/>
              </a:spcBef>
              <a:buFont typeface="Wingdings" panose="05000000000000000000" pitchFamily="2" charset="2"/>
              <a:buChar char="ü"/>
            </a:pPr>
            <a:r>
              <a:rPr lang="lv-LV" sz="2000" dirty="0">
                <a:latin typeface="Arial"/>
                <a:cs typeface="Arial"/>
                <a:sym typeface="Verdana"/>
              </a:rPr>
              <a:t>Pedagogs nodrošina skolēnam papildu iespējas demonstrēt mācību sniegumu, ja:</a:t>
            </a:r>
            <a:endParaRPr lang="lv-LV" sz="2000" dirty="0">
              <a:latin typeface="Arial"/>
              <a:cs typeface="Arial"/>
            </a:endParaRPr>
          </a:p>
          <a:p>
            <a:pPr marL="800100" lvl="1" indent="-342900" algn="just">
              <a:spcBef>
                <a:spcPts val="400"/>
              </a:spcBef>
              <a:buFont typeface="Courier New" panose="05000000000000000000" pitchFamily="2" charset="2"/>
              <a:buChar char="o"/>
            </a:pPr>
            <a:r>
              <a:rPr lang="lv-LV" sz="2000" dirty="0">
                <a:latin typeface="Arial"/>
                <a:cs typeface="Arial"/>
                <a:sym typeface="Verdana"/>
              </a:rPr>
              <a:t>pedagogam nav bijusi iespēja to objektīvi novērtēt,</a:t>
            </a:r>
          </a:p>
          <a:p>
            <a:pPr marL="800100" lvl="1" indent="-342900" algn="just">
              <a:spcBef>
                <a:spcPts val="400"/>
              </a:spcBef>
              <a:buFont typeface="Courier New" panose="05000000000000000000" pitchFamily="2" charset="2"/>
              <a:buChar char="o"/>
            </a:pPr>
            <a:r>
              <a:rPr lang="lv-LV" sz="2000" dirty="0">
                <a:latin typeface="Arial"/>
                <a:cs typeface="Arial"/>
                <a:sym typeface="Verdana"/>
              </a:rPr>
              <a:t>mācību gada noslēgumā vērtējums izšķiras vienas balles robežās,</a:t>
            </a:r>
          </a:p>
          <a:p>
            <a:pPr marL="800100" lvl="1" indent="-342900" algn="just">
              <a:spcBef>
                <a:spcPts val="400"/>
              </a:spcBef>
              <a:buFont typeface="Courier New" panose="05000000000000000000" pitchFamily="2" charset="2"/>
              <a:buChar char="o"/>
            </a:pPr>
            <a:r>
              <a:rPr lang="lv-LV" sz="2000" dirty="0">
                <a:latin typeface="Arial"/>
                <a:cs typeface="Arial"/>
                <a:sym typeface="Verdana"/>
              </a:rPr>
              <a:t>skolēns izteicis vēlēšanos uzlabot vērtējumu.</a:t>
            </a:r>
            <a:endParaRPr lang="lv-LV" sz="2000" dirty="0">
              <a:latin typeface="Arial"/>
              <a:cs typeface="Arial"/>
            </a:endParaRPr>
          </a:p>
          <a:p>
            <a:pPr marL="342900" indent="-342900" algn="just">
              <a:spcBef>
                <a:spcPts val="400"/>
              </a:spcBef>
              <a:buFont typeface="Wingdings" panose="05000000000000000000" pitchFamily="2" charset="2"/>
              <a:buChar char="ü"/>
            </a:pPr>
            <a:r>
              <a:rPr lang="lv-LV" sz="2000" dirty="0">
                <a:latin typeface="Arial"/>
                <a:cs typeface="Arial"/>
                <a:sym typeface="Verdana"/>
              </a:rPr>
              <a:t>Ja nav iespējams objektīvi novērtēt sniegumu, tiek lietots apzīmējums "</a:t>
            </a:r>
            <a:r>
              <a:rPr lang="lv-LV" sz="2000" dirty="0" err="1">
                <a:latin typeface="Arial"/>
                <a:cs typeface="Arial"/>
                <a:sym typeface="Verdana"/>
              </a:rPr>
              <a:t>nv</a:t>
            </a:r>
            <a:r>
              <a:rPr lang="lv-LV" sz="2000" dirty="0">
                <a:latin typeface="Arial"/>
                <a:cs typeface="Arial"/>
                <a:sym typeface="Verdana"/>
              </a:rPr>
              <a:t>" (nav vērtējuma).</a:t>
            </a:r>
            <a:endParaRPr lang="lv-LV" sz="2000" dirty="0">
              <a:latin typeface="Arial"/>
              <a:cs typeface="Arial"/>
            </a:endParaRPr>
          </a:p>
        </p:txBody>
      </p:sp>
      <p:sp>
        <p:nvSpPr>
          <p:cNvPr id="6" name="Slide Number Placeholder 5">
            <a:extLst>
              <a:ext uri="{FF2B5EF4-FFF2-40B4-BE49-F238E27FC236}">
                <a16:creationId xmlns:a16="http://schemas.microsoft.com/office/drawing/2014/main" id="{6159F147-EEC5-8BD1-6C2C-6C3F9CAA66D4}"/>
              </a:ext>
            </a:extLst>
          </p:cNvPr>
          <p:cNvSpPr>
            <a:spLocks noGrp="1"/>
          </p:cNvSpPr>
          <p:nvPr>
            <p:ph type="sldNum" idx="12"/>
          </p:nvPr>
        </p:nvSpPr>
        <p:spPr/>
        <p:txBody>
          <a:bodyPr/>
          <a:lstStyle/>
          <a:p>
            <a:fld id="{00000000-1234-1234-1234-123412341234}" type="slidenum">
              <a:rPr lang="lv-LV" smtClean="0"/>
              <a:pPr/>
              <a:t>4</a:t>
            </a:fld>
            <a:endParaRPr lang="lv-LV"/>
          </a:p>
        </p:txBody>
      </p:sp>
    </p:spTree>
    <p:extLst>
      <p:ext uri="{BB962C8B-B14F-4D97-AF65-F5344CB8AC3E}">
        <p14:creationId xmlns:p14="http://schemas.microsoft.com/office/powerpoint/2010/main" val="45423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C4DF-2FAB-8614-759A-F1F77F003510}"/>
              </a:ext>
            </a:extLst>
          </p:cNvPr>
          <p:cNvSpPr>
            <a:spLocks noGrp="1"/>
          </p:cNvSpPr>
          <p:nvPr>
            <p:ph type="title"/>
          </p:nvPr>
        </p:nvSpPr>
        <p:spPr>
          <a:xfrm>
            <a:off x="616775" y="257551"/>
            <a:ext cx="7992204" cy="1142815"/>
          </a:xfrm>
        </p:spPr>
        <p:txBody>
          <a:bodyPr/>
          <a:lstStyle/>
          <a:p>
            <a:r>
              <a:rPr lang="lv-LV" sz="2400">
                <a:solidFill>
                  <a:schemeClr val="tx1"/>
                </a:solidFill>
              </a:rPr>
              <a:t>VĒRTĒŠANAS VEIDI</a:t>
            </a:r>
          </a:p>
        </p:txBody>
      </p:sp>
      <p:sp>
        <p:nvSpPr>
          <p:cNvPr id="3" name="Google Shape;531;p46">
            <a:extLst>
              <a:ext uri="{FF2B5EF4-FFF2-40B4-BE49-F238E27FC236}">
                <a16:creationId xmlns:a16="http://schemas.microsoft.com/office/drawing/2014/main" id="{DC353539-3651-E538-5817-892F3546AB5D}"/>
              </a:ext>
            </a:extLst>
          </p:cNvPr>
          <p:cNvSpPr txBox="1"/>
          <p:nvPr/>
        </p:nvSpPr>
        <p:spPr>
          <a:xfrm>
            <a:off x="813816" y="1717673"/>
            <a:ext cx="10948884" cy="4848401"/>
          </a:xfrm>
          <a:prstGeom prst="rect">
            <a:avLst/>
          </a:prstGeom>
          <a:noFill/>
          <a:ln>
            <a:noFill/>
          </a:ln>
        </p:spPr>
        <p:txBody>
          <a:bodyPr spcFirstLastPara="1" wrap="square" lIns="91425" tIns="45700" rIns="91425" bIns="45700" anchor="ctr" anchorCtr="0">
            <a:noAutofit/>
          </a:bodyPr>
          <a:lstStyle/>
          <a:p>
            <a:pPr marL="342900" indent="-342900" algn="just">
              <a:spcBef>
                <a:spcPts val="400"/>
              </a:spcBef>
              <a:buFont typeface="Wingdings" panose="05000000000000000000" pitchFamily="2" charset="2"/>
              <a:buChar char="ü"/>
            </a:pPr>
            <a:r>
              <a:rPr lang="lv-LV" sz="2000" b="1" dirty="0" err="1">
                <a:latin typeface="Arial"/>
                <a:cs typeface="Arial"/>
                <a:sym typeface="Verdana"/>
              </a:rPr>
              <a:t>Formatīvā</a:t>
            </a:r>
            <a:r>
              <a:rPr lang="lv-LV" sz="2000" b="1" dirty="0">
                <a:latin typeface="Arial"/>
                <a:cs typeface="Arial"/>
                <a:sym typeface="Verdana"/>
              </a:rPr>
              <a:t> </a:t>
            </a:r>
            <a:r>
              <a:rPr lang="lv-LV" sz="2000" dirty="0">
                <a:latin typeface="Arial"/>
                <a:cs typeface="Arial"/>
                <a:sym typeface="Verdana"/>
              </a:rPr>
              <a:t>- nepārtraukta ikdienas mācību procesa sastāvdaļa, kas nodrošina skolēnam un pedagogam atgriezenisko saiti par skolēna tā brīža sniegumu attiecībā pret plānotajiem sasniedzamajiem rezultātiem. </a:t>
            </a:r>
            <a:r>
              <a:rPr lang="lv-LV" sz="2000" dirty="0" err="1">
                <a:latin typeface="Arial"/>
                <a:cs typeface="Arial"/>
                <a:sym typeface="Verdana"/>
              </a:rPr>
              <a:t>Formatīvie</a:t>
            </a:r>
            <a:r>
              <a:rPr lang="lv-LV" sz="2000" dirty="0">
                <a:latin typeface="Arial"/>
                <a:cs typeface="Arial"/>
                <a:sym typeface="Verdana"/>
              </a:rPr>
              <a:t> vērtējumi neietekmē skolēna snieguma </a:t>
            </a:r>
            <a:r>
              <a:rPr lang="lv-LV" sz="2000" dirty="0" err="1">
                <a:latin typeface="Arial"/>
                <a:cs typeface="Arial"/>
                <a:sym typeface="Verdana"/>
              </a:rPr>
              <a:t>summatīvos</a:t>
            </a:r>
            <a:r>
              <a:rPr lang="lv-LV" sz="2000" dirty="0">
                <a:latin typeface="Arial"/>
                <a:cs typeface="Arial"/>
                <a:sym typeface="Verdana"/>
              </a:rPr>
              <a:t> vērtējumus.</a:t>
            </a:r>
            <a:endParaRPr lang="en-US" dirty="0">
              <a:latin typeface="Arial"/>
              <a:cs typeface="Arial"/>
            </a:endParaRPr>
          </a:p>
          <a:p>
            <a:pPr marL="342900" indent="-342900" algn="just">
              <a:spcBef>
                <a:spcPts val="400"/>
              </a:spcBef>
              <a:buFont typeface="Wingdings" panose="05000000000000000000" pitchFamily="2" charset="2"/>
              <a:buChar char="ü"/>
            </a:pPr>
            <a:r>
              <a:rPr lang="lv-LV" sz="2000" b="1" dirty="0" err="1">
                <a:latin typeface="Arial"/>
                <a:cs typeface="Arial"/>
              </a:rPr>
              <a:t>Summatīvā</a:t>
            </a:r>
            <a:r>
              <a:rPr lang="lv-LV" sz="2000" b="1" dirty="0">
                <a:latin typeface="Arial"/>
                <a:cs typeface="Arial"/>
              </a:rPr>
              <a:t> </a:t>
            </a:r>
            <a:r>
              <a:rPr lang="lv-LV" sz="2000" dirty="0">
                <a:latin typeface="Arial"/>
                <a:cs typeface="Arial"/>
              </a:rPr>
              <a:t>- organizē mācīšanās posma (piemēram, temata, mācību gada, izglītības pakāpes) noslēgumā, lai novērtētu un dokumentētu skolēna mācīšanās rezultātu.</a:t>
            </a:r>
            <a:endParaRPr lang="en-US" dirty="0">
              <a:latin typeface="Arial"/>
              <a:cs typeface="Arial"/>
            </a:endParaRPr>
          </a:p>
          <a:p>
            <a:pPr marL="342900" indent="-342900" algn="just">
              <a:spcBef>
                <a:spcPts val="400"/>
              </a:spcBef>
              <a:buFont typeface="Wingdings" panose="05000000000000000000" pitchFamily="2" charset="2"/>
              <a:buChar char="ü"/>
            </a:pPr>
            <a:r>
              <a:rPr lang="lv-LV" sz="2000" b="1" dirty="0">
                <a:latin typeface="Arial"/>
                <a:cs typeface="Arial"/>
              </a:rPr>
              <a:t>Diagnosticējošā </a:t>
            </a:r>
            <a:r>
              <a:rPr lang="lv-LV" sz="2000" dirty="0">
                <a:latin typeface="Arial"/>
                <a:cs typeface="Arial"/>
              </a:rPr>
              <a:t>- organizē pirms temata, mācīšanās posma sākuma, lai noteiktu skolēna apgūtās zināšanas, izpratni, prasmes un kompleksus sasniedzamos rezultātus mācību procesa plānošanai un pilnveidei.</a:t>
            </a:r>
          </a:p>
          <a:p>
            <a:pPr marL="342900" indent="-342900" algn="just">
              <a:spcBef>
                <a:spcPts val="400"/>
              </a:spcBef>
              <a:buFont typeface="Wingdings" panose="05000000000000000000" pitchFamily="2" charset="2"/>
              <a:buChar char="ü"/>
            </a:pPr>
            <a:r>
              <a:rPr lang="lv-LV" sz="2000" b="1" dirty="0">
                <a:latin typeface="Arial"/>
                <a:cs typeface="Arial"/>
              </a:rPr>
              <a:t>Monitoringa </a:t>
            </a:r>
            <a:r>
              <a:rPr lang="lv-LV" sz="2000" dirty="0">
                <a:latin typeface="Arial"/>
                <a:cs typeface="Arial"/>
              </a:rPr>
              <a:t>- organizē </a:t>
            </a:r>
            <a:r>
              <a:rPr lang="lv-LV" sz="2000" dirty="0">
                <a:ea typeface="+mn-lt"/>
                <a:cs typeface="+mn-lt"/>
              </a:rPr>
              <a:t>izglītojamo snieguma un mācību procesa kvalitātes izvērtēšanai atbilstoši izglītības</a:t>
            </a:r>
            <a:r>
              <a:rPr lang="lv-LV" sz="2000" dirty="0">
                <a:latin typeface="Arial"/>
                <a:cs typeface="Arial"/>
              </a:rPr>
              <a:t> </a:t>
            </a:r>
            <a:r>
              <a:rPr lang="lv-LV" sz="2000" dirty="0" err="1">
                <a:latin typeface="Arial"/>
                <a:cs typeface="Arial"/>
              </a:rPr>
              <a:t>rīcībpolitikas</a:t>
            </a:r>
            <a:r>
              <a:rPr lang="lv-LV" sz="2000" dirty="0">
                <a:latin typeface="Arial"/>
                <a:cs typeface="Arial"/>
              </a:rPr>
              <a:t> mērķiem, lai pēc iegūtajiem rezultātiem izvērtētu nepieciešamību metodiskā atbalsta sniegšanai pedagogiem, mācību satura pilnveides iespējas vai atbalsta materiālu izstrādi skolēnu vajadzībām. Monitoringa darbu vērtējumi neietekmē skolēna snieguma </a:t>
            </a:r>
            <a:r>
              <a:rPr lang="lv-LV" sz="2000" dirty="0" err="1">
                <a:latin typeface="Arial"/>
                <a:cs typeface="Arial"/>
              </a:rPr>
              <a:t>summatīvos</a:t>
            </a:r>
            <a:r>
              <a:rPr lang="lv-LV" sz="2000" dirty="0">
                <a:latin typeface="Arial"/>
                <a:cs typeface="Arial"/>
              </a:rPr>
              <a:t> vērtējumus.</a:t>
            </a:r>
          </a:p>
        </p:txBody>
      </p:sp>
      <p:sp>
        <p:nvSpPr>
          <p:cNvPr id="6" name="Slide Number Placeholder 5">
            <a:extLst>
              <a:ext uri="{FF2B5EF4-FFF2-40B4-BE49-F238E27FC236}">
                <a16:creationId xmlns:a16="http://schemas.microsoft.com/office/drawing/2014/main" id="{6159F147-EEC5-8BD1-6C2C-6C3F9CAA66D4}"/>
              </a:ext>
            </a:extLst>
          </p:cNvPr>
          <p:cNvSpPr>
            <a:spLocks noGrp="1"/>
          </p:cNvSpPr>
          <p:nvPr>
            <p:ph type="sldNum" idx="12"/>
          </p:nvPr>
        </p:nvSpPr>
        <p:spPr/>
        <p:txBody>
          <a:bodyPr/>
          <a:lstStyle/>
          <a:p>
            <a:fld id="{00000000-1234-1234-1234-123412341234}" type="slidenum">
              <a:rPr lang="lv-LV" smtClean="0"/>
              <a:pPr/>
              <a:t>5</a:t>
            </a:fld>
            <a:endParaRPr lang="lv-LV"/>
          </a:p>
        </p:txBody>
      </p:sp>
    </p:spTree>
    <p:extLst>
      <p:ext uri="{BB962C8B-B14F-4D97-AF65-F5344CB8AC3E}">
        <p14:creationId xmlns:p14="http://schemas.microsoft.com/office/powerpoint/2010/main" val="161285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165D-B9AD-C216-D77A-C863D7EDEFBE}"/>
              </a:ext>
            </a:extLst>
          </p:cNvPr>
          <p:cNvSpPr>
            <a:spLocks noGrp="1"/>
          </p:cNvSpPr>
          <p:nvPr>
            <p:ph type="title"/>
          </p:nvPr>
        </p:nvSpPr>
        <p:spPr>
          <a:xfrm>
            <a:off x="616775" y="645459"/>
            <a:ext cx="4934170" cy="1957892"/>
          </a:xfrm>
        </p:spPr>
        <p:txBody>
          <a:bodyPr wrap="square" anchor="ctr">
            <a:noAutofit/>
          </a:bodyPr>
          <a:lstStyle/>
          <a:p>
            <a:r>
              <a:rPr lang="lv-LV" sz="3200" dirty="0"/>
              <a:t>V</a:t>
            </a:r>
            <a:r>
              <a:rPr lang="lv-LV" sz="3200" dirty="0">
                <a:effectLst/>
              </a:rPr>
              <a:t>ienota pieeja atzīmju intervāla noteikšanā.</a:t>
            </a:r>
            <a:endParaRPr lang="lv-LV" sz="3200" dirty="0"/>
          </a:p>
        </p:txBody>
      </p:sp>
      <p:sp>
        <p:nvSpPr>
          <p:cNvPr id="3" name="Text Placeholder 2">
            <a:extLst>
              <a:ext uri="{FF2B5EF4-FFF2-40B4-BE49-F238E27FC236}">
                <a16:creationId xmlns:a16="http://schemas.microsoft.com/office/drawing/2014/main" id="{78680CEC-551C-8DDC-DE9A-F4E820B529EB}"/>
              </a:ext>
            </a:extLst>
          </p:cNvPr>
          <p:cNvSpPr>
            <a:spLocks noGrp="1"/>
          </p:cNvSpPr>
          <p:nvPr>
            <p:ph type="body" idx="1"/>
          </p:nvPr>
        </p:nvSpPr>
        <p:spPr/>
        <p:txBody>
          <a:bodyPr wrap="square" anchor="t">
            <a:normAutofit/>
          </a:bodyPr>
          <a:lstStyle/>
          <a:p>
            <a:pPr>
              <a:lnSpc>
                <a:spcPct val="90000"/>
              </a:lnSpc>
              <a:spcAft>
                <a:spcPts val="1000"/>
              </a:spcAft>
            </a:pPr>
            <a:r>
              <a:rPr lang="lv-LV" sz="2200">
                <a:effectLst/>
              </a:rPr>
              <a:t>Turpmāk - izmantota vienota pieeja vērtējuma izteikšanai, kas precizēta Ministru kabineta </a:t>
            </a:r>
            <a:r>
              <a:rPr lang="lv-LV" sz="2200"/>
              <a:t>noteikumos</a:t>
            </a:r>
            <a:r>
              <a:rPr lang="lv-LV" sz="2200">
                <a:effectLst/>
              </a:rPr>
              <a:t> Nr. 747 un Nr. 416 un spēkā </a:t>
            </a:r>
            <a:r>
              <a:rPr lang="lv-LV" sz="2200"/>
              <a:t>no 2024</a:t>
            </a:r>
            <a:r>
              <a:rPr lang="lv-LV" sz="2200">
                <a:effectLst/>
              </a:rPr>
              <a:t>./2025. mācību gadā.</a:t>
            </a:r>
          </a:p>
          <a:p>
            <a:pPr>
              <a:lnSpc>
                <a:spcPct val="90000"/>
              </a:lnSpc>
              <a:spcAft>
                <a:spcPts val="1000"/>
              </a:spcAft>
            </a:pPr>
            <a:endParaRPr lang="lv-LV" sz="2200"/>
          </a:p>
          <a:p>
            <a:pPr>
              <a:lnSpc>
                <a:spcPct val="90000"/>
              </a:lnSpc>
              <a:spcAft>
                <a:spcPts val="2800"/>
              </a:spcAft>
            </a:pPr>
            <a:r>
              <a:rPr lang="lv-LV" sz="2200" i="1">
                <a:effectLst/>
              </a:rPr>
              <a:t>Agrāk - vērtēšanas pieejas atšķīrās gan klašu, gan skolu līmenī, un pat dažādos priekšmetos tika izmantoti dažādi atzīmju intervāli.</a:t>
            </a:r>
            <a:r>
              <a:rPr lang="lv-LV" sz="2200" i="1"/>
              <a:t> </a:t>
            </a:r>
            <a:endParaRPr lang="lv-LV" sz="2200" i="1">
              <a:solidFill>
                <a:srgbClr val="00B050"/>
              </a:solidFill>
              <a:effectLst/>
            </a:endParaRPr>
          </a:p>
          <a:p>
            <a:pPr>
              <a:lnSpc>
                <a:spcPct val="90000"/>
              </a:lnSpc>
            </a:pPr>
            <a:br>
              <a:rPr lang="lv-LV" sz="2200" i="1">
                <a:effectLst/>
              </a:rPr>
            </a:br>
            <a:endParaRPr lang="en-LV" sz="2200">
              <a:effectLst/>
            </a:endParaRPr>
          </a:p>
        </p:txBody>
      </p:sp>
      <p:sp>
        <p:nvSpPr>
          <p:cNvPr id="4" name="Slide Number Placeholder 3">
            <a:extLst>
              <a:ext uri="{FF2B5EF4-FFF2-40B4-BE49-F238E27FC236}">
                <a16:creationId xmlns:a16="http://schemas.microsoft.com/office/drawing/2014/main" id="{910CD240-A1DD-C56E-59CE-24C33A7B819C}"/>
              </a:ext>
            </a:extLst>
          </p:cNvPr>
          <p:cNvSpPr>
            <a:spLocks noGrp="1"/>
          </p:cNvSpPr>
          <p:nvPr>
            <p:ph type="sldNum" idx="12"/>
          </p:nvPr>
        </p:nvSpPr>
        <p:spPr/>
        <p:txBody>
          <a:bodyPr wrap="square" anchor="ctr">
            <a:normAutofit/>
          </a:bodyPr>
          <a:lstStyle/>
          <a:p>
            <a:pPr>
              <a:spcAft>
                <a:spcPts val="600"/>
              </a:spcAft>
            </a:pPr>
            <a:fld id="{00000000-1234-1234-1234-123412341234}" type="slidenum">
              <a:rPr lang="lv-LV" smtClean="0"/>
              <a:pPr>
                <a:spcAft>
                  <a:spcPts val="600"/>
                </a:spcAft>
              </a:pPr>
              <a:t>6</a:t>
            </a:fld>
            <a:endParaRPr lang="lv-LV"/>
          </a:p>
        </p:txBody>
      </p:sp>
    </p:spTree>
    <p:extLst>
      <p:ext uri="{BB962C8B-B14F-4D97-AF65-F5344CB8AC3E}">
        <p14:creationId xmlns:p14="http://schemas.microsoft.com/office/powerpoint/2010/main" val="64957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C4DF-2FAB-8614-759A-F1F77F003510}"/>
              </a:ext>
            </a:extLst>
          </p:cNvPr>
          <p:cNvSpPr>
            <a:spLocks noGrp="1"/>
          </p:cNvSpPr>
          <p:nvPr>
            <p:ph type="title"/>
          </p:nvPr>
        </p:nvSpPr>
        <p:spPr>
          <a:xfrm>
            <a:off x="616775" y="257551"/>
            <a:ext cx="8818469" cy="1142815"/>
          </a:xfrm>
        </p:spPr>
        <p:txBody>
          <a:bodyPr/>
          <a:lstStyle/>
          <a:p>
            <a:r>
              <a:rPr lang="lv-LV" sz="2400" dirty="0">
                <a:solidFill>
                  <a:schemeClr val="tx1"/>
                </a:solidFill>
              </a:rPr>
              <a:t>VĒRTĒŠANAS KRITĒRIJI</a:t>
            </a:r>
            <a:br>
              <a:rPr lang="lv-LV" sz="2400" dirty="0">
                <a:solidFill>
                  <a:schemeClr val="tx1"/>
                </a:solidFill>
              </a:rPr>
            </a:br>
            <a:r>
              <a:rPr lang="lv-LV" sz="2400" dirty="0">
                <a:solidFill>
                  <a:schemeClr val="tx1"/>
                </a:solidFill>
              </a:rPr>
              <a:t>Mācību snieguma vērtēšana 10 </a:t>
            </a:r>
            <a:r>
              <a:rPr lang="lv-LV" sz="2400" dirty="0" err="1">
                <a:solidFill>
                  <a:schemeClr val="tx1"/>
                </a:solidFill>
              </a:rPr>
              <a:t>ballu</a:t>
            </a:r>
            <a:r>
              <a:rPr lang="lv-LV" sz="2400" dirty="0">
                <a:solidFill>
                  <a:schemeClr val="tx1"/>
                </a:solidFill>
              </a:rPr>
              <a:t> skalā</a:t>
            </a:r>
          </a:p>
        </p:txBody>
      </p:sp>
      <p:sp>
        <p:nvSpPr>
          <p:cNvPr id="6" name="Slide Number Placeholder 5">
            <a:extLst>
              <a:ext uri="{FF2B5EF4-FFF2-40B4-BE49-F238E27FC236}">
                <a16:creationId xmlns:a16="http://schemas.microsoft.com/office/drawing/2014/main" id="{6159F147-EEC5-8BD1-6C2C-6C3F9CAA66D4}"/>
              </a:ext>
            </a:extLst>
          </p:cNvPr>
          <p:cNvSpPr>
            <a:spLocks noGrp="1"/>
          </p:cNvSpPr>
          <p:nvPr>
            <p:ph type="sldNum" idx="12"/>
          </p:nvPr>
        </p:nvSpPr>
        <p:spPr/>
        <p:txBody>
          <a:bodyPr/>
          <a:lstStyle/>
          <a:p>
            <a:fld id="{00000000-1234-1234-1234-123412341234}" type="slidenum">
              <a:rPr lang="lv-LV" smtClean="0"/>
              <a:pPr/>
              <a:t>7</a:t>
            </a:fld>
            <a:endParaRPr lang="lv-LV"/>
          </a:p>
        </p:txBody>
      </p:sp>
      <p:graphicFrame>
        <p:nvGraphicFramePr>
          <p:cNvPr id="5" name="Table 4">
            <a:extLst>
              <a:ext uri="{FF2B5EF4-FFF2-40B4-BE49-F238E27FC236}">
                <a16:creationId xmlns:a16="http://schemas.microsoft.com/office/drawing/2014/main" id="{03CDF3CF-8C71-9F5D-BCAD-FCFE487DC8CE}"/>
              </a:ext>
            </a:extLst>
          </p:cNvPr>
          <p:cNvGraphicFramePr>
            <a:graphicFrameLocks noGrp="1"/>
          </p:cNvGraphicFramePr>
          <p:nvPr>
            <p:extLst>
              <p:ext uri="{D42A27DB-BD31-4B8C-83A1-F6EECF244321}">
                <p14:modId xmlns:p14="http://schemas.microsoft.com/office/powerpoint/2010/main" val="2666344041"/>
              </p:ext>
            </p:extLst>
          </p:nvPr>
        </p:nvGraphicFramePr>
        <p:xfrm>
          <a:off x="187265" y="1732701"/>
          <a:ext cx="11652217" cy="5063490"/>
        </p:xfrm>
        <a:graphic>
          <a:graphicData uri="http://schemas.openxmlformats.org/drawingml/2006/table">
            <a:tbl>
              <a:tblPr bandRow="1">
                <a:tableStyleId>{5C22544A-7EE6-4342-B048-85BDC9FD1C3A}</a:tableStyleId>
              </a:tblPr>
              <a:tblGrid>
                <a:gridCol w="448162">
                  <a:extLst>
                    <a:ext uri="{9D8B030D-6E8A-4147-A177-3AD203B41FA5}">
                      <a16:colId xmlns:a16="http://schemas.microsoft.com/office/drawing/2014/main" val="1893624119"/>
                    </a:ext>
                  </a:extLst>
                </a:gridCol>
                <a:gridCol w="1771804">
                  <a:extLst>
                    <a:ext uri="{9D8B030D-6E8A-4147-A177-3AD203B41FA5}">
                      <a16:colId xmlns:a16="http://schemas.microsoft.com/office/drawing/2014/main" val="1934077050"/>
                    </a:ext>
                  </a:extLst>
                </a:gridCol>
                <a:gridCol w="1354909">
                  <a:extLst>
                    <a:ext uri="{9D8B030D-6E8A-4147-A177-3AD203B41FA5}">
                      <a16:colId xmlns:a16="http://schemas.microsoft.com/office/drawing/2014/main" val="301049730"/>
                    </a:ext>
                  </a:extLst>
                </a:gridCol>
                <a:gridCol w="1240263">
                  <a:extLst>
                    <a:ext uri="{9D8B030D-6E8A-4147-A177-3AD203B41FA5}">
                      <a16:colId xmlns:a16="http://schemas.microsoft.com/office/drawing/2014/main" val="799028404"/>
                    </a:ext>
                  </a:extLst>
                </a:gridCol>
                <a:gridCol w="2292923">
                  <a:extLst>
                    <a:ext uri="{9D8B030D-6E8A-4147-A177-3AD203B41FA5}">
                      <a16:colId xmlns:a16="http://schemas.microsoft.com/office/drawing/2014/main" val="3470718900"/>
                    </a:ext>
                  </a:extLst>
                </a:gridCol>
                <a:gridCol w="2355457">
                  <a:extLst>
                    <a:ext uri="{9D8B030D-6E8A-4147-A177-3AD203B41FA5}">
                      <a16:colId xmlns:a16="http://schemas.microsoft.com/office/drawing/2014/main" val="166498695"/>
                    </a:ext>
                  </a:extLst>
                </a:gridCol>
                <a:gridCol w="2188699">
                  <a:extLst>
                    <a:ext uri="{9D8B030D-6E8A-4147-A177-3AD203B41FA5}">
                      <a16:colId xmlns:a16="http://schemas.microsoft.com/office/drawing/2014/main" val="2465876319"/>
                    </a:ext>
                  </a:extLst>
                </a:gridCol>
              </a:tblGrid>
              <a:tr h="0">
                <a:tc>
                  <a:txBody>
                    <a:bodyPr/>
                    <a:lstStyle/>
                    <a:p>
                      <a:pPr>
                        <a:spcBef>
                          <a:spcPts val="975"/>
                        </a:spcBef>
                      </a:pPr>
                      <a:r>
                        <a:rPr lang="lv-LV" noProof="0" dirty="0">
                          <a:solidFill>
                            <a:schemeClr val="tx1"/>
                          </a:solidFill>
                          <a:effectLst/>
                        </a:rPr>
                        <a:t>1.</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Snieguma līmenis</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gridSpan="2">
                  <a:txBody>
                    <a:bodyPr/>
                    <a:lstStyle/>
                    <a:p>
                      <a:pPr algn="ctr">
                        <a:lnSpc>
                          <a:spcPts val="1463"/>
                        </a:lnSpc>
                        <a:spcBef>
                          <a:spcPts val="975"/>
                        </a:spcBef>
                      </a:pPr>
                      <a:r>
                        <a:rPr lang="lv-LV" noProof="0" dirty="0">
                          <a:solidFill>
                            <a:schemeClr val="tx1"/>
                          </a:solidFill>
                          <a:effectLst/>
                        </a:rPr>
                        <a:t>sācis apgūt</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hMerge="1">
                  <a:txBody>
                    <a:bodyPr/>
                    <a:lstStyle/>
                    <a:p>
                      <a:endParaRPr lang="en-US"/>
                    </a:p>
                  </a:txBody>
                  <a:tcPr/>
                </a:tc>
                <a:tc>
                  <a:txBody>
                    <a:bodyPr/>
                    <a:lstStyle/>
                    <a:p>
                      <a:pPr algn="ctr">
                        <a:lnSpc>
                          <a:spcPts val="1463"/>
                        </a:lnSpc>
                        <a:spcBef>
                          <a:spcPts val="975"/>
                        </a:spcBef>
                      </a:pPr>
                      <a:r>
                        <a:rPr lang="lv-LV" noProof="0" dirty="0">
                          <a:solidFill>
                            <a:schemeClr val="tx1"/>
                          </a:solidFill>
                          <a:effectLst/>
                        </a:rPr>
                        <a:t>turpina apgūt</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lnSpc>
                          <a:spcPts val="1463"/>
                        </a:lnSpc>
                        <a:spcBef>
                          <a:spcPts val="975"/>
                        </a:spcBef>
                      </a:pPr>
                      <a:r>
                        <a:rPr lang="lv-LV" noProof="0" dirty="0">
                          <a:solidFill>
                            <a:schemeClr val="tx1"/>
                          </a:solidFill>
                          <a:effectLst/>
                        </a:rPr>
                        <a:t>apguvis</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spcBef>
                          <a:spcPts val="975"/>
                        </a:spcBef>
                      </a:pPr>
                      <a:r>
                        <a:rPr lang="lv-LV" noProof="0" dirty="0">
                          <a:solidFill>
                            <a:schemeClr val="tx1"/>
                          </a:solidFill>
                          <a:effectLst/>
                        </a:rPr>
                        <a:t>apguvis padziļināti</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226867548"/>
                  </a:ext>
                </a:extLst>
              </a:tr>
              <a:tr h="0">
                <a:tc>
                  <a:txBody>
                    <a:bodyPr/>
                    <a:lstStyle/>
                    <a:p>
                      <a:pPr>
                        <a:spcBef>
                          <a:spcPts val="975"/>
                        </a:spcBef>
                      </a:pPr>
                      <a:r>
                        <a:rPr lang="lv-LV" noProof="0" dirty="0">
                          <a:solidFill>
                            <a:schemeClr val="tx1"/>
                          </a:solidFill>
                          <a:effectLst/>
                        </a:rPr>
                        <a:t>2.</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Balles</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lnSpc>
                          <a:spcPts val="1463"/>
                        </a:lnSpc>
                        <a:spcBef>
                          <a:spcPts val="975"/>
                        </a:spcBef>
                      </a:pPr>
                      <a:r>
                        <a:rPr lang="lv-LV" noProof="0" dirty="0">
                          <a:solidFill>
                            <a:schemeClr val="tx1"/>
                          </a:solidFill>
                          <a:effectLst/>
                        </a:rPr>
                        <a:t>1–2</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spcBef>
                          <a:spcPts val="975"/>
                        </a:spcBef>
                      </a:pPr>
                      <a:r>
                        <a:rPr lang="lv-LV" noProof="0" dirty="0">
                          <a:solidFill>
                            <a:schemeClr val="tx1"/>
                          </a:solidFill>
                          <a:effectLst/>
                        </a:rPr>
                        <a:t>3–4</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lnSpc>
                          <a:spcPts val="1463"/>
                        </a:lnSpc>
                        <a:spcBef>
                          <a:spcPts val="975"/>
                        </a:spcBef>
                      </a:pPr>
                      <a:r>
                        <a:rPr lang="lv-LV" noProof="0" dirty="0">
                          <a:solidFill>
                            <a:schemeClr val="tx1"/>
                          </a:solidFill>
                          <a:effectLst/>
                        </a:rPr>
                        <a:t>5–6</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lnSpc>
                          <a:spcPts val="1463"/>
                        </a:lnSpc>
                        <a:spcBef>
                          <a:spcPts val="975"/>
                        </a:spcBef>
                      </a:pPr>
                      <a:r>
                        <a:rPr lang="lv-LV" noProof="0" dirty="0">
                          <a:solidFill>
                            <a:schemeClr val="tx1"/>
                          </a:solidFill>
                          <a:effectLst/>
                        </a:rPr>
                        <a:t>7–8</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spcBef>
                          <a:spcPts val="975"/>
                        </a:spcBef>
                      </a:pPr>
                      <a:r>
                        <a:rPr lang="lv-LV" noProof="0" dirty="0">
                          <a:solidFill>
                            <a:schemeClr val="tx1"/>
                          </a:solidFill>
                          <a:effectLst/>
                        </a:rPr>
                        <a:t>9–10</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798697963"/>
                  </a:ext>
                </a:extLst>
              </a:tr>
              <a:tr h="0">
                <a:tc>
                  <a:txBody>
                    <a:bodyPr/>
                    <a:lstStyle/>
                    <a:p>
                      <a:pPr>
                        <a:spcBef>
                          <a:spcPts val="975"/>
                        </a:spcBef>
                      </a:pPr>
                      <a:r>
                        <a:rPr lang="lv-LV" noProof="0" dirty="0">
                          <a:solidFill>
                            <a:schemeClr val="tx1"/>
                          </a:solidFill>
                          <a:effectLst/>
                        </a:rPr>
                        <a:t>3.</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Apguves procenti</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lnSpc>
                          <a:spcPts val="1463"/>
                        </a:lnSpc>
                        <a:spcBef>
                          <a:spcPts val="975"/>
                        </a:spcBef>
                      </a:pPr>
                      <a:r>
                        <a:rPr lang="lv-LV" noProof="0" dirty="0">
                          <a:solidFill>
                            <a:schemeClr val="tx1"/>
                          </a:solidFill>
                          <a:effectLst/>
                        </a:rPr>
                        <a:t>0–20 %</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lnSpc>
                          <a:spcPts val="1463"/>
                        </a:lnSpc>
                        <a:spcBef>
                          <a:spcPts val="975"/>
                        </a:spcBef>
                      </a:pPr>
                      <a:r>
                        <a:rPr lang="lv-LV" noProof="0" dirty="0">
                          <a:solidFill>
                            <a:schemeClr val="tx1"/>
                          </a:solidFill>
                          <a:effectLst/>
                        </a:rPr>
                        <a:t>21–40 %</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lnSpc>
                          <a:spcPts val="1463"/>
                        </a:lnSpc>
                        <a:spcBef>
                          <a:spcPts val="975"/>
                        </a:spcBef>
                      </a:pPr>
                      <a:r>
                        <a:rPr lang="lv-LV" noProof="0" dirty="0">
                          <a:solidFill>
                            <a:schemeClr val="tx1"/>
                          </a:solidFill>
                          <a:effectLst/>
                        </a:rPr>
                        <a:t>41–66 %</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lnSpc>
                          <a:spcPts val="1463"/>
                        </a:lnSpc>
                        <a:spcBef>
                          <a:spcPts val="975"/>
                        </a:spcBef>
                      </a:pPr>
                      <a:r>
                        <a:rPr lang="lv-LV" noProof="0" dirty="0">
                          <a:solidFill>
                            <a:schemeClr val="tx1"/>
                          </a:solidFill>
                          <a:effectLst/>
                        </a:rPr>
                        <a:t>67–86 %</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spcBef>
                          <a:spcPts val="975"/>
                        </a:spcBef>
                      </a:pPr>
                      <a:r>
                        <a:rPr lang="lv-LV" noProof="0" dirty="0">
                          <a:solidFill>
                            <a:schemeClr val="tx1"/>
                          </a:solidFill>
                          <a:effectLst/>
                        </a:rPr>
                        <a:t>87–100 %</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630176611"/>
                  </a:ext>
                </a:extLst>
              </a:tr>
              <a:tr h="0">
                <a:tc>
                  <a:txBody>
                    <a:bodyPr/>
                    <a:lstStyle/>
                    <a:p>
                      <a:pPr>
                        <a:spcBef>
                          <a:spcPts val="975"/>
                        </a:spcBef>
                      </a:pPr>
                      <a:r>
                        <a:rPr lang="lv-LV" noProof="0" dirty="0">
                          <a:solidFill>
                            <a:schemeClr val="tx1"/>
                          </a:solidFill>
                          <a:effectLst/>
                        </a:rPr>
                        <a:t>4.</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gridSpan="6">
                  <a:txBody>
                    <a:bodyPr/>
                    <a:lstStyle/>
                    <a:p>
                      <a:pPr>
                        <a:lnSpc>
                          <a:spcPts val="1463"/>
                        </a:lnSpc>
                        <a:spcBef>
                          <a:spcPts val="975"/>
                        </a:spcBef>
                      </a:pPr>
                      <a:r>
                        <a:rPr lang="lv-LV" noProof="0" dirty="0">
                          <a:solidFill>
                            <a:schemeClr val="tx1"/>
                          </a:solidFill>
                          <a:effectLst/>
                        </a:rPr>
                        <a:t>Kritēriji </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20666536"/>
                  </a:ext>
                </a:extLst>
              </a:tr>
              <a:tr h="0">
                <a:tc>
                  <a:txBody>
                    <a:bodyPr/>
                    <a:lstStyle/>
                    <a:p>
                      <a:pPr>
                        <a:spcBef>
                          <a:spcPts val="975"/>
                        </a:spcBef>
                      </a:pPr>
                      <a:r>
                        <a:rPr lang="lv-LV" noProof="0" dirty="0">
                          <a:solidFill>
                            <a:schemeClr val="tx1"/>
                          </a:solidFill>
                          <a:effectLst/>
                        </a:rPr>
                        <a:t>4.1.</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demonstrēto zināšanu, izpratnes, prasmju mācību jomā un caurviju prasmju apjoms un kvalitāte</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gridSpan="2">
                  <a:txBody>
                    <a:bodyPr/>
                    <a:lstStyle/>
                    <a:p>
                      <a:pPr>
                        <a:lnSpc>
                          <a:spcPts val="1463"/>
                        </a:lnSpc>
                        <a:spcBef>
                          <a:spcPts val="975"/>
                        </a:spcBef>
                      </a:pPr>
                      <a:r>
                        <a:rPr lang="lv-LV" noProof="0" dirty="0">
                          <a:solidFill>
                            <a:schemeClr val="tx1"/>
                          </a:solidFill>
                          <a:effectLst/>
                        </a:rPr>
                        <a:t>skolēns, demonstrējot sniegumu, izmanto vienu atbilstošu ideju vai prasmi situācijā, kurā ir šaurs disciplinārs/mācību jomas konteksts</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hMerge="1">
                  <a:txBody>
                    <a:bodyPr/>
                    <a:lstStyle/>
                    <a:p>
                      <a:endParaRPr lang="en-US"/>
                    </a:p>
                  </a:txBody>
                  <a:tcPr/>
                </a:tc>
                <a:tc>
                  <a:txBody>
                    <a:bodyPr/>
                    <a:lstStyle/>
                    <a:p>
                      <a:pPr>
                        <a:lnSpc>
                          <a:spcPts val="1463"/>
                        </a:lnSpc>
                        <a:spcBef>
                          <a:spcPts val="975"/>
                        </a:spcBef>
                      </a:pPr>
                      <a:r>
                        <a:rPr lang="lv-LV" noProof="0" dirty="0">
                          <a:solidFill>
                            <a:schemeClr val="tx1"/>
                          </a:solidFill>
                          <a:effectLst/>
                        </a:rPr>
                        <a:t>skolēns, demonstrējot sniegumu, izmanto vairākas savstarpēji nesaistītas idejas vai prasmes šaurā disciplinārā/mācību jomas kontekstā</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skolēns, demonstrējot sniegumu, kurā izmanto vairākas idejas vai prasmes, veido savstarpējas sakarības disciplinārā/mācību jomas kontekstā</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skolēns, demonstrējot sniegumu, kurā izmanto vairākas atbilstošas idejas vai prasmes no dažādām disciplīnām/mācību jomām, veido savstarpējas sakarības un vispārina</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2021153705"/>
                  </a:ext>
                </a:extLst>
              </a:tr>
              <a:tr h="0">
                <a:tc>
                  <a:txBody>
                    <a:bodyPr/>
                    <a:lstStyle/>
                    <a:p>
                      <a:pPr>
                        <a:spcBef>
                          <a:spcPts val="975"/>
                        </a:spcBef>
                      </a:pPr>
                      <a:r>
                        <a:rPr lang="lv-LV" noProof="0" dirty="0">
                          <a:solidFill>
                            <a:schemeClr val="tx1"/>
                          </a:solidFill>
                          <a:effectLst/>
                        </a:rPr>
                        <a:t>4.2.</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atbalsta nepieciešamība</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gridSpan="2">
                  <a:txBody>
                    <a:bodyPr/>
                    <a:lstStyle/>
                    <a:p>
                      <a:pPr>
                        <a:lnSpc>
                          <a:spcPts val="1463"/>
                        </a:lnSpc>
                        <a:spcBef>
                          <a:spcPts val="975"/>
                        </a:spcBef>
                      </a:pPr>
                      <a:r>
                        <a:rPr lang="lv-LV" noProof="0" dirty="0">
                          <a:solidFill>
                            <a:schemeClr val="tx1"/>
                          </a:solidFill>
                          <a:effectLst/>
                        </a:rPr>
                        <a:t>skolēns, demonstrējot sniegumu, lieto doto vai jau zināmu paņēmienu ar pieejamo atbalstu</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hMerge="1">
                  <a:txBody>
                    <a:bodyPr/>
                    <a:lstStyle/>
                    <a:p>
                      <a:endParaRPr lang="en-US"/>
                    </a:p>
                  </a:txBody>
                  <a:tcPr/>
                </a:tc>
                <a:tc>
                  <a:txBody>
                    <a:bodyPr/>
                    <a:lstStyle/>
                    <a:p>
                      <a:pPr>
                        <a:lnSpc>
                          <a:spcPts val="1463"/>
                        </a:lnSpc>
                        <a:spcBef>
                          <a:spcPts val="975"/>
                        </a:spcBef>
                      </a:pPr>
                      <a:r>
                        <a:rPr lang="lv-LV" noProof="0" dirty="0">
                          <a:solidFill>
                            <a:schemeClr val="tx1"/>
                          </a:solidFill>
                          <a:effectLst/>
                        </a:rPr>
                        <a:t>skolēns, demonstrējot sniegumu, patstāvīgi lieto zināmu paņēmienu</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skolēns, demonstrējot sniegumu, izvēlas un patstāvīgi lieto atbilstošo paņēmienu vai pierakstu</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skolēns, demonstrējot sniegumu, izvēlas un patstāvīgi lieto atbilstošo paņēmienu un, ja nepieciešams, pielāgo to</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1669765931"/>
                  </a:ext>
                </a:extLst>
              </a:tr>
              <a:tr h="0">
                <a:tc>
                  <a:txBody>
                    <a:bodyPr/>
                    <a:lstStyle/>
                    <a:p>
                      <a:pPr>
                        <a:spcBef>
                          <a:spcPts val="975"/>
                        </a:spcBef>
                      </a:pPr>
                      <a:r>
                        <a:rPr lang="lv-LV" noProof="0" dirty="0">
                          <a:solidFill>
                            <a:schemeClr val="tx1"/>
                          </a:solidFill>
                          <a:effectLst/>
                        </a:rPr>
                        <a:t>4.3.</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spcBef>
                          <a:spcPts val="975"/>
                        </a:spcBef>
                      </a:pPr>
                      <a:r>
                        <a:rPr lang="lv-LV" noProof="0" dirty="0">
                          <a:solidFill>
                            <a:schemeClr val="tx1"/>
                          </a:solidFill>
                          <a:effectLst/>
                        </a:rPr>
                        <a:t>spēja lietot apgūto tipveida un nepazīstamā situācijā</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gridSpan="2">
                  <a:txBody>
                    <a:bodyPr/>
                    <a:lstStyle/>
                    <a:p>
                      <a:pPr>
                        <a:lnSpc>
                          <a:spcPts val="1463"/>
                        </a:lnSpc>
                        <a:spcBef>
                          <a:spcPts val="975"/>
                        </a:spcBef>
                      </a:pPr>
                      <a:r>
                        <a:rPr lang="lv-LV" noProof="0" dirty="0">
                          <a:solidFill>
                            <a:schemeClr val="tx1"/>
                          </a:solidFill>
                          <a:effectLst/>
                        </a:rPr>
                        <a:t>skolēns demonstrē sniegumu zināmā tipveida situācijā</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hMerge="1">
                  <a:txBody>
                    <a:bodyPr/>
                    <a:lstStyle/>
                    <a:p>
                      <a:endParaRPr lang="en-US"/>
                    </a:p>
                  </a:txBody>
                  <a:tcPr/>
                </a:tc>
                <a:tc>
                  <a:txBody>
                    <a:bodyPr/>
                    <a:lstStyle/>
                    <a:p>
                      <a:pPr>
                        <a:spcBef>
                          <a:spcPts val="975"/>
                        </a:spcBef>
                      </a:pPr>
                      <a:r>
                        <a:rPr lang="lv-LV" noProof="0" dirty="0">
                          <a:solidFill>
                            <a:schemeClr val="tx1"/>
                          </a:solidFill>
                          <a:effectLst/>
                        </a:rPr>
                        <a:t>skolēns demonstrē sniegumu gan zināmā tipveida situācijā, gan mazāk zināmā situācijā</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skolēns demonstrē sniegumu gan zināmā tipveida situācijā, gan nepazīstamā situācijā</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spcBef>
                          <a:spcPts val="975"/>
                        </a:spcBef>
                      </a:pPr>
                      <a:r>
                        <a:rPr lang="lv-LV" noProof="0" dirty="0">
                          <a:solidFill>
                            <a:schemeClr val="tx1"/>
                          </a:solidFill>
                          <a:effectLst/>
                        </a:rPr>
                        <a:t>skolēns demonstrē sniegumu gan zināmā tipveida situācijā, gan nepazīstamā, gan starpdisciplinārā situācijā</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352717532"/>
                  </a:ext>
                </a:extLst>
              </a:tr>
            </a:tbl>
          </a:graphicData>
        </a:graphic>
      </p:graphicFrame>
    </p:spTree>
    <p:extLst>
      <p:ext uri="{BB962C8B-B14F-4D97-AF65-F5344CB8AC3E}">
        <p14:creationId xmlns:p14="http://schemas.microsoft.com/office/powerpoint/2010/main" val="327971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6C4DF-2FAB-8614-759A-F1F77F003510}"/>
              </a:ext>
            </a:extLst>
          </p:cNvPr>
          <p:cNvSpPr>
            <a:spLocks noGrp="1"/>
          </p:cNvSpPr>
          <p:nvPr>
            <p:ph type="title"/>
          </p:nvPr>
        </p:nvSpPr>
        <p:spPr>
          <a:xfrm>
            <a:off x="616775" y="257551"/>
            <a:ext cx="7992204" cy="1142815"/>
          </a:xfrm>
        </p:spPr>
        <p:txBody>
          <a:bodyPr/>
          <a:lstStyle/>
          <a:p>
            <a:r>
              <a:rPr lang="lv-LV" sz="2400" dirty="0">
                <a:solidFill>
                  <a:schemeClr val="tx1"/>
                </a:solidFill>
              </a:rPr>
              <a:t>MĀCĪBU SNIEGUMA VĒRTĒŠANA 1.-3.KLASE</a:t>
            </a:r>
          </a:p>
        </p:txBody>
      </p:sp>
      <p:sp>
        <p:nvSpPr>
          <p:cNvPr id="6" name="Slide Number Placeholder 5">
            <a:extLst>
              <a:ext uri="{FF2B5EF4-FFF2-40B4-BE49-F238E27FC236}">
                <a16:creationId xmlns:a16="http://schemas.microsoft.com/office/drawing/2014/main" id="{6159F147-EEC5-8BD1-6C2C-6C3F9CAA66D4}"/>
              </a:ext>
            </a:extLst>
          </p:cNvPr>
          <p:cNvSpPr>
            <a:spLocks noGrp="1"/>
          </p:cNvSpPr>
          <p:nvPr>
            <p:ph type="sldNum" idx="12"/>
          </p:nvPr>
        </p:nvSpPr>
        <p:spPr/>
        <p:txBody>
          <a:bodyPr/>
          <a:lstStyle/>
          <a:p>
            <a:fld id="{00000000-1234-1234-1234-123412341234}" type="slidenum">
              <a:rPr lang="lv-LV" smtClean="0"/>
              <a:pPr/>
              <a:t>8</a:t>
            </a:fld>
            <a:endParaRPr lang="lv-LV"/>
          </a:p>
        </p:txBody>
      </p:sp>
      <p:graphicFrame>
        <p:nvGraphicFramePr>
          <p:cNvPr id="9" name="Table 8">
            <a:extLst>
              <a:ext uri="{FF2B5EF4-FFF2-40B4-BE49-F238E27FC236}">
                <a16:creationId xmlns:a16="http://schemas.microsoft.com/office/drawing/2014/main" id="{E613A269-C3A8-B105-959A-5570C217B931}"/>
              </a:ext>
            </a:extLst>
          </p:cNvPr>
          <p:cNvGraphicFramePr>
            <a:graphicFrameLocks noGrp="1"/>
          </p:cNvGraphicFramePr>
          <p:nvPr>
            <p:extLst>
              <p:ext uri="{D42A27DB-BD31-4B8C-83A1-F6EECF244321}">
                <p14:modId xmlns:p14="http://schemas.microsoft.com/office/powerpoint/2010/main" val="3180519562"/>
              </p:ext>
            </p:extLst>
          </p:nvPr>
        </p:nvGraphicFramePr>
        <p:xfrm>
          <a:off x="269891" y="1876769"/>
          <a:ext cx="11652212" cy="4610100"/>
        </p:xfrm>
        <a:graphic>
          <a:graphicData uri="http://schemas.openxmlformats.org/drawingml/2006/table">
            <a:tbl>
              <a:tblPr bandRow="1">
                <a:tableStyleId>{5C22544A-7EE6-4342-B048-85BDC9FD1C3A}</a:tableStyleId>
              </a:tblPr>
              <a:tblGrid>
                <a:gridCol w="330868">
                  <a:extLst>
                    <a:ext uri="{9D8B030D-6E8A-4147-A177-3AD203B41FA5}">
                      <a16:colId xmlns:a16="http://schemas.microsoft.com/office/drawing/2014/main" val="2151475190"/>
                    </a:ext>
                  </a:extLst>
                </a:gridCol>
                <a:gridCol w="1373791">
                  <a:extLst>
                    <a:ext uri="{9D8B030D-6E8A-4147-A177-3AD203B41FA5}">
                      <a16:colId xmlns:a16="http://schemas.microsoft.com/office/drawing/2014/main" val="3881609123"/>
                    </a:ext>
                  </a:extLst>
                </a:gridCol>
                <a:gridCol w="2002863">
                  <a:extLst>
                    <a:ext uri="{9D8B030D-6E8A-4147-A177-3AD203B41FA5}">
                      <a16:colId xmlns:a16="http://schemas.microsoft.com/office/drawing/2014/main" val="3091831565"/>
                    </a:ext>
                  </a:extLst>
                </a:gridCol>
                <a:gridCol w="2710541">
                  <a:extLst>
                    <a:ext uri="{9D8B030D-6E8A-4147-A177-3AD203B41FA5}">
                      <a16:colId xmlns:a16="http://schemas.microsoft.com/office/drawing/2014/main" val="1990239951"/>
                    </a:ext>
                  </a:extLst>
                </a:gridCol>
                <a:gridCol w="2563665">
                  <a:extLst>
                    <a:ext uri="{9D8B030D-6E8A-4147-A177-3AD203B41FA5}">
                      <a16:colId xmlns:a16="http://schemas.microsoft.com/office/drawing/2014/main" val="3300414159"/>
                    </a:ext>
                  </a:extLst>
                </a:gridCol>
                <a:gridCol w="2670484">
                  <a:extLst>
                    <a:ext uri="{9D8B030D-6E8A-4147-A177-3AD203B41FA5}">
                      <a16:colId xmlns:a16="http://schemas.microsoft.com/office/drawing/2014/main" val="198152657"/>
                    </a:ext>
                  </a:extLst>
                </a:gridCol>
              </a:tblGrid>
              <a:tr h="0">
                <a:tc>
                  <a:txBody>
                    <a:bodyPr/>
                    <a:lstStyle/>
                    <a:p>
                      <a:pPr>
                        <a:spcBef>
                          <a:spcPts val="975"/>
                        </a:spcBef>
                      </a:pPr>
                      <a:endParaRPr lang="lv-LV" noProof="0" dirty="0">
                        <a:solidFill>
                          <a:schemeClr val="tx1"/>
                        </a:solidFill>
                        <a:effectLst/>
                      </a:endParaRP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lnSpc>
                          <a:spcPts val="1463"/>
                        </a:lnSpc>
                        <a:spcBef>
                          <a:spcPts val="975"/>
                        </a:spcBef>
                      </a:pPr>
                      <a:r>
                        <a:rPr lang="lv-LV" noProof="0" dirty="0">
                          <a:solidFill>
                            <a:schemeClr val="tx1"/>
                          </a:solidFill>
                          <a:effectLst/>
                        </a:rPr>
                        <a:t>Kritērijs</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lnSpc>
                          <a:spcPts val="1463"/>
                        </a:lnSpc>
                        <a:spcBef>
                          <a:spcPts val="975"/>
                        </a:spcBef>
                      </a:pPr>
                      <a:r>
                        <a:rPr lang="lv-LV" noProof="0" dirty="0">
                          <a:solidFill>
                            <a:schemeClr val="tx1"/>
                          </a:solidFill>
                          <a:effectLst/>
                        </a:rPr>
                        <a:t>Sācis apgūt (S)</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lnSpc>
                          <a:spcPts val="1463"/>
                        </a:lnSpc>
                        <a:spcBef>
                          <a:spcPts val="975"/>
                        </a:spcBef>
                      </a:pPr>
                      <a:r>
                        <a:rPr lang="lv-LV" noProof="0" dirty="0">
                          <a:solidFill>
                            <a:schemeClr val="tx1"/>
                          </a:solidFill>
                          <a:effectLst/>
                        </a:rPr>
                        <a:t>Turpina apgūt (T)</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lnSpc>
                          <a:spcPts val="1463"/>
                        </a:lnSpc>
                        <a:spcBef>
                          <a:spcPts val="975"/>
                        </a:spcBef>
                      </a:pPr>
                      <a:r>
                        <a:rPr lang="lv-LV" noProof="0" dirty="0">
                          <a:solidFill>
                            <a:schemeClr val="tx1"/>
                          </a:solidFill>
                          <a:effectLst/>
                        </a:rPr>
                        <a:t>Apguvis (A)</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gn="ctr">
                        <a:spcBef>
                          <a:spcPts val="975"/>
                        </a:spcBef>
                      </a:pPr>
                      <a:r>
                        <a:rPr lang="lv-LV" noProof="0" dirty="0">
                          <a:solidFill>
                            <a:schemeClr val="tx1"/>
                          </a:solidFill>
                          <a:effectLst/>
                        </a:rPr>
                        <a:t>Apguvis padziļināti (P)</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51384873"/>
                  </a:ext>
                </a:extLst>
              </a:tr>
              <a:tr h="0">
                <a:tc>
                  <a:txBody>
                    <a:bodyPr/>
                    <a:lstStyle/>
                    <a:p>
                      <a:pPr>
                        <a:spcBef>
                          <a:spcPts val="975"/>
                        </a:spcBef>
                      </a:pPr>
                      <a:r>
                        <a:rPr lang="lv-LV" noProof="0" dirty="0">
                          <a:solidFill>
                            <a:schemeClr val="tx1"/>
                          </a:solidFill>
                          <a:effectLst/>
                        </a:rPr>
                        <a:t>1.</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Demonstrēto zināšanu, izpratnes, </a:t>
                      </a:r>
                      <a:r>
                        <a:rPr lang="lv-LV" noProof="0" dirty="0" err="1">
                          <a:solidFill>
                            <a:schemeClr val="tx1"/>
                          </a:solidFill>
                          <a:effectLst/>
                        </a:rPr>
                        <a:t>pamatprasmju</a:t>
                      </a:r>
                      <a:r>
                        <a:rPr lang="lv-LV" noProof="0" dirty="0">
                          <a:solidFill>
                            <a:schemeClr val="tx1"/>
                          </a:solidFill>
                          <a:effectLst/>
                        </a:rPr>
                        <a:t> mācību jomā, caurviju prasmju apjoms un kvalitāte</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spcBef>
                          <a:spcPts val="975"/>
                        </a:spcBef>
                      </a:pPr>
                      <a:r>
                        <a:rPr lang="lv-LV" noProof="0" dirty="0">
                          <a:solidFill>
                            <a:schemeClr val="tx1"/>
                          </a:solidFill>
                          <a:effectLst/>
                        </a:rPr>
                        <a:t>skolēna sniegums (demonstrētās zināšanas, izpratne, </a:t>
                      </a:r>
                      <a:r>
                        <a:rPr lang="lv-LV" noProof="0" dirty="0" err="1">
                          <a:solidFill>
                            <a:schemeClr val="tx1"/>
                          </a:solidFill>
                          <a:effectLst/>
                        </a:rPr>
                        <a:t>pamatprasmes</a:t>
                      </a:r>
                      <a:r>
                        <a:rPr lang="lv-LV" noProof="0" dirty="0">
                          <a:solidFill>
                            <a:schemeClr val="tx1"/>
                          </a:solidFill>
                          <a:effectLst/>
                        </a:rPr>
                        <a:t> mācību jomā un caurviju prasmes) liecina, ka ir uzsākta plānotā sasniedzamā rezultāta apguve</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spcBef>
                          <a:spcPts val="975"/>
                        </a:spcBef>
                      </a:pPr>
                      <a:r>
                        <a:rPr lang="lv-LV" noProof="0" dirty="0">
                          <a:solidFill>
                            <a:schemeClr val="tx1"/>
                          </a:solidFill>
                          <a:effectLst/>
                        </a:rPr>
                        <a:t>skolēna sniegums (demonstrētās zināšanas, izpratne, </a:t>
                      </a:r>
                      <a:r>
                        <a:rPr lang="lv-LV" noProof="0" dirty="0" err="1">
                          <a:solidFill>
                            <a:schemeClr val="tx1"/>
                          </a:solidFill>
                          <a:effectLst/>
                        </a:rPr>
                        <a:t>pamatprasmes</a:t>
                      </a:r>
                      <a:r>
                        <a:rPr lang="lv-LV" noProof="0" dirty="0">
                          <a:solidFill>
                            <a:schemeClr val="tx1"/>
                          </a:solidFill>
                          <a:effectLst/>
                        </a:rPr>
                        <a:t> mācību jomā un caurviju prasmes) liecina, ka plānotais sasniedzamais rezultāts sasniegts daļēji un tas nav noturīgs</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spcBef>
                          <a:spcPts val="975"/>
                        </a:spcBef>
                      </a:pPr>
                      <a:r>
                        <a:rPr lang="lv-LV" noProof="0" dirty="0">
                          <a:solidFill>
                            <a:schemeClr val="tx1"/>
                          </a:solidFill>
                          <a:effectLst/>
                        </a:rPr>
                        <a:t>skolēna sniegums (demonstrētās zināšanas, izpratne, </a:t>
                      </a:r>
                      <a:r>
                        <a:rPr lang="lv-LV" noProof="0" dirty="0" err="1">
                          <a:solidFill>
                            <a:schemeClr val="tx1"/>
                          </a:solidFill>
                          <a:effectLst/>
                        </a:rPr>
                        <a:t>pamatprasmes</a:t>
                      </a:r>
                      <a:r>
                        <a:rPr lang="lv-LV" noProof="0" dirty="0">
                          <a:solidFill>
                            <a:schemeClr val="tx1"/>
                          </a:solidFill>
                          <a:effectLst/>
                        </a:rPr>
                        <a:t> mācību jomā un caurviju prasmes) liecina, ka plānotais sasniedzamais rezultāts sasniegts pilnībā un tas ir noturīgs</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spcBef>
                          <a:spcPts val="975"/>
                        </a:spcBef>
                      </a:pPr>
                      <a:r>
                        <a:rPr lang="lv-LV" noProof="0" dirty="0">
                          <a:solidFill>
                            <a:schemeClr val="tx1"/>
                          </a:solidFill>
                          <a:effectLst/>
                        </a:rPr>
                        <a:t>skolēna sniegums (demonstrētās zināšanas, izpratne, </a:t>
                      </a:r>
                      <a:r>
                        <a:rPr lang="lv-LV" noProof="0" dirty="0" err="1">
                          <a:solidFill>
                            <a:schemeClr val="tx1"/>
                          </a:solidFill>
                          <a:effectLst/>
                        </a:rPr>
                        <a:t>pamatprasmes</a:t>
                      </a:r>
                      <a:r>
                        <a:rPr lang="lv-LV" noProof="0" dirty="0">
                          <a:solidFill>
                            <a:schemeClr val="tx1"/>
                          </a:solidFill>
                          <a:effectLst/>
                        </a:rPr>
                        <a:t> mācību jomā un caurviju prasmes) liecina, ka plānotais sasniedzamais rezultāts sasniegts padziļināti un tas ir noturīgs</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2932571992"/>
                  </a:ext>
                </a:extLst>
              </a:tr>
              <a:tr h="0">
                <a:tc>
                  <a:txBody>
                    <a:bodyPr/>
                    <a:lstStyle/>
                    <a:p>
                      <a:pPr>
                        <a:spcBef>
                          <a:spcPts val="975"/>
                        </a:spcBef>
                      </a:pPr>
                      <a:r>
                        <a:rPr lang="lv-LV" noProof="0" dirty="0">
                          <a:solidFill>
                            <a:schemeClr val="tx1"/>
                          </a:solidFill>
                          <a:effectLst/>
                        </a:rPr>
                        <a:t>2.</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Atbalsta nepieciešamība</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skolēnam nepieciešams atbalsts un regulāri pedagoga apstiprinājumi uzdevuma izpildei</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skolēnam dažkārt nepieciešams pamudinājums, lai sekotu uzdevuma izpildei</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skolēns uzdevumu izpilda patstāvīgi</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spcBef>
                          <a:spcPts val="975"/>
                        </a:spcBef>
                      </a:pPr>
                      <a:r>
                        <a:rPr lang="lv-LV" noProof="0" dirty="0">
                          <a:solidFill>
                            <a:schemeClr val="tx1"/>
                          </a:solidFill>
                          <a:effectLst/>
                        </a:rPr>
                        <a:t>skolēns uzdevumu izpilda patstāvīgi, spēj pamatot atbilstošās stratēģijas izvēli</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1282085505"/>
                  </a:ext>
                </a:extLst>
              </a:tr>
              <a:tr h="0">
                <a:tc>
                  <a:txBody>
                    <a:bodyPr/>
                    <a:lstStyle/>
                    <a:p>
                      <a:pPr>
                        <a:spcBef>
                          <a:spcPts val="975"/>
                        </a:spcBef>
                      </a:pPr>
                      <a:r>
                        <a:rPr lang="lv-LV" noProof="0" dirty="0">
                          <a:solidFill>
                            <a:schemeClr val="tx1"/>
                          </a:solidFill>
                          <a:effectLst/>
                        </a:rPr>
                        <a:t>3.</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Spēja lietot apgūto tipveida vai nepazīstamā situācijā</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skolēns demonstrē sniegumu ar pedagoga atbalstu zināmā tipveida situācijā</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skolēns demonstrē sniegumu pārsvarā patstāvīgi tipveida situācijā, atsevišķā gadījumā – arī mazāk zināmā situācijā, ja nepieciešams, izmanto atbalsta materiālus</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lnSpc>
                          <a:spcPts val="1463"/>
                        </a:lnSpc>
                        <a:spcBef>
                          <a:spcPts val="975"/>
                        </a:spcBef>
                      </a:pPr>
                      <a:r>
                        <a:rPr lang="lv-LV" noProof="0" dirty="0">
                          <a:solidFill>
                            <a:schemeClr val="tx1"/>
                          </a:solidFill>
                          <a:effectLst/>
                        </a:rPr>
                        <a:t>skolēns demonstrē sniegumu gan zināmā tipveida situācijā, gan nepazīstamā situācijā</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tc>
                  <a:txBody>
                    <a:bodyPr/>
                    <a:lstStyle/>
                    <a:p>
                      <a:pPr>
                        <a:spcBef>
                          <a:spcPts val="975"/>
                        </a:spcBef>
                      </a:pPr>
                      <a:r>
                        <a:rPr lang="lv-LV" noProof="0" dirty="0">
                          <a:solidFill>
                            <a:schemeClr val="tx1"/>
                          </a:solidFill>
                          <a:effectLst/>
                        </a:rPr>
                        <a:t>skolēns demonstrē sniegumu zināmā tipveida situācijā, nepazīstamā situācijā un starpdisciplinārā situācijā</a:t>
                      </a:r>
                    </a:p>
                  </a:txBody>
                  <a:tcPr marL="47625" marR="47625" marT="47625" marB="47625" anchor="ctr">
                    <a:lnL w="12700">
                      <a:solidFill>
                        <a:schemeClr val="tx1"/>
                      </a:solidFill>
                    </a:lnL>
                    <a:lnR w="12700">
                      <a:solidFill>
                        <a:schemeClr val="tx1"/>
                      </a:solidFill>
                    </a:lnR>
                    <a:lnT w="12700">
                      <a:solidFill>
                        <a:schemeClr val="tx1"/>
                      </a:solidFill>
                    </a:lnT>
                    <a:lnB w="12700">
                      <a:solidFill>
                        <a:schemeClr val="tx1"/>
                      </a:solidFill>
                    </a:lnB>
                    <a:solidFill>
                      <a:srgbClr val="FFFFFF"/>
                    </a:solidFill>
                  </a:tcPr>
                </a:tc>
                <a:extLst>
                  <a:ext uri="{0D108BD9-81ED-4DB2-BD59-A6C34878D82A}">
                    <a16:rowId xmlns:a16="http://schemas.microsoft.com/office/drawing/2014/main" val="1752678045"/>
                  </a:ext>
                </a:extLst>
              </a:tr>
            </a:tbl>
          </a:graphicData>
        </a:graphic>
      </p:graphicFrame>
    </p:spTree>
    <p:extLst>
      <p:ext uri="{BB962C8B-B14F-4D97-AF65-F5344CB8AC3E}">
        <p14:creationId xmlns:p14="http://schemas.microsoft.com/office/powerpoint/2010/main" val="951834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E165D-B9AD-C216-D77A-C863D7EDEFBE}"/>
              </a:ext>
            </a:extLst>
          </p:cNvPr>
          <p:cNvSpPr>
            <a:spLocks noGrp="1"/>
          </p:cNvSpPr>
          <p:nvPr>
            <p:ph type="title"/>
          </p:nvPr>
        </p:nvSpPr>
        <p:spPr>
          <a:xfrm>
            <a:off x="616775" y="645459"/>
            <a:ext cx="5005891" cy="1957892"/>
          </a:xfrm>
        </p:spPr>
        <p:txBody>
          <a:bodyPr/>
          <a:lstStyle/>
          <a:p>
            <a:r>
              <a:rPr lang="lv-LV" sz="3200" dirty="0"/>
              <a:t>Vērtējums atspoguļo tikai zināšanas, prasmes un izpratni.</a:t>
            </a:r>
          </a:p>
        </p:txBody>
      </p:sp>
      <p:sp>
        <p:nvSpPr>
          <p:cNvPr id="3" name="Text Placeholder 2">
            <a:extLst>
              <a:ext uri="{FF2B5EF4-FFF2-40B4-BE49-F238E27FC236}">
                <a16:creationId xmlns:a16="http://schemas.microsoft.com/office/drawing/2014/main" id="{78680CEC-551C-8DDC-DE9A-F4E820B529EB}"/>
              </a:ext>
            </a:extLst>
          </p:cNvPr>
          <p:cNvSpPr>
            <a:spLocks noGrp="1"/>
          </p:cNvSpPr>
          <p:nvPr>
            <p:ph type="body" idx="1"/>
          </p:nvPr>
        </p:nvSpPr>
        <p:spPr/>
        <p:txBody>
          <a:bodyPr/>
          <a:lstStyle/>
          <a:p>
            <a:r>
              <a:rPr lang="lv-LV" sz="2200" i="0">
                <a:solidFill>
                  <a:schemeClr val="tx1"/>
                </a:solidFill>
                <a:effectLst/>
                <a:latin typeface="Arial"/>
                <a:ea typeface="Arial" panose="020B0604020202020204" pitchFamily="34" charset="0"/>
              </a:rPr>
              <a:t>Turpmāk - s</a:t>
            </a:r>
            <a:r>
              <a:rPr lang="lv-LV" sz="2200">
                <a:solidFill>
                  <a:schemeClr val="tx1"/>
                </a:solidFill>
                <a:latin typeface="Arial"/>
                <a:ea typeface="Arial" panose="020B0604020202020204" pitchFamily="34" charset="0"/>
              </a:rPr>
              <a:t>niegumu vērtē pēc konkrētiem kritērijiem un nesalīdzina izglītojamos savā starpā. V</a:t>
            </a:r>
            <a:r>
              <a:rPr lang="lv-LV" sz="2200" i="0">
                <a:solidFill>
                  <a:schemeClr val="tx1"/>
                </a:solidFill>
                <a:effectLst/>
                <a:latin typeface="Arial"/>
                <a:ea typeface="Arial" panose="020B0604020202020204" pitchFamily="34" charset="0"/>
              </a:rPr>
              <a:t>ērtējumā neiekļauj informāciju par skolēna uzcītību vai uzvedību. </a:t>
            </a:r>
            <a:r>
              <a:rPr lang="lv-LV" sz="2200">
                <a:solidFill>
                  <a:schemeClr val="tx1"/>
                </a:solidFill>
                <a:latin typeface="Arial"/>
                <a:ea typeface="Arial" panose="020B0604020202020204" pitchFamily="34" charset="0"/>
              </a:rPr>
              <a:t>A</a:t>
            </a:r>
            <a:r>
              <a:rPr lang="lv-LV" sz="2200" i="0">
                <a:solidFill>
                  <a:schemeClr val="tx1"/>
                </a:solidFill>
                <a:effectLst/>
                <a:latin typeface="Arial"/>
                <a:ea typeface="Arial" panose="020B0604020202020204" pitchFamily="34" charset="0"/>
              </a:rPr>
              <a:t>tspoguļo</a:t>
            </a:r>
            <a:r>
              <a:rPr lang="en-LV" sz="2200" i="1">
                <a:solidFill>
                  <a:schemeClr val="tx1"/>
                </a:solidFill>
                <a:latin typeface="Arial"/>
                <a:ea typeface="Arial" panose="020B0604020202020204" pitchFamily="34" charset="0"/>
              </a:rPr>
              <a:t> </a:t>
            </a:r>
            <a:r>
              <a:rPr lang="lv-LV" sz="2200" i="0">
                <a:solidFill>
                  <a:schemeClr val="tx1"/>
                </a:solidFill>
                <a:effectLst/>
                <a:latin typeface="Arial"/>
                <a:ea typeface="Arial" panose="020B0604020202020204" pitchFamily="34" charset="0"/>
              </a:rPr>
              <a:t>tikai zināšanas, prasmes un izpratni. </a:t>
            </a:r>
            <a:endParaRPr lang="en-LV" sz="2200" i="1">
              <a:solidFill>
                <a:schemeClr val="tx1"/>
              </a:solidFill>
              <a:effectLst/>
              <a:latin typeface="Arial"/>
              <a:ea typeface="Arial" panose="020B0604020202020204" pitchFamily="34" charset="0"/>
            </a:endParaRPr>
          </a:p>
          <a:p>
            <a:endParaRPr lang="lv-LV" sz="2200" i="1">
              <a:solidFill>
                <a:schemeClr val="tx1"/>
              </a:solidFill>
              <a:effectLst/>
              <a:latin typeface="Arial" panose="020B0604020202020204" pitchFamily="34" charset="0"/>
              <a:ea typeface="Arial" panose="020B0604020202020204" pitchFamily="34" charset="0"/>
            </a:endParaRPr>
          </a:p>
          <a:p>
            <a:r>
              <a:rPr lang="lv-LV" sz="2200" i="1">
                <a:solidFill>
                  <a:schemeClr val="tx1"/>
                </a:solidFill>
                <a:effectLst/>
                <a:latin typeface="Arial"/>
                <a:ea typeface="Arial" panose="020B0604020202020204" pitchFamily="34" charset="0"/>
              </a:rPr>
              <a:t>Agrāk - dažādās skolās, klasēs un priekšmetos atšķīrās vērtēšanas kritēriji un pieeja, skolotāji mēdza vērtēt arī uzcītību, izpildi u.c.</a:t>
            </a:r>
            <a:r>
              <a:rPr lang="lv-LV" sz="2200" i="0">
                <a:solidFill>
                  <a:schemeClr val="tx1"/>
                </a:solidFill>
                <a:effectLst/>
                <a:latin typeface="Arial"/>
                <a:ea typeface="Arial" panose="020B0604020202020204" pitchFamily="34" charset="0"/>
              </a:rPr>
              <a:t> </a:t>
            </a:r>
            <a:r>
              <a:rPr lang="lv-LV" sz="2200" i="1">
                <a:solidFill>
                  <a:schemeClr val="tx1"/>
                </a:solidFill>
                <a:effectLst/>
                <a:latin typeface="Arial"/>
                <a:ea typeface="Arial" panose="020B0604020202020204" pitchFamily="34" charset="0"/>
              </a:rPr>
              <a:t>aspektus.</a:t>
            </a:r>
            <a:endParaRPr lang="lv-LV" sz="2200">
              <a:solidFill>
                <a:schemeClr val="tx1"/>
              </a:solidFill>
              <a:latin typeface="Arial"/>
            </a:endParaRPr>
          </a:p>
        </p:txBody>
      </p:sp>
      <p:sp>
        <p:nvSpPr>
          <p:cNvPr id="4" name="Slide Number Placeholder 3">
            <a:extLst>
              <a:ext uri="{FF2B5EF4-FFF2-40B4-BE49-F238E27FC236}">
                <a16:creationId xmlns:a16="http://schemas.microsoft.com/office/drawing/2014/main" id="{910CD240-A1DD-C56E-59CE-24C33A7B819C}"/>
              </a:ext>
            </a:extLst>
          </p:cNvPr>
          <p:cNvSpPr>
            <a:spLocks noGrp="1"/>
          </p:cNvSpPr>
          <p:nvPr>
            <p:ph type="sldNum" idx="12"/>
          </p:nvPr>
        </p:nvSpPr>
        <p:spPr/>
        <p:txBody>
          <a:bodyPr/>
          <a:lstStyle/>
          <a:p>
            <a:fld id="{00000000-1234-1234-1234-123412341234}" type="slidenum">
              <a:rPr lang="lv-LV" smtClean="0"/>
              <a:pPr/>
              <a:t>9</a:t>
            </a:fld>
            <a:endParaRPr lang="lv-LV"/>
          </a:p>
        </p:txBody>
      </p:sp>
    </p:spTree>
    <p:extLst>
      <p:ext uri="{BB962C8B-B14F-4D97-AF65-F5344CB8AC3E}">
        <p14:creationId xmlns:p14="http://schemas.microsoft.com/office/powerpoint/2010/main" val="353360778"/>
      </p:ext>
    </p:extLst>
  </p:cSld>
  <p:clrMapOvr>
    <a:masterClrMapping/>
  </p:clrMapOvr>
</p:sld>
</file>

<file path=ppt/theme/theme1.xml><?xml version="1.0" encoding="utf-8"?>
<a:theme xmlns:a="http://schemas.openxmlformats.org/drawingml/2006/main" name="Office Theme">
  <a:themeElements>
    <a:clrScheme name="Custom 21">
      <a:dk1>
        <a:srgbClr val="664690"/>
      </a:dk1>
      <a:lt1>
        <a:srgbClr val="FFFFFF"/>
      </a:lt1>
      <a:dk2>
        <a:srgbClr val="664690"/>
      </a:dk2>
      <a:lt2>
        <a:srgbClr val="FFFFFF"/>
      </a:lt2>
      <a:accent1>
        <a:srgbClr val="664690"/>
      </a:accent1>
      <a:accent2>
        <a:srgbClr val="856CA6"/>
      </a:accent2>
      <a:accent3>
        <a:srgbClr val="A391BC"/>
      </a:accent3>
      <a:accent4>
        <a:srgbClr val="C2B5D3"/>
      </a:accent4>
      <a:accent5>
        <a:srgbClr val="E0DAE9"/>
      </a:accent5>
      <a:accent6>
        <a:srgbClr val="EFECF3"/>
      </a:accent6>
      <a:hlink>
        <a:srgbClr val="442583"/>
      </a:hlink>
      <a:folHlink>
        <a:srgbClr val="6646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Meaningful Template">
  <a:themeElements>
    <a:clrScheme name="Meaningful Template">
      <a:dk1>
        <a:srgbClr val="000000"/>
      </a:dk1>
      <a:lt1>
        <a:srgbClr val="FFFFFF"/>
      </a:lt1>
      <a:dk2>
        <a:srgbClr val="5E6970"/>
      </a:dk2>
      <a:lt2>
        <a:srgbClr val="FFFFFF"/>
      </a:lt2>
      <a:accent1>
        <a:srgbClr val="264653"/>
      </a:accent1>
      <a:accent2>
        <a:srgbClr val="2A9D8F"/>
      </a:accent2>
      <a:accent3>
        <a:srgbClr val="E9C46A"/>
      </a:accent3>
      <a:accent4>
        <a:srgbClr val="F4A261"/>
      </a:accent4>
      <a:accent5>
        <a:srgbClr val="E76F51"/>
      </a:accent5>
      <a:accent6>
        <a:srgbClr val="8D248D"/>
      </a:accent6>
      <a:hlink>
        <a:srgbClr val="2A9D8F"/>
      </a:hlink>
      <a:folHlink>
        <a:srgbClr val="000000"/>
      </a:folHlink>
    </a:clrScheme>
    <a:fontScheme name="Custom 88">
      <a:majorFont>
        <a:latin typeface="Montserrat SemiBold"/>
        <a:ea typeface=""/>
        <a:cs typeface=""/>
      </a:majorFont>
      <a:minorFont>
        <a:latin typeface="Montserrat Light"/>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TotalTime>
  <Words>2922</Words>
  <Application>Microsoft Office PowerPoint</Application>
  <PresentationFormat>Platekrāna</PresentationFormat>
  <Paragraphs>282</Paragraphs>
  <Slides>31</Slides>
  <Notes>5</Notes>
  <HiddenSlides>0</HiddenSlides>
  <MMClips>0</MMClips>
  <ScaleCrop>false</ScaleCrop>
  <HeadingPairs>
    <vt:vector size="6" baseType="variant">
      <vt:variant>
        <vt:lpstr>Lietotie fonti</vt:lpstr>
      </vt:variant>
      <vt:variant>
        <vt:i4>10</vt:i4>
      </vt:variant>
      <vt:variant>
        <vt:lpstr>Dizains</vt:lpstr>
      </vt:variant>
      <vt:variant>
        <vt:i4>2</vt:i4>
      </vt:variant>
      <vt:variant>
        <vt:lpstr>Slaidu virsraksti</vt:lpstr>
      </vt:variant>
      <vt:variant>
        <vt:i4>31</vt:i4>
      </vt:variant>
    </vt:vector>
  </HeadingPairs>
  <TitlesOfParts>
    <vt:vector size="43" baseType="lpstr">
      <vt:lpstr>Aptos</vt:lpstr>
      <vt:lpstr>Arial</vt:lpstr>
      <vt:lpstr>Calibri</vt:lpstr>
      <vt:lpstr>Courier New</vt:lpstr>
      <vt:lpstr>Montserrat SemiBold</vt:lpstr>
      <vt:lpstr>Source Sans Pro</vt:lpstr>
      <vt:lpstr>Times New Roman</vt:lpstr>
      <vt:lpstr>Trebuchet MS</vt:lpstr>
      <vt:lpstr>Verdana</vt:lpstr>
      <vt:lpstr>Wingdings</vt:lpstr>
      <vt:lpstr>Office Theme</vt:lpstr>
      <vt:lpstr>6_Meaningful Template</vt:lpstr>
      <vt:lpstr>Mācību sasniegumu vērtēšanas pamatprincipi un kārtība</vt:lpstr>
      <vt:lpstr>IZAICINĀJUMI</vt:lpstr>
      <vt:lpstr>VĒRTĒŠANA, KAS IZCEĻ VĒRTĪGĀKO</vt:lpstr>
      <vt:lpstr>VĒRTĒŠANAS PRINCIPI</vt:lpstr>
      <vt:lpstr>VĒRTĒŠANAS VEIDI</vt:lpstr>
      <vt:lpstr>Vienota pieeja atzīmju intervāla noteikšanā.</vt:lpstr>
      <vt:lpstr>VĒRTĒŠANAS KRITĒRIJI Mācību snieguma vērtēšana 10 ballu skalā</vt:lpstr>
      <vt:lpstr>MĀCĪBU SNIEGUMA VĒRTĒŠANA 1.-3.KLASE</vt:lpstr>
      <vt:lpstr>Vērtējums atspoguļo tikai zināšanas, prasmes un izpratni.</vt:lpstr>
      <vt:lpstr>Vērtēšanas galvenā sastāvdaļa ir efektīva atgriezeniskā saite. </vt:lpstr>
      <vt:lpstr>Mācību procesā saņemtie formatīvie vērtējumi neietekmē gada vērtējumu.</vt:lpstr>
      <vt:lpstr>Temata nobeiguma pārbaudes darbā var saņemt augstāko iespējamo rezultātu.</vt:lpstr>
      <vt:lpstr>Vērtējums temata noslēgumā parāda tikai to, cik labi ir apgūts mācību saturs.  </vt:lpstr>
      <vt:lpstr>Gala vērtējumu var neveidot visu vērtējumu vidējais aritmētiskais rezultāts.</vt:lpstr>
      <vt:lpstr>Mācību snieguma vērtējuma uzlabošana mācību gada beigās.</vt:lpstr>
      <vt:lpstr> MĀCĪBU SASNIEGUMU VĒRTĒŠANAS KĀRTĪBA  </vt:lpstr>
      <vt:lpstr>Atbildes uz jautājumiem</vt:lpstr>
      <vt:lpstr>Iesūtīto jautājumu dažādība   </vt:lpstr>
      <vt:lpstr>Summatīvā vērtējuma svari  Kādos gadījumos pedagogs summatīvajam vērtējumam pielieto svarus?  Vai svērtie vērtējumi žurnālā šajā mācību gadā ir ieteicami, bet ne obligāti?  Vai skolotājs var izvēlēties šogad visas tēmas vienlīdzīgi svērt, kamēr nav pats to vēl izpratis un ieguvis prasmi "svērt" objektīvi?  Cik nozīmīgi svērtie vērtējumi ir 4.- 6.klašu posmā?   Kādēļ svarus katrai tēmai nenosaka VISC?  </vt:lpstr>
      <vt:lpstr>1.1.1. pedagogs izstrādā summatīvo pārbaudes darbu plānojumu atbilstoši mācību priekšmeta satura specifikai, lielāku svaru piešķirot tiem summatīvās vērtēšanas darbiem, kuri aptver plašāku sasniedzamo rezultātu kopumu.  11.1.2. pedagogs skolēna pēdējam demonstrētajam mācību sniegumam par vieniem un tiem pašiem sasniedzamajiem rezultātiem piešķir lielāku svaru salīdzinājumā ar agrāk iegūtajiem summatīvajiem vērtējumiem mācību gada ietvaros.  </vt:lpstr>
      <vt:lpstr>Skolotājs mācību gada sākumā izstrādā mācību priekšmeta (kursa) vērtēšanas plānu, ietverot vērtējumu skaitu un katra vērtējuma svaru.   Vērtējuma svars atspoguļos piešķirto “svarīgumu”.   Vērtējuma svari var būt gan  vienādi, gan atšķirīgi. </vt:lpstr>
      <vt:lpstr>Svērto vērtējumu atspoguļošana e-klases žurnālā</vt:lpstr>
      <vt:lpstr>Kāds svars ir gada noslēgumā veiktā kompleksā darba rezultātam - vai tas ir līdzvērtīgs gada atzīmei mācību priekšmetā?  Kā izliek galīgo vērtējumu mācību gadā, ja skolēni izmanto iespēju uzlabot vērtējumu, rakstot komplekso darbu?  Vai tiešām skolas savos iekšējos noteikumos nevar paredzēt vēl kādu iespēju, piemēram, 1x semestrī atkārtoti uzlabot 1 tēmas noslēguma darbu, kur atkārtotajam rezultātam piešķir lielāku svaru?   Vēl joprojām nav īsti skaidrības, kādās situācijās skolēnam ir obligāti jāraksta lielais pārbaudes darbs gada beigās - vai tikai tad, ja saņemts nepietiekams vērtējums gadā vai arī tad, ja nepietiekams vērtējums ir kaut vienā no paredzētajiem pārbaudes darbiem gada laikā?   </vt:lpstr>
      <vt:lpstr>   Ja mācību gada noslēgumā skolēns izsaka vēlēšanos uzlabot vērtējumu, pedagogs piedāvā kombinētu pārbaudes darbu, kas ietver būtiskāko mācību gada sasniedzamo rezultātu pārbaudi mācību priekšmetā (kursā).    Kombinētajā darbā iegūtā vērtējuma ieteicamais svars ir  70 % pret iepriekš iegūto vērtējumu gadā.        </vt:lpstr>
      <vt:lpstr>Gada vērtējuma aprēķināšana, ja summatīvajos pārbaudes darbos tiek izmantoti svērtie vērtējumi.     </vt:lpstr>
      <vt:lpstr>Skolēnam ir iespēja uzlabot vērtējumu mācību gada beigās.                 </vt:lpstr>
      <vt:lpstr>Formatīvā vērtēšana   Vai skolēnam ir jāiegūst visi formatīvie vērtējumi?   Ja mācību sasniegumus vērtē ar "ieskaitīts", "neieskaitīts", vai tādā gadījumā izmanto arī n/v, piemēram, ja izglītojamais nav iesniedzis darbu vai ir kavējis stundu bez attaisnojoša iemesla?  Skolēns nav izpildījis 3 formatīvos pārbaudes darbus. E-žurnālā izveidotajās 3 kolonnās ielikts 'n' vai 'nv' – atkarībā no skolas vērtēšanas kārtības. Skolotājs gada beigās organizē vienu darbu, lai skolēns varētu iegūt vērtējumu priekšmetā. Vai iegūto vērtējumu likt katrā e-žurnāla stabiņā? </vt:lpstr>
      <vt:lpstr>Formatīvās vērtēšanas saistība ar summatīvo vērtējumu pret tematā apgūstamajiem sasniedzamajiem rezultātiem.   Formatīvā vērtēšana nodrošina skolēnam un pedagogam atgriezenisko saiti par skolēna tā brīža sniegumu attiecībā pret plānotajiem sasniedzamajiem rezultātiem temata noslēgumā.</vt:lpstr>
      <vt:lpstr>Kā rīkoties izglītības iestādēm, ja skolēns ilgstoši kavē skolu?  Ir skaidrs, kā skolēns varēs iegūt vērtējumu, ja ir slimojis vai nav kārtojis pārbaudes darbu citu attaisnojošu iemeslu dēļ. Kā skolai rīkoties, ja pārbaudes darbs kavēts un kavējums nav attaisnots?  Skolēns bieži slimo, mācību gada laikā kavēta trešdaļa mācību stundu.  Kā rīkoties?     </vt:lpstr>
      <vt:lpstr>METODISKIE MATERIĀLI PAR VĒRTĒŠANU</vt:lpstr>
      <vt:lpstr>Paldies par uzmanību!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Sarmīte Valaine</dc:creator>
  <cp:lastModifiedBy>Jana Veinberga</cp:lastModifiedBy>
  <cp:revision>15</cp:revision>
  <dcterms:created xsi:type="dcterms:W3CDTF">2022-10-24T11:25:07Z</dcterms:created>
  <dcterms:modified xsi:type="dcterms:W3CDTF">2024-10-02T15:36:29Z</dcterms:modified>
</cp:coreProperties>
</file>