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52" r:id="rId5"/>
  </p:sldMasterIdLst>
  <p:notesMasterIdLst>
    <p:notesMasterId r:id="rId62"/>
  </p:notesMasterIdLst>
  <p:sldIdLst>
    <p:sldId id="1633" r:id="rId6"/>
    <p:sldId id="5264" r:id="rId7"/>
    <p:sldId id="5176" r:id="rId8"/>
    <p:sldId id="5167" r:id="rId9"/>
    <p:sldId id="5177" r:id="rId10"/>
    <p:sldId id="5266" r:id="rId11"/>
    <p:sldId id="5178" r:id="rId12"/>
    <p:sldId id="5270" r:id="rId13"/>
    <p:sldId id="5210" r:id="rId14"/>
    <p:sldId id="5267" r:id="rId15"/>
    <p:sldId id="5251" r:id="rId16"/>
    <p:sldId id="5222" r:id="rId17"/>
    <p:sldId id="5182" r:id="rId18"/>
    <p:sldId id="5198" r:id="rId19"/>
    <p:sldId id="5252" r:id="rId20"/>
    <p:sldId id="5223" r:id="rId21"/>
    <p:sldId id="5203" r:id="rId22"/>
    <p:sldId id="5224" r:id="rId23"/>
    <p:sldId id="5195" r:id="rId24"/>
    <p:sldId id="5262" r:id="rId25"/>
    <p:sldId id="5185" r:id="rId26"/>
    <p:sldId id="5212" r:id="rId27"/>
    <p:sldId id="5211" r:id="rId28"/>
    <p:sldId id="5241" r:id="rId29"/>
    <p:sldId id="5233" r:id="rId30"/>
    <p:sldId id="5242" r:id="rId31"/>
    <p:sldId id="5231" r:id="rId32"/>
    <p:sldId id="5246" r:id="rId33"/>
    <p:sldId id="5243" r:id="rId34"/>
    <p:sldId id="5199" r:id="rId35"/>
    <p:sldId id="5245" r:id="rId36"/>
    <p:sldId id="5244" r:id="rId37"/>
    <p:sldId id="5230" r:id="rId38"/>
    <p:sldId id="5261" r:id="rId39"/>
    <p:sldId id="5247" r:id="rId40"/>
    <p:sldId id="5260" r:id="rId41"/>
    <p:sldId id="5190" r:id="rId42"/>
    <p:sldId id="5248" r:id="rId43"/>
    <p:sldId id="5234" r:id="rId44"/>
    <p:sldId id="5249" r:id="rId45"/>
    <p:sldId id="5253" r:id="rId46"/>
    <p:sldId id="5213" r:id="rId47"/>
    <p:sldId id="5254" r:id="rId48"/>
    <p:sldId id="5236" r:id="rId49"/>
    <p:sldId id="5250" r:id="rId50"/>
    <p:sldId id="5259" r:id="rId51"/>
    <p:sldId id="5180" r:id="rId52"/>
    <p:sldId id="5255" r:id="rId53"/>
    <p:sldId id="5216" r:id="rId54"/>
    <p:sldId id="5256" r:id="rId55"/>
    <p:sldId id="5239" r:id="rId56"/>
    <p:sldId id="5257" r:id="rId57"/>
    <p:sldId id="5217" r:id="rId58"/>
    <p:sldId id="5258" r:id="rId59"/>
    <p:sldId id="5169" r:id="rId60"/>
    <p:sldId id="523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5FC3B-D199-279C-B418-62BBD37A743F}" name="Gita Feldmane" initials="GF" userId="S::gita.feldmane@visc.gov.lv::a7f69b57-5689-401d-b07a-261409015de5" providerId="AD"/>
  <p188:author id="{6FBC8479-9A85-2DA3-67FA-D218FDFEAB1A}" name="Liene Trūpa" initials="LT" userId="S::liene.trupa@visc.gov.lv::c3e41139-0907-4340-ad7a-d32ebb3ca77a" providerId="AD"/>
  <p188:author id="{2B901393-32A3-042E-0267-147EB6B5EBE8}" name="Dace Kristiāna Ūdre" initials="DŪ" userId="S::dace.udre@skola2030.lv::7fe524eb-c64d-4d82-9250-e0466524627c" providerId="AD"/>
  <p188:author id="{AAFA9597-79D0-F103-E70D-21FFA22D5C6B}" name="Dace Kristiāna Ūdre" initials="DŪ" userId="S::dace.udre@visc.gov.lv::25d107aa-061e-49cb-bde2-e42c37b71404" providerId="AD"/>
  <p188:author id="{8C770AB2-58B5-896C-2D1F-96AFD4CDB8ED}" name="Inta Ozola" initials="IO" userId="S::inta.ozola@visc.gov.lv::b9cb50a0-72c0-458d-95db-f57bc0dad6f7" providerId="AD"/>
  <p188:author id="{00B80ADD-23C6-236E-4F41-4C14FE45DBB2}" name="Liene Jankovska" initials="LJ" userId="S::liene.jankovska@visc.gov.lv::7bf1553e-08a5-4e14-acbf-6b9137f4bbe8" providerId="AD"/>
  <p188:author id="{4C4F47EA-F62B-2218-CC82-0EB550C74BDE}" name="Guest User" initials="GU" userId="S::urn:spo:anon#68f06ed296ca7746ccb54c8a2ae2186a29303e5e5a60a67a8120c91fbada02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7D8"/>
    <a:srgbClr val="EB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9212A-699D-A717-5399-1C8063F9713B}" v="3" dt="2024-10-21T11:07:53.488"/>
    <p1510:client id="{9776B494-6686-ADF4-9C70-679EEA9F7A2A}" v="1521" dt="2024-10-21T11:29:05.552"/>
    <p1510:client id="{D7F8DFCF-8E79-0E5E-3CAA-B789068947CC}" v="131" dt="2024-10-21T08:33:10.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D083AE6-46FA-4A59-8FB0-9F97EB10719F}" styleName="Gaišs stils 3 - izcēlum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Gaišs stil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Vidējs stils 2 - izcēlum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Gaišs stils 1 - izcēlum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CEC6E-F00B-4002-B666-CD8B79A72C22}"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CF088-D9F4-4639-98A7-7A369BCE0E2E}" type="slidenum">
              <a:rPr lang="en-US" smtClean="0"/>
              <a:t>‹#›</a:t>
            </a:fld>
            <a:endParaRPr lang="en-US"/>
          </a:p>
        </p:txBody>
      </p:sp>
    </p:spTree>
    <p:extLst>
      <p:ext uri="{BB962C8B-B14F-4D97-AF65-F5344CB8AC3E}">
        <p14:creationId xmlns:p14="http://schemas.microsoft.com/office/powerpoint/2010/main" val="368201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58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cs typeface="Calibri"/>
            </a:endParaRPr>
          </a:p>
        </p:txBody>
      </p:sp>
      <p:sp>
        <p:nvSpPr>
          <p:cNvPr id="4" name="Slaida numura vietturis 3"/>
          <p:cNvSpPr>
            <a:spLocks noGrp="1"/>
          </p:cNvSpPr>
          <p:nvPr>
            <p:ph type="sldNum" sz="quarter" idx="5"/>
          </p:nvPr>
        </p:nvSpPr>
        <p:spPr/>
        <p:txBody>
          <a:bodyPr/>
          <a:lstStyle/>
          <a:p>
            <a:fld id="{DCDCF088-D9F4-4639-98A7-7A369BCE0E2E}" type="slidenum">
              <a:rPr lang="en-US" smtClean="0"/>
              <a:t>6</a:t>
            </a:fld>
            <a:endParaRPr lang="en-US"/>
          </a:p>
        </p:txBody>
      </p:sp>
    </p:spTree>
    <p:extLst>
      <p:ext uri="{BB962C8B-B14F-4D97-AF65-F5344CB8AC3E}">
        <p14:creationId xmlns:p14="http://schemas.microsoft.com/office/powerpoint/2010/main" val="222590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DCDCF088-D9F4-4639-98A7-7A369BCE0E2E}" type="slidenum">
              <a:rPr lang="en-US" smtClean="0"/>
              <a:t>7</a:t>
            </a:fld>
            <a:endParaRPr lang="en-US"/>
          </a:p>
        </p:txBody>
      </p:sp>
    </p:spTree>
    <p:extLst>
      <p:ext uri="{BB962C8B-B14F-4D97-AF65-F5344CB8AC3E}">
        <p14:creationId xmlns:p14="http://schemas.microsoft.com/office/powerpoint/2010/main" val="41234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cs typeface="Calibri"/>
            </a:endParaRPr>
          </a:p>
        </p:txBody>
      </p:sp>
      <p:sp>
        <p:nvSpPr>
          <p:cNvPr id="4" name="Slaida numura vietturis 3"/>
          <p:cNvSpPr>
            <a:spLocks noGrp="1"/>
          </p:cNvSpPr>
          <p:nvPr>
            <p:ph type="sldNum" sz="quarter" idx="5"/>
          </p:nvPr>
        </p:nvSpPr>
        <p:spPr/>
        <p:txBody>
          <a:bodyPr/>
          <a:lstStyle/>
          <a:p>
            <a:fld id="{DCDCF088-D9F4-4639-98A7-7A369BCE0E2E}" type="slidenum">
              <a:rPr lang="en-US" smtClean="0"/>
              <a:t>8</a:t>
            </a:fld>
            <a:endParaRPr lang="en-US"/>
          </a:p>
        </p:txBody>
      </p:sp>
    </p:spTree>
    <p:extLst>
      <p:ext uri="{BB962C8B-B14F-4D97-AF65-F5344CB8AC3E}">
        <p14:creationId xmlns:p14="http://schemas.microsoft.com/office/powerpoint/2010/main" val="213863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lang="lv-LV"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960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type="title">
  <p:cSld name="Title Slide 2">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895575" y="2235200"/>
            <a:ext cx="847075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5400"/>
              <a:buFont typeface="Verdana"/>
              <a:buNone/>
              <a:defRPr sz="5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039009" y="5518673"/>
            <a:ext cx="7296539"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800"/>
              <a:buNone/>
              <a:defRPr sz="18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60177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08613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90167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image 7">
  <p:cSld name="text image 7">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179818" y="681038"/>
            <a:ext cx="3381065" cy="1061701"/>
          </a:xfrm>
          <a:prstGeom prst="rect">
            <a:avLst/>
          </a:prstGeom>
          <a:noFill/>
          <a:ln>
            <a:noFill/>
          </a:ln>
        </p:spPr>
        <p:txBody>
          <a:bodyPr spcFirstLastPara="1" wrap="square" lIns="0" tIns="0" rIns="0" bIns="0" anchor="t" anchorCtr="0"/>
          <a:lstStyle>
            <a:lvl1pPr lvl="0" algn="r">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6" name="Google Shape;126;p18"/>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28" name="Google Shape;128;p18"/>
          <p:cNvSpPr/>
          <p:nvPr/>
        </p:nvSpPr>
        <p:spPr>
          <a:xfrm>
            <a:off x="11723279"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9" name="Google Shape;129;p18"/>
          <p:cNvSpPr>
            <a:spLocks noGrp="1"/>
          </p:cNvSpPr>
          <p:nvPr>
            <p:ph type="pic" idx="2"/>
          </p:nvPr>
        </p:nvSpPr>
        <p:spPr>
          <a:xfrm>
            <a:off x="6311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Google Shape;130;p18"/>
          <p:cNvSpPr>
            <a:spLocks noGrp="1"/>
          </p:cNvSpPr>
          <p:nvPr>
            <p:ph type="pic" idx="3"/>
          </p:nvPr>
        </p:nvSpPr>
        <p:spPr>
          <a:xfrm>
            <a:off x="30695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8"/>
          <p:cNvSpPr>
            <a:spLocks noGrp="1"/>
          </p:cNvSpPr>
          <p:nvPr>
            <p:ph type="pic" idx="4"/>
          </p:nvPr>
        </p:nvSpPr>
        <p:spPr>
          <a:xfrm>
            <a:off x="55079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62044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image 8">
  <p:cSld name="text image 8">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16775" y="681038"/>
            <a:ext cx="4403460" cy="1045659"/>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0"/>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47" name="Google Shape;147;p20"/>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49" name="Google Shape;149;p20"/>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50" name="Google Shape;150;p20"/>
          <p:cNvSpPr txBox="1">
            <a:spLocks noGrp="1"/>
          </p:cNvSpPr>
          <p:nvPr>
            <p:ph type="body" idx="1"/>
          </p:nvPr>
        </p:nvSpPr>
        <p:spPr>
          <a:xfrm>
            <a:off x="716034" y="4372138"/>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0"/>
          <p:cNvSpPr txBox="1">
            <a:spLocks noGrp="1"/>
          </p:cNvSpPr>
          <p:nvPr>
            <p:ph type="body" idx="2"/>
          </p:nvPr>
        </p:nvSpPr>
        <p:spPr>
          <a:xfrm>
            <a:off x="4580088" y="3778252"/>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0"/>
          <p:cNvSpPr txBox="1">
            <a:spLocks noGrp="1"/>
          </p:cNvSpPr>
          <p:nvPr>
            <p:ph type="body" idx="3"/>
          </p:nvPr>
        </p:nvSpPr>
        <p:spPr>
          <a:xfrm>
            <a:off x="8430163" y="3164533"/>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91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image 3">
  <p:cSld name="text image 3">
    <p:spTree>
      <p:nvGrpSpPr>
        <p:cNvPr id="1" name="Shape 153"/>
        <p:cNvGrpSpPr/>
        <p:nvPr/>
      </p:nvGrpSpPr>
      <p:grpSpPr>
        <a:xfrm>
          <a:off x="0" y="0"/>
          <a:ext cx="0" cy="0"/>
          <a:chOff x="0" y="0"/>
          <a:chExt cx="0" cy="0"/>
        </a:xfrm>
      </p:grpSpPr>
      <p:sp>
        <p:nvSpPr>
          <p:cNvPr id="154" name="Google Shape;154;p21"/>
          <p:cNvSpPr>
            <a:spLocks noGrp="1"/>
          </p:cNvSpPr>
          <p:nvPr>
            <p:ph type="pic" idx="2"/>
          </p:nvPr>
        </p:nvSpPr>
        <p:spPr>
          <a:xfrm>
            <a:off x="1" y="1923679"/>
            <a:ext cx="6710116" cy="493390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2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Verdana"/>
              <a:ea typeface="Verdana"/>
              <a:cs typeface="Verdana"/>
              <a:sym typeface="Verdana"/>
            </a:endParaRPr>
          </a:p>
        </p:txBody>
      </p:sp>
      <p:sp>
        <p:nvSpPr>
          <p:cNvPr id="156" name="Google Shape;156;p2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58" name="Google Shape;158;p21"/>
          <p:cNvSpPr/>
          <p:nvPr/>
        </p:nvSpPr>
        <p:spPr>
          <a:xfrm>
            <a:off x="6710117" y="1922318"/>
            <a:ext cx="5481883" cy="493526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59" name="Google Shape;159;p21"/>
          <p:cNvSpPr>
            <a:spLocks noGrp="1"/>
          </p:cNvSpPr>
          <p:nvPr>
            <p:ph type="pic" idx="3"/>
          </p:nvPr>
        </p:nvSpPr>
        <p:spPr>
          <a:xfrm>
            <a:off x="6710117" y="423"/>
            <a:ext cx="5481884" cy="192187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0" name="Google Shape;160;p21"/>
          <p:cNvSpPr/>
          <p:nvPr/>
        </p:nvSpPr>
        <p:spPr>
          <a:xfrm>
            <a:off x="0" y="0"/>
            <a:ext cx="6710115" cy="1923678"/>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61" name="Google Shape;161;p21"/>
          <p:cNvSpPr txBox="1">
            <a:spLocks noGrp="1"/>
          </p:cNvSpPr>
          <p:nvPr>
            <p:ph type="title"/>
          </p:nvPr>
        </p:nvSpPr>
        <p:spPr>
          <a:xfrm>
            <a:off x="616775" y="320302"/>
            <a:ext cx="5723068" cy="132556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763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97155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andom 1">
  <p:cSld name="random 1">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18082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andom 2">
  <p:cSld name="random 2">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24304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400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5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8"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26682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9539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buClr>
                <a:srgbClr val="000000"/>
              </a:buClr>
              <a:buFont typeface="Arial"/>
              <a:buNone/>
            </a:pPr>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buClr>
                <a:srgbClr val="000000"/>
              </a:buClr>
              <a:buFont typeface="Arial"/>
              <a:buNone/>
            </a:pPr>
            <a:fld id="{63D18ED2-6D8F-437C-BE5B-CF647B593864}" type="slidenum">
              <a:rPr lang="en-US" sz="1400" kern="0" smtClean="0">
                <a:solidFill>
                  <a:srgbClr val="000000"/>
                </a:solidFill>
                <a:cs typeface="Arial"/>
                <a:sym typeface="Arial"/>
              </a:rPr>
              <a:pPr>
                <a:buClr>
                  <a:srgbClr val="000000"/>
                </a:buClr>
                <a:buFont typeface="Arial"/>
                <a:buNone/>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46615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1177566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pPr>
            <a:endParaRPr lang="en-US" altLang="en-US">
              <a:solidFill>
                <a:srgbClr val="FFFFFF"/>
              </a:solidFill>
              <a:latin typeface="Trebuchet MS" panose="020B0603020202020204" pitchFamily="34" charset="0"/>
              <a:ea typeface="MS PGothic" panose="020B0600070205080204" pitchFamily="34" charset="-128"/>
              <a:cs typeface="Arial"/>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891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267046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defRPr/>
            </a:pPr>
            <a:endParaRPr lang="en-US" sz="1700">
              <a:solidFill>
                <a:srgbClr val="000000"/>
              </a:solidFill>
              <a:latin typeface="Times New Roman" panose="02020603050405020304" pitchFamily="18" charset="0"/>
              <a:ea typeface="MS PGothic" panose="020B0600070205080204" pitchFamily="34" charset="-128"/>
              <a:cs typeface="Arial"/>
              <a:sym typeface="Arial"/>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defRPr/>
            </a:pPr>
            <a:endParaRPr lang="en-US" sz="1700">
              <a:solidFill>
                <a:srgbClr val="000000"/>
              </a:solidFill>
              <a:latin typeface="Times New Roman" panose="02020603050405020304" pitchFamily="18" charset="0"/>
              <a:ea typeface="MS PGothic" panose="020B0600070205080204" pitchFamily="34" charset="-128"/>
              <a:cs typeface="Arial"/>
              <a:sym typeface="Arial"/>
            </a:endParaRPr>
          </a:p>
        </p:txBody>
      </p:sp>
    </p:spTree>
    <p:extLst>
      <p:ext uri="{BB962C8B-B14F-4D97-AF65-F5344CB8AC3E}">
        <p14:creationId xmlns:p14="http://schemas.microsoft.com/office/powerpoint/2010/main" val="3902078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152725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buClr>
                <a:srgbClr val="000000"/>
              </a:buClr>
              <a:buFont typeface="Arial"/>
              <a:buNone/>
            </a:pPr>
            <a:endParaRPr kern="0">
              <a:latin typeface="Arial"/>
              <a:cs typeface="Arial"/>
              <a:sym typeface="Arial"/>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62428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8590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2"/>
        <p:cNvGrpSpPr/>
        <p:nvPr/>
      </p:nvGrpSpPr>
      <p:grpSpPr>
        <a:xfrm>
          <a:off x="0" y="0"/>
          <a:ext cx="0" cy="0"/>
          <a:chOff x="0" y="0"/>
          <a:chExt cx="0" cy="0"/>
        </a:xfrm>
      </p:grpSpPr>
      <p:sp>
        <p:nvSpPr>
          <p:cNvPr id="53" name="Google Shape;53;p8"/>
          <p:cNvSpPr/>
          <p:nvPr/>
        </p:nvSpPr>
        <p:spPr>
          <a:xfrm>
            <a:off x="0" y="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54" name="Google Shape;54;p8"/>
          <p:cNvSpPr txBox="1">
            <a:spLocks noGrp="1"/>
          </p:cNvSpPr>
          <p:nvPr>
            <p:ph type="title"/>
          </p:nvPr>
        </p:nvSpPr>
        <p:spPr>
          <a:xfrm>
            <a:off x="616776" y="591671"/>
            <a:ext cx="5550945" cy="2366682"/>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16775" y="3786693"/>
            <a:ext cx="10929767" cy="2390271"/>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57" name="Google Shape;57;p8"/>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14435717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308637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867416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3410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8316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image 4">
  <p:cSld name="text image 4">
    <p:spTree>
      <p:nvGrpSpPr>
        <p:cNvPr id="1" name="Shape 99"/>
        <p:cNvGrpSpPr/>
        <p:nvPr/>
      </p:nvGrpSpPr>
      <p:grpSpPr>
        <a:xfrm>
          <a:off x="0" y="0"/>
          <a:ext cx="0" cy="0"/>
          <a:chOff x="0" y="0"/>
          <a:chExt cx="0" cy="0"/>
        </a:xfrm>
      </p:grpSpPr>
      <p:sp>
        <p:nvSpPr>
          <p:cNvPr id="100" name="Google Shape;100;p15"/>
          <p:cNvSpPr/>
          <p:nvPr/>
        </p:nvSpPr>
        <p:spPr>
          <a:xfrm>
            <a:off x="6074112" y="421"/>
            <a:ext cx="6117888" cy="6857579"/>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01" name="Google Shape;101;p15"/>
          <p:cNvSpPr txBox="1">
            <a:spLocks noGrp="1"/>
          </p:cNvSpPr>
          <p:nvPr>
            <p:ph type="title"/>
          </p:nvPr>
        </p:nvSpPr>
        <p:spPr>
          <a:xfrm>
            <a:off x="6766783" y="905069"/>
            <a:ext cx="2813997" cy="2523931"/>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03" name="Google Shape;103;p1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05" name="Google Shape;105;p15"/>
          <p:cNvSpPr>
            <a:spLocks noGrp="1"/>
          </p:cNvSpPr>
          <p:nvPr>
            <p:ph type="pic" idx="2"/>
          </p:nvPr>
        </p:nvSpPr>
        <p:spPr>
          <a:xfrm>
            <a:off x="1147548" y="905070"/>
            <a:ext cx="4929251" cy="252393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5"/>
          <p:cNvSpPr txBox="1">
            <a:spLocks noGrp="1"/>
          </p:cNvSpPr>
          <p:nvPr>
            <p:ph type="body" idx="1"/>
          </p:nvPr>
        </p:nvSpPr>
        <p:spPr>
          <a:xfrm>
            <a:off x="6766784" y="3429001"/>
            <a:ext cx="4376057" cy="25934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solidFill>
                  <a:schemeClr val="lt1"/>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a:spLocks noGrp="1"/>
          </p:cNvSpPr>
          <p:nvPr>
            <p:ph type="pic" idx="3"/>
          </p:nvPr>
        </p:nvSpPr>
        <p:spPr>
          <a:xfrm>
            <a:off x="1133011"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Google Shape;108;p15"/>
          <p:cNvSpPr>
            <a:spLocks noGrp="1"/>
          </p:cNvSpPr>
          <p:nvPr>
            <p:ph type="pic" idx="4"/>
          </p:nvPr>
        </p:nvSpPr>
        <p:spPr>
          <a:xfrm>
            <a:off x="3583852"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89973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a:buClr>
                <a:srgbClr val="000000"/>
              </a:buClr>
              <a:buFont typeface="Arial"/>
              <a:buNone/>
            </a:pPr>
            <a:endParaRPr kern="0"/>
          </a:p>
        </p:txBody>
      </p:sp>
    </p:spTree>
    <p:extLst>
      <p:ext uri="{BB962C8B-B14F-4D97-AF65-F5344CB8AC3E}">
        <p14:creationId xmlns:p14="http://schemas.microsoft.com/office/powerpoint/2010/main" val="53419037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4" r:id="rId4"/>
    <p:sldLayoutId id="2147483706" r:id="rId5"/>
    <p:sldLayoutId id="2147483707" r:id="rId6"/>
    <p:sldLayoutId id="2147483708" r:id="rId7"/>
    <p:sldLayoutId id="2147483710" r:id="rId8"/>
    <p:sldLayoutId id="2147483711" r:id="rId9"/>
    <p:sldLayoutId id="2147483712" r:id="rId10"/>
    <p:sldLayoutId id="2147483713" r:id="rId11"/>
    <p:sldLayoutId id="2147483714" r:id="rId12"/>
    <p:sldLayoutId id="2147483716" r:id="rId13"/>
    <p:sldLayoutId id="2147483717" r:id="rId14"/>
    <p:sldLayoutId id="2147483722" r:id="rId15"/>
    <p:sldLayoutId id="2147483723" r:id="rId16"/>
    <p:sldLayoutId id="2147483724" r:id="rId17"/>
    <p:sldLayoutId id="2147483765" r:id="rId18"/>
    <p:sldLayoutId id="2147483780" r:id="rId19"/>
    <p:sldLayoutId id="2147483781" r:id="rId20"/>
    <p:sldLayoutId id="2147483782"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541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8" r:id="rId5"/>
  </p:sldLayoutIdLst>
  <p:hf hdr="0" ftr="0" dt="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hyperlink" Target="https://likumi.lv/ta/id/329096-kartiba-kada-izglitojamie-tiek-uznemti-visparejas-izglitibas-programmas-un-atskaititi-no-tam-ka-ari-obligatas-prasibas-izglitoj..."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hyperlink" Target="https://mape.gov.lv/catalog/materials/66D6E22A-767F-4332-87A9-1EEB34EDBB55/view?preview=BB8A2415-5A23-4310-835F-39B4385E4567"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mape.gov.lv/catalog/materials/9E1753D5-E524-4850-AC6E-A9F1F63F6F11/view" TargetMode="External"/><Relationship Id="rId7" Type="http://schemas.openxmlformats.org/officeDocument/2006/relationships/hyperlink" Target="https://www.youtube.com/playlist?list=PLuJTMJWW6Rs217Nw-2JbTcmxWLL873i64"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s://skola2030.lv/lv/skolotajiem/vertesana" TargetMode="External"/><Relationship Id="rId5" Type="http://schemas.openxmlformats.org/officeDocument/2006/relationships/hyperlink" Target="https://mape.gov.lv/catalog/materials/5A32EC00-781E-4A36-88C4-471CFC2BFC27/view" TargetMode="External"/><Relationship Id="rId4" Type="http://schemas.openxmlformats.org/officeDocument/2006/relationships/hyperlink" Target="https://mape.gov.lv/catalog/materials/A0468945-2A65-42F2-92CD-6874F1D18E12/view"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liene.jankovska@visc.gov.lv"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likumi.lv/ta/id/303768"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E37B-6F50-BC92-873C-A7D947E889AC}"/>
              </a:ext>
            </a:extLst>
          </p:cNvPr>
          <p:cNvSpPr>
            <a:spLocks noGrp="1"/>
          </p:cNvSpPr>
          <p:nvPr>
            <p:ph type="ctrTitle"/>
          </p:nvPr>
        </p:nvSpPr>
        <p:spPr>
          <a:xfrm>
            <a:off x="987525" y="1713552"/>
            <a:ext cx="10363200" cy="1166447"/>
          </a:xfrm>
        </p:spPr>
        <p:txBody>
          <a:bodyPr spcFirstLastPara="1" wrap="square" lIns="0" tIns="0" rIns="0" bIns="0" anchor="t" anchorCtr="0">
            <a:noAutofit/>
          </a:bodyPr>
          <a:lstStyle/>
          <a:p>
            <a:pPr algn="ctr">
              <a:lnSpc>
                <a:spcPct val="100000"/>
              </a:lnSpc>
            </a:pPr>
            <a:endParaRPr lang="en-US"/>
          </a:p>
          <a:p>
            <a:pPr algn="ctr">
              <a:lnSpc>
                <a:spcPct val="100000"/>
              </a:lnSpc>
            </a:pPr>
            <a:r>
              <a:rPr lang="lv" sz="3600">
                <a:solidFill>
                  <a:srgbClr val="68478D"/>
                </a:solidFill>
              </a:rPr>
              <a:t>Valsts izglītības satura centra seminārs </a:t>
            </a:r>
            <a:endParaRPr lang="lv-LV" sz="3600"/>
          </a:p>
          <a:p>
            <a:pPr algn="ctr">
              <a:lnSpc>
                <a:spcPct val="100000"/>
              </a:lnSpc>
            </a:pPr>
            <a:r>
              <a:rPr lang="lv" sz="3600">
                <a:solidFill>
                  <a:srgbClr val="68478D"/>
                </a:solidFill>
              </a:rPr>
              <a:t>izglītības iestāžu direktoru vietniekiem sākumskolas jautājumos </a:t>
            </a:r>
            <a:endParaRPr lang="lv-LV" sz="3600"/>
          </a:p>
          <a:p>
            <a:pPr algn="ctr"/>
            <a:endParaRPr lang="lv-LV" sz="4000"/>
          </a:p>
        </p:txBody>
      </p:sp>
      <p:sp>
        <p:nvSpPr>
          <p:cNvPr id="7" name="Subtitle 2">
            <a:extLst>
              <a:ext uri="{FF2B5EF4-FFF2-40B4-BE49-F238E27FC236}">
                <a16:creationId xmlns:a16="http://schemas.microsoft.com/office/drawing/2014/main" id="{631754AD-5058-F120-A3D5-C98EDBF5AF17}"/>
              </a:ext>
            </a:extLst>
          </p:cNvPr>
          <p:cNvSpPr>
            <a:spLocks noGrp="1"/>
          </p:cNvSpPr>
          <p:nvPr>
            <p:ph type="subTitle" idx="1"/>
          </p:nvPr>
        </p:nvSpPr>
        <p:spPr>
          <a:xfrm>
            <a:off x="838200" y="4861249"/>
            <a:ext cx="10667420" cy="1541402"/>
          </a:xfrm>
        </p:spPr>
        <p:txBody>
          <a:bodyPr/>
          <a:lstStyle/>
          <a:p>
            <a:pPr algn="r"/>
            <a:r>
              <a:rPr lang="lv-LV" sz="1800" dirty="0"/>
              <a:t>Izglītības iestāžu profesionālā atbalsta departamenta</a:t>
            </a:r>
          </a:p>
          <a:p>
            <a:pPr algn="r"/>
            <a:r>
              <a:rPr lang="lv-LV" sz="1800" dirty="0"/>
              <a:t>direktore Inta Ozola</a:t>
            </a:r>
          </a:p>
          <a:p>
            <a:pPr algn="r"/>
            <a:r>
              <a:rPr lang="lv-LV" sz="1800" dirty="0"/>
              <a:t>Valsts metodiķe sākumskolā Liene Jankovska</a:t>
            </a:r>
          </a:p>
        </p:txBody>
      </p:sp>
      <p:sp>
        <p:nvSpPr>
          <p:cNvPr id="3" name="TextBox 2">
            <a:extLst>
              <a:ext uri="{FF2B5EF4-FFF2-40B4-BE49-F238E27FC236}">
                <a16:creationId xmlns:a16="http://schemas.microsoft.com/office/drawing/2014/main" id="{1EF8F268-43A5-00C3-B698-4293E2C7341A}"/>
              </a:ext>
            </a:extLst>
          </p:cNvPr>
          <p:cNvSpPr txBox="1"/>
          <p:nvPr/>
        </p:nvSpPr>
        <p:spPr>
          <a:xfrm>
            <a:off x="914400" y="60333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a:solidFill>
                  <a:srgbClr val="664790"/>
                </a:solidFill>
                <a:latin typeface="Verdana"/>
                <a:ea typeface="Verdana"/>
                <a:sym typeface="Verdana"/>
              </a:rPr>
              <a:t>21.10.2024</a:t>
            </a:r>
            <a:r>
              <a:rPr lang="lv-LV">
                <a:solidFill>
                  <a:srgbClr val="664790"/>
                </a:solidFill>
                <a:latin typeface="Verdana"/>
                <a:ea typeface="Verdana"/>
              </a:rPr>
              <a:t>.</a:t>
            </a:r>
            <a:endParaRPr lang="en-US">
              <a:solidFill>
                <a:srgbClr val="664790"/>
              </a:solidFill>
              <a:latin typeface="Verdana"/>
              <a:ea typeface="Verdana"/>
            </a:endParaRPr>
          </a:p>
        </p:txBody>
      </p:sp>
      <p:pic>
        <p:nvPicPr>
          <p:cNvPr id="4" name="Attēls 3" descr="Attēls, kurā ir teksts, logotips, simbols, fonts&#10;&#10;Apraksts ģenerēts automātiski">
            <a:extLst>
              <a:ext uri="{FF2B5EF4-FFF2-40B4-BE49-F238E27FC236}">
                <a16:creationId xmlns:a16="http://schemas.microsoft.com/office/drawing/2014/main" id="{E61C4A96-1F0F-1E5C-FC02-1BB7FEDCAE74}"/>
              </a:ext>
            </a:extLst>
          </p:cNvPr>
          <p:cNvPicPr>
            <a:picLocks noChangeAspect="1"/>
          </p:cNvPicPr>
          <p:nvPr/>
        </p:nvPicPr>
        <p:blipFill>
          <a:blip r:embed="rId2"/>
          <a:stretch>
            <a:fillRect/>
          </a:stretch>
        </p:blipFill>
        <p:spPr>
          <a:xfrm>
            <a:off x="2972873" y="-1073"/>
            <a:ext cx="6096000" cy="2438400"/>
          </a:xfrm>
          <a:prstGeom prst="rect">
            <a:avLst/>
          </a:prstGeom>
        </p:spPr>
      </p:pic>
    </p:spTree>
    <p:extLst>
      <p:ext uri="{BB962C8B-B14F-4D97-AF65-F5344CB8AC3E}">
        <p14:creationId xmlns:p14="http://schemas.microsoft.com/office/powerpoint/2010/main" val="330154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D73E81-15C3-E913-EE1E-EAFA85784FDE}"/>
              </a:ext>
            </a:extLst>
          </p:cNvPr>
          <p:cNvSpPr>
            <a:spLocks noGrp="1"/>
          </p:cNvSpPr>
          <p:nvPr>
            <p:ph type="title"/>
          </p:nvPr>
        </p:nvSpPr>
        <p:spPr>
          <a:xfrm>
            <a:off x="978401" y="257551"/>
            <a:ext cx="5451848" cy="1168645"/>
          </a:xfrm>
        </p:spPr>
        <p:txBody>
          <a:bodyPr/>
          <a:lstStyle/>
          <a:p>
            <a:r>
              <a:rPr lang="lv-LV" sz="3200"/>
              <a:t>Skaidrojums</a:t>
            </a:r>
          </a:p>
        </p:txBody>
      </p:sp>
      <p:sp>
        <p:nvSpPr>
          <p:cNvPr id="3" name="Teksta vietturis 2">
            <a:extLst>
              <a:ext uri="{FF2B5EF4-FFF2-40B4-BE49-F238E27FC236}">
                <a16:creationId xmlns:a16="http://schemas.microsoft.com/office/drawing/2014/main" id="{A7EB7186-2F6A-7F4C-9B2F-13351C126738}"/>
              </a:ext>
            </a:extLst>
          </p:cNvPr>
          <p:cNvSpPr>
            <a:spLocks noGrp="1"/>
          </p:cNvSpPr>
          <p:nvPr>
            <p:ph type="body" idx="1"/>
          </p:nvPr>
        </p:nvSpPr>
        <p:spPr>
          <a:xfrm>
            <a:off x="746103" y="1986115"/>
            <a:ext cx="5682213" cy="4552473"/>
          </a:xfrm>
        </p:spPr>
        <p:txBody>
          <a:bodyPr/>
          <a:lstStyle/>
          <a:p>
            <a:pPr marL="228600" indent="0"/>
            <a:endParaRPr lang="lv" sz="1600" b="1" dirty="0"/>
          </a:p>
          <a:p>
            <a:pPr marL="228600" indent="0" algn="just"/>
            <a:r>
              <a:rPr lang="lv" sz="2000" b="1" dirty="0">
                <a:latin typeface="Verdana" panose="020B0604030504040204" pitchFamily="34" charset="0"/>
                <a:ea typeface="Verdana" panose="020B0604030504040204" pitchFamily="34" charset="0"/>
                <a:cs typeface="Arial"/>
              </a:rPr>
              <a:t>Būtiski pārliecināties, ka skolēna sniegums atbilst STAP.</a:t>
            </a:r>
          </a:p>
          <a:p>
            <a:pPr marL="228600" indent="0" algn="just"/>
            <a:endParaRPr lang="lv" sz="2000" b="1" dirty="0">
              <a:latin typeface="Verdana" panose="020B0604030504040204" pitchFamily="34" charset="0"/>
              <a:ea typeface="Verdana" panose="020B0604030504040204" pitchFamily="34" charset="0"/>
              <a:cs typeface="Arial"/>
            </a:endParaRPr>
          </a:p>
          <a:p>
            <a:pPr marL="228600" indent="0" algn="just"/>
            <a:r>
              <a:rPr lang="lv-LV" sz="2000" dirty="0"/>
              <a:t>S</a:t>
            </a:r>
            <a:r>
              <a:rPr lang="en-LV" sz="2000" dirty="0"/>
              <a:t>kolotājam ir izstrādāts </a:t>
            </a:r>
            <a:r>
              <a:rPr lang="en-LV" sz="2000" b="1" dirty="0"/>
              <a:t>SLA</a:t>
            </a:r>
            <a:r>
              <a:rPr lang="lv-LV" sz="2000" b="1" dirty="0"/>
              <a:t>,</a:t>
            </a:r>
            <a:r>
              <a:rPr lang="en-LV" sz="2000" b="1" dirty="0"/>
              <a:t> </a:t>
            </a:r>
            <a:r>
              <a:rPr lang="lv-LV" sz="2000" dirty="0"/>
              <a:t>pēc kura, ņemot vērā skolēna sniegumu, </a:t>
            </a:r>
            <a:r>
              <a:rPr lang="en-LV" sz="2000" b="1" dirty="0"/>
              <a:t>nosaka atbilstošo līmeni</a:t>
            </a:r>
            <a:r>
              <a:rPr lang="lv-LV" sz="2000" b="1" dirty="0"/>
              <a:t>, </a:t>
            </a:r>
            <a:r>
              <a:rPr lang="lv-LV" sz="2000" dirty="0"/>
              <a:t>vai s</a:t>
            </a:r>
            <a:r>
              <a:rPr lang="en-LV" sz="2000" dirty="0"/>
              <a:t>kolotājs veido</a:t>
            </a:r>
            <a:r>
              <a:rPr lang="lv-LV" sz="2000" dirty="0"/>
              <a:t> </a:t>
            </a:r>
            <a:r>
              <a:rPr lang="en-LV" sz="2000" dirty="0"/>
              <a:t>pārbaudes darbu </a:t>
            </a:r>
            <a:r>
              <a:rPr lang="lv-LV" sz="2000" dirty="0"/>
              <a:t>atbilstošajam</a:t>
            </a:r>
            <a:r>
              <a:rPr lang="en-LV" sz="2000" dirty="0"/>
              <a:t> SR tā, ka </a:t>
            </a:r>
            <a:r>
              <a:rPr lang="en-LV" sz="2000" b="1" dirty="0"/>
              <a:t>konkrētu uzdevumu izpilde atbilst līmenim</a:t>
            </a:r>
            <a:r>
              <a:rPr lang="lv-LV" sz="2000" dirty="0"/>
              <a:t>.</a:t>
            </a:r>
            <a:endParaRPr lang="lv" sz="2000" dirty="0">
              <a:latin typeface="Verdana" panose="020B0604030504040204" pitchFamily="34" charset="0"/>
              <a:ea typeface="Verdana" panose="020B0604030504040204" pitchFamily="34" charset="0"/>
              <a:cs typeface="Arial"/>
            </a:endParaRPr>
          </a:p>
          <a:p>
            <a:endParaRPr lang="lv-LV" dirty="0"/>
          </a:p>
        </p:txBody>
      </p:sp>
      <p:sp>
        <p:nvSpPr>
          <p:cNvPr id="4" name="Slaida numura vietturis 3">
            <a:extLst>
              <a:ext uri="{FF2B5EF4-FFF2-40B4-BE49-F238E27FC236}">
                <a16:creationId xmlns:a16="http://schemas.microsoft.com/office/drawing/2014/main" id="{BB7C0AB7-8C46-1C97-C0BE-9D9E6DBFA2A2}"/>
              </a:ext>
            </a:extLst>
          </p:cNvPr>
          <p:cNvSpPr>
            <a:spLocks noGrp="1"/>
          </p:cNvSpPr>
          <p:nvPr>
            <p:ph type="sldNum" idx="12"/>
          </p:nvPr>
        </p:nvSpPr>
        <p:spPr/>
        <p:txBody>
          <a:bodyPr/>
          <a:lstStyle/>
          <a:p>
            <a:fld id="{00000000-1234-1234-1234-123412341234}" type="slidenum">
              <a:rPr lang="lv-LV" smtClean="0"/>
              <a:pPr/>
              <a:t>10</a:t>
            </a:fld>
            <a:endParaRPr lang="lv-LV"/>
          </a:p>
        </p:txBody>
      </p:sp>
      <p:pic>
        <p:nvPicPr>
          <p:cNvPr id="6" name="Attēls 5" descr="A purple and white poster with text and symbols&#10;&#10;Description automatically generated">
            <a:extLst>
              <a:ext uri="{FF2B5EF4-FFF2-40B4-BE49-F238E27FC236}">
                <a16:creationId xmlns:a16="http://schemas.microsoft.com/office/drawing/2014/main" id="{EDDB599C-E1EC-A630-C5C4-7893E4D91937}"/>
              </a:ext>
            </a:extLst>
          </p:cNvPr>
          <p:cNvPicPr>
            <a:picLocks noChangeAspect="1"/>
          </p:cNvPicPr>
          <p:nvPr/>
        </p:nvPicPr>
        <p:blipFill>
          <a:blip r:embed="rId2"/>
          <a:stretch>
            <a:fillRect/>
          </a:stretch>
        </p:blipFill>
        <p:spPr>
          <a:xfrm>
            <a:off x="7129757" y="588905"/>
            <a:ext cx="3928110" cy="5693410"/>
          </a:xfrm>
          <a:prstGeom prst="rect">
            <a:avLst/>
          </a:prstGeom>
        </p:spPr>
      </p:pic>
    </p:spTree>
    <p:extLst>
      <p:ext uri="{BB962C8B-B14F-4D97-AF65-F5344CB8AC3E}">
        <p14:creationId xmlns:p14="http://schemas.microsoft.com/office/powerpoint/2010/main" val="171478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D73E81-15C3-E913-EE1E-EAFA85784FDE}"/>
              </a:ext>
            </a:extLst>
          </p:cNvPr>
          <p:cNvSpPr>
            <a:spLocks noGrp="1"/>
          </p:cNvSpPr>
          <p:nvPr>
            <p:ph type="title"/>
          </p:nvPr>
        </p:nvSpPr>
        <p:spPr>
          <a:xfrm>
            <a:off x="978401" y="257551"/>
            <a:ext cx="5451848" cy="1168645"/>
          </a:xfrm>
        </p:spPr>
        <p:txBody>
          <a:bodyPr/>
          <a:lstStyle/>
          <a:p>
            <a:r>
              <a:rPr lang="lv-LV" sz="3200"/>
              <a:t>Skaidrojums</a:t>
            </a:r>
          </a:p>
        </p:txBody>
      </p:sp>
      <p:sp>
        <p:nvSpPr>
          <p:cNvPr id="3" name="Teksta vietturis 2">
            <a:extLst>
              <a:ext uri="{FF2B5EF4-FFF2-40B4-BE49-F238E27FC236}">
                <a16:creationId xmlns:a16="http://schemas.microsoft.com/office/drawing/2014/main" id="{A7EB7186-2F6A-7F4C-9B2F-13351C126738}"/>
              </a:ext>
            </a:extLst>
          </p:cNvPr>
          <p:cNvSpPr>
            <a:spLocks noGrp="1"/>
          </p:cNvSpPr>
          <p:nvPr>
            <p:ph type="body" idx="1"/>
          </p:nvPr>
        </p:nvSpPr>
        <p:spPr>
          <a:xfrm>
            <a:off x="746103" y="1428941"/>
            <a:ext cx="5682213" cy="5109648"/>
          </a:xfrm>
        </p:spPr>
        <p:txBody>
          <a:bodyPr/>
          <a:lstStyle/>
          <a:p>
            <a:pPr marL="228600" indent="0"/>
            <a:endParaRPr lang="lv" sz="1600" b="1"/>
          </a:p>
          <a:p>
            <a:pPr marL="228600" indent="0"/>
            <a:r>
              <a:rPr lang="lv"/>
              <a:t>Pamatizglītības standarta pielikums nosaka, ka, vērtējot skolēna sniegumu 1.-3.klasē STAP, šobrīd </a:t>
            </a:r>
            <a:r>
              <a:rPr lang="lv" b="1"/>
              <a:t>piesaiste % nav noteikta</a:t>
            </a:r>
            <a:r>
              <a:rPr lang="lv"/>
              <a:t>, tomēr skolas var vērtēšanas kārtībā atrunāt % piesaisti STAP, paredzot, ka </a:t>
            </a:r>
            <a:r>
              <a:rPr lang="lv" err="1"/>
              <a:t>summatīvajā</a:t>
            </a:r>
            <a:r>
              <a:rPr lang="lv"/>
              <a:t> pārbaudes darbā tiek ievērots</a:t>
            </a:r>
            <a:r>
              <a:rPr lang="lv" b="1"/>
              <a:t> % punktu sadalījums SOLO līmeņos </a:t>
            </a:r>
            <a:r>
              <a:rPr lang="lv"/>
              <a:t>atbilstoši Skola2030 atgādnē minētajiem vai skolas kārtībā noteiktajiem %. </a:t>
            </a:r>
            <a:endParaRPr lang="en-US">
              <a:solidFill>
                <a:srgbClr val="664690"/>
              </a:solidFill>
            </a:endParaRPr>
          </a:p>
          <a:p>
            <a:endParaRPr lang="lv-LV"/>
          </a:p>
        </p:txBody>
      </p:sp>
      <p:sp>
        <p:nvSpPr>
          <p:cNvPr id="4" name="Slaida numura vietturis 3">
            <a:extLst>
              <a:ext uri="{FF2B5EF4-FFF2-40B4-BE49-F238E27FC236}">
                <a16:creationId xmlns:a16="http://schemas.microsoft.com/office/drawing/2014/main" id="{BB7C0AB7-8C46-1C97-C0BE-9D9E6DBFA2A2}"/>
              </a:ext>
            </a:extLst>
          </p:cNvPr>
          <p:cNvSpPr>
            <a:spLocks noGrp="1"/>
          </p:cNvSpPr>
          <p:nvPr>
            <p:ph type="sldNum" idx="12"/>
          </p:nvPr>
        </p:nvSpPr>
        <p:spPr/>
        <p:txBody>
          <a:bodyPr/>
          <a:lstStyle/>
          <a:p>
            <a:fld id="{00000000-1234-1234-1234-123412341234}" type="slidenum">
              <a:rPr lang="lv-LV" smtClean="0"/>
              <a:pPr/>
              <a:t>11</a:t>
            </a:fld>
            <a:endParaRPr lang="lv-LV"/>
          </a:p>
        </p:txBody>
      </p:sp>
      <p:pic>
        <p:nvPicPr>
          <p:cNvPr id="6" name="Attēls 5" descr="A purple and white poster with text and symbols&#10;&#10;Description automatically generated">
            <a:extLst>
              <a:ext uri="{FF2B5EF4-FFF2-40B4-BE49-F238E27FC236}">
                <a16:creationId xmlns:a16="http://schemas.microsoft.com/office/drawing/2014/main" id="{EDDB599C-E1EC-A630-C5C4-7893E4D91937}"/>
              </a:ext>
            </a:extLst>
          </p:cNvPr>
          <p:cNvPicPr>
            <a:picLocks noChangeAspect="1"/>
          </p:cNvPicPr>
          <p:nvPr/>
        </p:nvPicPr>
        <p:blipFill>
          <a:blip r:embed="rId2"/>
          <a:stretch>
            <a:fillRect/>
          </a:stretch>
        </p:blipFill>
        <p:spPr>
          <a:xfrm>
            <a:off x="7129757" y="588905"/>
            <a:ext cx="3928110" cy="5693410"/>
          </a:xfrm>
          <a:prstGeom prst="rect">
            <a:avLst/>
          </a:prstGeom>
        </p:spPr>
      </p:pic>
    </p:spTree>
    <p:extLst>
      <p:ext uri="{BB962C8B-B14F-4D97-AF65-F5344CB8AC3E}">
        <p14:creationId xmlns:p14="http://schemas.microsoft.com/office/powerpoint/2010/main" val="186089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F3EF6A-F80C-5A7A-13FF-E0FD86D33C1D}"/>
              </a:ext>
            </a:extLst>
          </p:cNvPr>
          <p:cNvSpPr>
            <a:spLocks noGrp="1"/>
          </p:cNvSpPr>
          <p:nvPr>
            <p:ph type="title"/>
          </p:nvPr>
        </p:nvSpPr>
        <p:spPr>
          <a:xfrm>
            <a:off x="1008981" y="257551"/>
            <a:ext cx="8036282" cy="1142815"/>
          </a:xfrm>
        </p:spPr>
        <p:txBody>
          <a:bodyPr/>
          <a:lstStyle/>
          <a:p>
            <a:r>
              <a:rPr lang="lv-LV" sz="3200"/>
              <a:t>Jautājumi par </a:t>
            </a:r>
            <a:r>
              <a:rPr lang="lv-LV" sz="3200" err="1"/>
              <a:t>formatīvo</a:t>
            </a:r>
            <a:r>
              <a:rPr lang="lv-LV" sz="3200"/>
              <a:t> vērtēšanu</a:t>
            </a:r>
          </a:p>
        </p:txBody>
      </p:sp>
      <p:sp>
        <p:nvSpPr>
          <p:cNvPr id="3" name="Teksta vietturis 2">
            <a:extLst>
              <a:ext uri="{FF2B5EF4-FFF2-40B4-BE49-F238E27FC236}">
                <a16:creationId xmlns:a16="http://schemas.microsoft.com/office/drawing/2014/main" id="{726306B4-3032-D992-D7F1-2C919BBE2C15}"/>
              </a:ext>
            </a:extLst>
          </p:cNvPr>
          <p:cNvSpPr>
            <a:spLocks noGrp="1"/>
          </p:cNvSpPr>
          <p:nvPr>
            <p:ph type="body" idx="1"/>
          </p:nvPr>
        </p:nvSpPr>
        <p:spPr>
          <a:xfrm>
            <a:off x="818753" y="2115284"/>
            <a:ext cx="10891078" cy="4178511"/>
          </a:xfrm>
        </p:spPr>
        <p:txBody>
          <a:bodyPr/>
          <a:lstStyle/>
          <a:p>
            <a:pPr marL="228600" indent="0"/>
            <a:r>
              <a:rPr lang="lv" b="1" dirty="0">
                <a:solidFill>
                  <a:schemeClr val="tx1"/>
                </a:solidFill>
              </a:rPr>
              <a:t>Kā izlikt formatīvo vērtējumu</a:t>
            </a:r>
            <a:r>
              <a:rPr lang="lv" dirty="0">
                <a:solidFill>
                  <a:schemeClr val="tx1"/>
                </a:solidFill>
              </a:rPr>
              <a:t> (%, punktos, SLA). Kā ir pareizāk?</a:t>
            </a:r>
            <a:endParaRPr lang="lv-LV" dirty="0">
              <a:solidFill>
                <a:schemeClr val="tx1"/>
              </a:solidFill>
            </a:endParaRPr>
          </a:p>
          <a:p>
            <a:pPr marL="228600" indent="0"/>
            <a:endParaRPr lang="lv" dirty="0">
              <a:solidFill>
                <a:schemeClr val="tx1"/>
              </a:solidFill>
            </a:endParaRPr>
          </a:p>
          <a:p>
            <a:pPr marL="228600" indent="0"/>
            <a:r>
              <a:rPr lang="lv" b="1" dirty="0">
                <a:solidFill>
                  <a:schemeClr val="tx1"/>
                </a:solidFill>
              </a:rPr>
              <a:t>Cik formatīvajiem vērtējumiem jāparādās</a:t>
            </a:r>
            <a:r>
              <a:rPr lang="lv" dirty="0">
                <a:solidFill>
                  <a:schemeClr val="tx1"/>
                </a:solidFill>
              </a:rPr>
              <a:t> žurnālā? Piemēram, dabas zinībās ir ļoti šauri sasniedzamie rezultāti, Piemēram: «Saviem </a:t>
            </a:r>
            <a:r>
              <a:rPr lang="lv-LV" dirty="0">
                <a:solidFill>
                  <a:schemeClr val="tx1"/>
                </a:solidFill>
              </a:rPr>
              <a:t>vārdiem stāsta, kā rodas skaņa» vai «Saviem vārdiem stāsta, kā veidojas </a:t>
            </a:r>
            <a:r>
              <a:rPr lang="lv" dirty="0">
                <a:solidFill>
                  <a:schemeClr val="tx1"/>
                </a:solidFill>
              </a:rPr>
              <a:t>un atstarojas gaisma, pamatojoties uz novēroto».</a:t>
            </a:r>
          </a:p>
          <a:p>
            <a:pPr marL="228600" indent="0"/>
            <a:r>
              <a:rPr lang="lv" dirty="0">
                <a:solidFill>
                  <a:schemeClr val="tx1"/>
                </a:solidFill>
              </a:rPr>
              <a:t>Vai tā ir taisnība, lai izliktu formatīvo vērtējumu %, tad </a:t>
            </a:r>
            <a:r>
              <a:rPr lang="lv" b="1" dirty="0">
                <a:solidFill>
                  <a:schemeClr val="tx1"/>
                </a:solidFill>
              </a:rPr>
              <a:t>formatīvās vērtēšanas darbā jābūt visa līmeņa uzdevumiem</a:t>
            </a:r>
            <a:r>
              <a:rPr lang="lv" dirty="0">
                <a:solidFill>
                  <a:schemeClr val="tx1"/>
                </a:solidFill>
              </a:rPr>
              <a:t>?</a:t>
            </a:r>
            <a:endParaRPr lang="lv-LV" dirty="0">
              <a:solidFill>
                <a:schemeClr val="tx1"/>
              </a:solidFill>
            </a:endParaRPr>
          </a:p>
          <a:p>
            <a:pPr marL="285750" indent="-285750">
              <a:buFont typeface="Arial"/>
              <a:buChar char="•"/>
            </a:pPr>
            <a:endParaRPr lang="lv" sz="1400" dirty="0"/>
          </a:p>
          <a:p>
            <a:pPr marL="228600" indent="0"/>
            <a:endParaRPr lang="lv" sz="1600" b="1" dirty="0"/>
          </a:p>
          <a:p>
            <a:pPr marL="0" indent="0"/>
            <a:endParaRPr lang="lv" sz="1400" b="1" dirty="0"/>
          </a:p>
          <a:p>
            <a:pPr marL="0" indent="0"/>
            <a:endParaRPr lang="lv-LV" sz="2000" dirty="0">
              <a:solidFill>
                <a:srgbClr val="664690"/>
              </a:solidFill>
              <a:latin typeface="Arial"/>
              <a:cs typeface="Arial"/>
            </a:endParaRPr>
          </a:p>
        </p:txBody>
      </p:sp>
      <p:sp>
        <p:nvSpPr>
          <p:cNvPr id="4" name="Slaida numura vietturis 3">
            <a:extLst>
              <a:ext uri="{FF2B5EF4-FFF2-40B4-BE49-F238E27FC236}">
                <a16:creationId xmlns:a16="http://schemas.microsoft.com/office/drawing/2014/main" id="{0473F0D5-91EE-9055-B88B-C49A8224C876}"/>
              </a:ext>
            </a:extLst>
          </p:cNvPr>
          <p:cNvSpPr>
            <a:spLocks noGrp="1"/>
          </p:cNvSpPr>
          <p:nvPr>
            <p:ph type="sldNum" idx="12"/>
          </p:nvPr>
        </p:nvSpPr>
        <p:spPr/>
        <p:txBody>
          <a:bodyPr/>
          <a:lstStyle/>
          <a:p>
            <a:fld id="{00000000-1234-1234-1234-123412341234}" type="slidenum">
              <a:rPr lang="lv-LV" smtClean="0"/>
              <a:pPr/>
              <a:t>12</a:t>
            </a:fld>
            <a:endParaRPr lang="lv-LV"/>
          </a:p>
        </p:txBody>
      </p:sp>
      <p:pic>
        <p:nvPicPr>
          <p:cNvPr id="6" name="Grafika 5" descr="Question Mark with solid fill">
            <a:extLst>
              <a:ext uri="{FF2B5EF4-FFF2-40B4-BE49-F238E27FC236}">
                <a16:creationId xmlns:a16="http://schemas.microsoft.com/office/drawing/2014/main" id="{D3A580D3-6407-C34F-F6B1-94B788E896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32" y="262108"/>
            <a:ext cx="922803" cy="964627"/>
          </a:xfrm>
          <a:prstGeom prst="rect">
            <a:avLst/>
          </a:prstGeom>
        </p:spPr>
      </p:pic>
    </p:spTree>
    <p:extLst>
      <p:ext uri="{BB962C8B-B14F-4D97-AF65-F5344CB8AC3E}">
        <p14:creationId xmlns:p14="http://schemas.microsoft.com/office/powerpoint/2010/main" val="280549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823419" y="257551"/>
            <a:ext cx="7785560" cy="1142815"/>
          </a:xfrm>
        </p:spPr>
        <p:txBody>
          <a:bodyPr/>
          <a:lstStyle/>
          <a:p>
            <a:r>
              <a:rPr lang="lv-LV" sz="2800">
                <a:solidFill>
                  <a:schemeClr val="tx1"/>
                </a:solidFill>
              </a:rPr>
              <a:t>Skaidrojums I. </a:t>
            </a:r>
            <a:br>
              <a:rPr lang="lv-LV" sz="2800"/>
            </a:br>
            <a:r>
              <a:rPr lang="lv-LV" sz="2800" err="1">
                <a:solidFill>
                  <a:schemeClr val="tx1"/>
                </a:solidFill>
              </a:rPr>
              <a:t>Formatīvā</a:t>
            </a:r>
            <a:r>
              <a:rPr lang="lv-LV" sz="2800">
                <a:solidFill>
                  <a:schemeClr val="tx1"/>
                </a:solidFill>
              </a:rPr>
              <a:t> vērtēšana</a:t>
            </a:r>
          </a:p>
        </p:txBody>
      </p:sp>
      <p:sp>
        <p:nvSpPr>
          <p:cNvPr id="3" name="Google Shape;531;p46">
            <a:extLst>
              <a:ext uri="{FF2B5EF4-FFF2-40B4-BE49-F238E27FC236}">
                <a16:creationId xmlns:a16="http://schemas.microsoft.com/office/drawing/2014/main" id="{DC353539-3651-E538-5817-892F3546AB5D}"/>
              </a:ext>
            </a:extLst>
          </p:cNvPr>
          <p:cNvSpPr txBox="1"/>
          <p:nvPr/>
        </p:nvSpPr>
        <p:spPr>
          <a:xfrm>
            <a:off x="813816" y="1799303"/>
            <a:ext cx="10916962" cy="4443890"/>
          </a:xfrm>
          <a:prstGeom prst="rect">
            <a:avLst/>
          </a:prstGeom>
          <a:noFill/>
          <a:ln>
            <a:noFill/>
          </a:ln>
        </p:spPr>
        <p:txBody>
          <a:bodyPr spcFirstLastPara="1" wrap="square" lIns="91425" tIns="45700" rIns="91425" bIns="45700" anchor="ctr" anchorCtr="0">
            <a:noAutofit/>
          </a:bodyPr>
          <a:lstStyle/>
          <a:p>
            <a:pPr>
              <a:spcBef>
                <a:spcPts val="1000"/>
              </a:spcBef>
            </a:pPr>
            <a:r>
              <a:rPr lang="lv-LV" sz="2000" b="1" dirty="0">
                <a:solidFill>
                  <a:srgbClr val="C00000"/>
                </a:solidFill>
                <a:latin typeface="Verdana"/>
                <a:ea typeface="Verdana"/>
                <a:cs typeface="+mn-lt"/>
                <a:sym typeface="Verdana"/>
              </a:rPr>
              <a:t>!!</a:t>
            </a:r>
            <a:r>
              <a:rPr lang="lv-LV" sz="2000" dirty="0">
                <a:latin typeface="Verdana"/>
                <a:ea typeface="Verdana"/>
                <a:cs typeface="+mn-lt"/>
                <a:sym typeface="Verdana"/>
              </a:rPr>
              <a:t> </a:t>
            </a:r>
            <a:r>
              <a:rPr lang="lv-LV" sz="2000" b="1" dirty="0" err="1">
                <a:latin typeface="Verdana"/>
                <a:ea typeface="Verdana"/>
                <a:cs typeface="+mn-lt"/>
                <a:sym typeface="Verdana"/>
              </a:rPr>
              <a:t>Formatīvās</a:t>
            </a:r>
            <a:r>
              <a:rPr lang="lv-LV" sz="2000" b="1" dirty="0">
                <a:latin typeface="Verdana"/>
                <a:ea typeface="Verdana"/>
                <a:cs typeface="+mn-lt"/>
                <a:sym typeface="Verdana"/>
              </a:rPr>
              <a:t> vērtēšanas mērķis </a:t>
            </a:r>
            <a:r>
              <a:rPr lang="lv-LV" sz="2000" dirty="0">
                <a:latin typeface="Verdana"/>
                <a:ea typeface="Verdana"/>
                <a:cs typeface="+mn-lt"/>
                <a:sym typeface="Verdana"/>
              </a:rPr>
              <a:t>ir iegūt informāciju par SR apguvi, kamēr skolēns vēl mācās, lai sniegtu atgriezenisko saiti skolēnam par to, </a:t>
            </a:r>
            <a:r>
              <a:rPr lang="lv-LV" sz="2000" b="1" dirty="0">
                <a:latin typeface="Verdana"/>
                <a:ea typeface="Verdana"/>
                <a:cs typeface="+mn-lt"/>
                <a:sym typeface="Verdana"/>
              </a:rPr>
              <a:t>ko viņš jau apguvis un kas viņam vēl jāiemācās</a:t>
            </a:r>
            <a:r>
              <a:rPr lang="lv-LV" sz="2000" dirty="0">
                <a:latin typeface="Verdana"/>
                <a:ea typeface="Verdana"/>
                <a:cs typeface="+mn-lt"/>
                <a:sym typeface="Verdana"/>
              </a:rPr>
              <a:t>, un lai</a:t>
            </a:r>
            <a:r>
              <a:rPr lang="lv-LV" sz="2000" b="1" dirty="0">
                <a:latin typeface="Verdana"/>
                <a:ea typeface="Verdana"/>
                <a:cs typeface="+mn-lt"/>
                <a:sym typeface="Verdana"/>
              </a:rPr>
              <a:t> skolotājs </a:t>
            </a:r>
            <a:r>
              <a:rPr lang="lv-LV" sz="2000" dirty="0">
                <a:latin typeface="Verdana"/>
                <a:ea typeface="Verdana"/>
                <a:cs typeface="+mn-lt"/>
                <a:sym typeface="Verdana"/>
              </a:rPr>
              <a:t>varētu pieņemt informētus lēmumus </a:t>
            </a:r>
            <a:r>
              <a:rPr lang="lv-LV" sz="2000" b="1" dirty="0">
                <a:latin typeface="Verdana"/>
                <a:ea typeface="Verdana"/>
                <a:cs typeface="+mn-lt"/>
                <a:sym typeface="Verdana"/>
              </a:rPr>
              <a:t>par turpmāko mācību procesa gaitu. </a:t>
            </a:r>
          </a:p>
          <a:p>
            <a:pPr>
              <a:spcBef>
                <a:spcPts val="1000"/>
              </a:spcBef>
            </a:pPr>
            <a:endParaRPr lang="en-US" sz="2000" dirty="0">
              <a:latin typeface="Verdana"/>
              <a:ea typeface="Verdana"/>
              <a:cs typeface="+mn-lt"/>
            </a:endParaRPr>
          </a:p>
          <a:p>
            <a:pPr>
              <a:spcBef>
                <a:spcPts val="1000"/>
              </a:spcBef>
            </a:pPr>
            <a:r>
              <a:rPr lang="lv-LV" sz="2000" b="1" dirty="0" err="1">
                <a:latin typeface="Verdana"/>
                <a:ea typeface="Verdana"/>
                <a:cs typeface="+mn-lt"/>
              </a:rPr>
              <a:t>Formatīvo</a:t>
            </a:r>
            <a:r>
              <a:rPr lang="lv-LV" sz="2000" b="1" dirty="0">
                <a:latin typeface="Verdana"/>
                <a:ea typeface="Verdana"/>
                <a:cs typeface="+mn-lt"/>
              </a:rPr>
              <a:t> vērtējumu nelabo</a:t>
            </a:r>
            <a:r>
              <a:rPr lang="lv-LV" sz="2000" dirty="0">
                <a:latin typeface="Verdana"/>
                <a:ea typeface="Verdana"/>
                <a:cs typeface="+mn-lt"/>
              </a:rPr>
              <a:t>. </a:t>
            </a:r>
            <a:endParaRPr lang="lv-LV" dirty="0">
              <a:latin typeface="Arial"/>
              <a:ea typeface="Verdana"/>
              <a:cs typeface="+mn-lt"/>
            </a:endParaRPr>
          </a:p>
          <a:p>
            <a:pPr>
              <a:spcBef>
                <a:spcPts val="1000"/>
              </a:spcBef>
            </a:pPr>
            <a:r>
              <a:rPr lang="lv-LV" sz="2000" dirty="0">
                <a:latin typeface="Verdana"/>
                <a:ea typeface="Verdana"/>
                <a:cs typeface="+mn-lt"/>
              </a:rPr>
              <a:t>Ja skolēns nav bijis skolā, darbu vēlams nokārtot, </a:t>
            </a:r>
            <a:r>
              <a:rPr lang="lv-LV" sz="2000" b="1" dirty="0">
                <a:latin typeface="Verdana"/>
                <a:ea typeface="Verdana"/>
                <a:cs typeface="+mn-lt"/>
              </a:rPr>
              <a:t>lai pārliecinātos</a:t>
            </a:r>
            <a:r>
              <a:rPr lang="lv-LV" sz="2000" dirty="0">
                <a:latin typeface="Verdana"/>
                <a:ea typeface="Verdana"/>
                <a:cs typeface="+mn-lt"/>
              </a:rPr>
              <a:t> par tā brīža sniegumu.</a:t>
            </a:r>
            <a:r>
              <a:rPr lang="lv-LV" dirty="0">
                <a:latin typeface="Arial"/>
                <a:ea typeface="Verdana"/>
                <a:cs typeface="+mn-lt"/>
              </a:rPr>
              <a:t> </a:t>
            </a:r>
            <a:r>
              <a:rPr lang="lv-LV" sz="2000" dirty="0" err="1">
                <a:latin typeface="Verdana"/>
                <a:ea typeface="Verdana"/>
                <a:cs typeface="+mn-lt"/>
              </a:rPr>
              <a:t>Formatīvais</a:t>
            </a:r>
            <a:r>
              <a:rPr lang="lv-LV" sz="2000" dirty="0">
                <a:latin typeface="Verdana"/>
                <a:ea typeface="Verdana"/>
                <a:cs typeface="+mn-lt"/>
              </a:rPr>
              <a:t> vērtējums </a:t>
            </a:r>
            <a:r>
              <a:rPr lang="lv-LV" sz="2000" b="1" dirty="0">
                <a:latin typeface="Verdana"/>
                <a:ea typeface="Verdana"/>
                <a:cs typeface="+mn-lt"/>
              </a:rPr>
              <a:t>neietekmē </a:t>
            </a:r>
            <a:r>
              <a:rPr lang="lv-LV" sz="2000" b="1" dirty="0" err="1">
                <a:latin typeface="Verdana"/>
                <a:ea typeface="Verdana"/>
                <a:cs typeface="+mn-lt"/>
              </a:rPr>
              <a:t>summatīvo</a:t>
            </a:r>
            <a:r>
              <a:rPr lang="lv-LV" sz="2000" b="1" dirty="0">
                <a:latin typeface="Verdana"/>
                <a:ea typeface="Verdana"/>
                <a:cs typeface="+mn-lt"/>
              </a:rPr>
              <a:t> vērtējumu</a:t>
            </a:r>
            <a:r>
              <a:rPr lang="lv-LV" sz="2000" dirty="0">
                <a:latin typeface="Verdana"/>
                <a:ea typeface="Verdana"/>
                <a:cs typeface="+mn-lt"/>
              </a:rPr>
              <a:t>. </a:t>
            </a:r>
          </a:p>
          <a:p>
            <a:pPr>
              <a:spcBef>
                <a:spcPts val="1000"/>
              </a:spcBef>
            </a:pPr>
            <a:endParaRPr lang="en-US" dirty="0">
              <a:solidFill>
                <a:srgbClr val="664690"/>
              </a:solidFill>
              <a:latin typeface="Arial"/>
              <a:ea typeface="Verdana"/>
              <a:cs typeface="Arial"/>
            </a:endParaRPr>
          </a:p>
          <a:p>
            <a:pPr>
              <a:spcBef>
                <a:spcPts val="1000"/>
              </a:spcBef>
            </a:pPr>
            <a:r>
              <a:rPr lang="lv-LV" sz="2000" b="1" dirty="0">
                <a:solidFill>
                  <a:srgbClr val="C00000"/>
                </a:solidFill>
                <a:latin typeface="Verdana"/>
                <a:ea typeface="Verdana"/>
                <a:cs typeface="Arial"/>
              </a:rPr>
              <a:t>!!</a:t>
            </a:r>
            <a:r>
              <a:rPr lang="lv-LV" sz="2000" dirty="0">
                <a:latin typeface="Verdana"/>
                <a:ea typeface="Verdana"/>
                <a:cs typeface="Arial"/>
              </a:rPr>
              <a:t> Sākumskolā īpaši ieteicams vienoties par skolēna </a:t>
            </a:r>
            <a:r>
              <a:rPr lang="lv-LV" sz="2000" b="1" dirty="0">
                <a:latin typeface="Verdana"/>
                <a:ea typeface="Verdana"/>
                <a:cs typeface="Arial"/>
              </a:rPr>
              <a:t>mācīšanās ieradumu, uzvedības un citu viņu darbības aspektu vērtējumu izteikšanas un atspoguļošanas kārtību</a:t>
            </a:r>
            <a:r>
              <a:rPr lang="lv-LV" sz="2000" dirty="0">
                <a:latin typeface="Verdana"/>
                <a:ea typeface="Verdana"/>
                <a:cs typeface="Arial"/>
              </a:rPr>
              <a:t> izglītības iestādes līmenī papildu mācību snieguma vērtēšanai. </a:t>
            </a:r>
            <a:endParaRPr lang="lv-LV" dirty="0">
              <a:cs typeface="Arial"/>
            </a:endParaRPr>
          </a:p>
        </p:txBody>
      </p:sp>
    </p:spTree>
    <p:extLst>
      <p:ext uri="{BB962C8B-B14F-4D97-AF65-F5344CB8AC3E}">
        <p14:creationId xmlns:p14="http://schemas.microsoft.com/office/powerpoint/2010/main" val="189897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EC8A-52FA-2413-6ABA-DF6043C72861}"/>
              </a:ext>
            </a:extLst>
          </p:cNvPr>
          <p:cNvSpPr>
            <a:spLocks noGrp="1"/>
          </p:cNvSpPr>
          <p:nvPr>
            <p:ph type="title"/>
          </p:nvPr>
        </p:nvSpPr>
        <p:spPr>
          <a:xfrm>
            <a:off x="616775" y="257551"/>
            <a:ext cx="10056232" cy="1142815"/>
          </a:xfrm>
        </p:spPr>
        <p:txBody>
          <a:bodyPr/>
          <a:lstStyle/>
          <a:p>
            <a:r>
              <a:rPr lang="en-US" sz="2800" err="1"/>
              <a:t>Skaidrojums</a:t>
            </a:r>
            <a:r>
              <a:rPr lang="en-US" sz="2800"/>
              <a:t> II. </a:t>
            </a:r>
            <a:br>
              <a:rPr lang="en-US" sz="2800"/>
            </a:br>
            <a:r>
              <a:rPr lang="en-US" sz="2800" err="1"/>
              <a:t>Formatīvās</a:t>
            </a:r>
            <a:r>
              <a:rPr lang="en-US" sz="2800"/>
              <a:t> </a:t>
            </a:r>
            <a:r>
              <a:rPr lang="en-US" sz="2800" err="1"/>
              <a:t>vērtēšanas</a:t>
            </a:r>
            <a:r>
              <a:rPr lang="en-US" sz="2800"/>
              <a:t> </a:t>
            </a:r>
            <a:r>
              <a:rPr lang="en-US" sz="2800" err="1"/>
              <a:t>atspoguļošana</a:t>
            </a:r>
            <a:r>
              <a:rPr lang="en-US" sz="2800"/>
              <a:t> </a:t>
            </a:r>
            <a:r>
              <a:rPr lang="en-US" sz="2800" err="1"/>
              <a:t>mācību</a:t>
            </a:r>
            <a:r>
              <a:rPr lang="en-US" sz="2800"/>
              <a:t> </a:t>
            </a:r>
            <a:r>
              <a:rPr lang="en-US" sz="2800" err="1"/>
              <a:t>procesa</a:t>
            </a:r>
            <a:r>
              <a:rPr lang="en-US" sz="2800"/>
              <a:t> </a:t>
            </a:r>
            <a:r>
              <a:rPr lang="en-US" sz="2800" err="1"/>
              <a:t>laikā</a:t>
            </a:r>
            <a:endParaRPr lang="en-US" sz="2800"/>
          </a:p>
        </p:txBody>
      </p:sp>
      <p:sp>
        <p:nvSpPr>
          <p:cNvPr id="3" name="Text Placeholder 2">
            <a:extLst>
              <a:ext uri="{FF2B5EF4-FFF2-40B4-BE49-F238E27FC236}">
                <a16:creationId xmlns:a16="http://schemas.microsoft.com/office/drawing/2014/main" id="{CEC01B3E-9301-E8FA-7100-B3C2EDF7100D}"/>
              </a:ext>
            </a:extLst>
          </p:cNvPr>
          <p:cNvSpPr>
            <a:spLocks noGrp="1"/>
          </p:cNvSpPr>
          <p:nvPr>
            <p:ph type="body" idx="1"/>
          </p:nvPr>
        </p:nvSpPr>
        <p:spPr>
          <a:xfrm>
            <a:off x="816377" y="1602658"/>
            <a:ext cx="10677089" cy="4357611"/>
          </a:xfrm>
        </p:spPr>
        <p:txBody>
          <a:bodyPr/>
          <a:lstStyle/>
          <a:p>
            <a:pPr marL="228600" indent="0" algn="just">
              <a:spcBef>
                <a:spcPts val="0"/>
              </a:spcBef>
            </a:pPr>
            <a:endParaRPr lang="lv-LV" sz="1800" dirty="0">
              <a:solidFill>
                <a:srgbClr val="664690"/>
              </a:solidFill>
              <a:latin typeface="Arial"/>
            </a:endParaRPr>
          </a:p>
          <a:p>
            <a:pPr marL="228600" indent="0" algn="just">
              <a:spcBef>
                <a:spcPts val="0"/>
              </a:spcBef>
            </a:pPr>
            <a:r>
              <a:rPr lang="lv-LV" sz="2000" b="1" dirty="0">
                <a:solidFill>
                  <a:srgbClr val="664690"/>
                </a:solidFill>
                <a:latin typeface="Arial"/>
              </a:rPr>
              <a:t>Ne vienmēr </a:t>
            </a:r>
            <a:r>
              <a:rPr lang="lv-LV" sz="2000" b="1" dirty="0" err="1">
                <a:solidFill>
                  <a:srgbClr val="664690"/>
                </a:solidFill>
                <a:latin typeface="Arial"/>
              </a:rPr>
              <a:t>formatīvajam</a:t>
            </a:r>
            <a:r>
              <a:rPr lang="lv-LV" sz="2000" b="1" dirty="0">
                <a:solidFill>
                  <a:srgbClr val="664690"/>
                </a:solidFill>
                <a:latin typeface="Arial"/>
              </a:rPr>
              <a:t> vērtējumam jābūt atspoguļotam e-klasē.</a:t>
            </a:r>
            <a:r>
              <a:rPr lang="lv-LV" sz="2000" dirty="0">
                <a:solidFill>
                  <a:srgbClr val="664690"/>
                </a:solidFill>
                <a:latin typeface="Arial"/>
              </a:rPr>
              <a:t> To var izteikt kā</a:t>
            </a:r>
            <a:endParaRPr lang="en-US" sz="2000" dirty="0">
              <a:solidFill>
                <a:srgbClr val="664690"/>
              </a:solidFill>
              <a:latin typeface="Arial"/>
            </a:endParaRPr>
          </a:p>
          <a:p>
            <a:pPr marL="1028700" lvl="1" indent="-342900" algn="just">
              <a:spcBef>
                <a:spcPts val="0"/>
              </a:spcBef>
              <a:buSzPts val="2400"/>
              <a:buFont typeface="Arial"/>
              <a:buChar char="•"/>
            </a:pPr>
            <a:r>
              <a:rPr lang="lv-LV" dirty="0">
                <a:solidFill>
                  <a:srgbClr val="664690"/>
                </a:solidFill>
                <a:latin typeface="Arial"/>
              </a:rPr>
              <a:t>komentāru par uzdevuma veikšanu,</a:t>
            </a:r>
          </a:p>
          <a:p>
            <a:pPr marL="1028700" lvl="1" indent="-342900" algn="just">
              <a:spcBef>
                <a:spcPts val="0"/>
              </a:spcBef>
              <a:buSzPts val="2400"/>
              <a:buFont typeface="Arial"/>
              <a:buChar char="•"/>
            </a:pPr>
            <a:r>
              <a:rPr lang="lv-LV" dirty="0">
                <a:solidFill>
                  <a:srgbClr val="664690"/>
                </a:solidFill>
                <a:latin typeface="Arial"/>
              </a:rPr>
              <a:t>īsu AS ziņojuma formā skolēna dienasgrāmatā,</a:t>
            </a:r>
          </a:p>
          <a:p>
            <a:pPr marL="1028700" lvl="1" indent="-342900" algn="just">
              <a:spcBef>
                <a:spcPts val="0"/>
              </a:spcBef>
              <a:buFont typeface="Arial"/>
              <a:buChar char="•"/>
            </a:pPr>
            <a:r>
              <a:rPr lang="en-US" dirty="0">
                <a:solidFill>
                  <a:srgbClr val="664690"/>
                </a:solidFill>
                <a:latin typeface="Arial"/>
              </a:rPr>
              <a:t>STAP </a:t>
            </a:r>
            <a:r>
              <a:rPr lang="en-US" dirty="0" err="1">
                <a:solidFill>
                  <a:srgbClr val="664690"/>
                </a:solidFill>
                <a:latin typeface="Arial"/>
              </a:rPr>
              <a:t>snieguma</a:t>
            </a:r>
            <a:r>
              <a:rPr lang="en-US" dirty="0">
                <a:solidFill>
                  <a:srgbClr val="664690"/>
                </a:solidFill>
                <a:latin typeface="Arial"/>
              </a:rPr>
              <a:t> </a:t>
            </a:r>
            <a:r>
              <a:rPr lang="en-US" dirty="0" err="1">
                <a:solidFill>
                  <a:srgbClr val="664690"/>
                </a:solidFill>
                <a:latin typeface="Arial"/>
              </a:rPr>
              <a:t>līmeņa</a:t>
            </a:r>
            <a:r>
              <a:rPr lang="en-US" dirty="0">
                <a:solidFill>
                  <a:srgbClr val="664690"/>
                </a:solidFill>
                <a:latin typeface="Arial"/>
              </a:rPr>
              <a:t> </a:t>
            </a:r>
            <a:r>
              <a:rPr lang="en-US" dirty="0" err="1">
                <a:solidFill>
                  <a:srgbClr val="664690"/>
                </a:solidFill>
                <a:latin typeface="Arial"/>
              </a:rPr>
              <a:t>aprakstu</a:t>
            </a:r>
            <a:r>
              <a:rPr lang="en-US" dirty="0">
                <a:solidFill>
                  <a:srgbClr val="664690"/>
                </a:solidFill>
                <a:latin typeface="Arial"/>
              </a:rPr>
              <a:t>, </a:t>
            </a:r>
            <a:r>
              <a:rPr lang="en-US" dirty="0" err="1">
                <a:solidFill>
                  <a:srgbClr val="664690"/>
                </a:solidFill>
                <a:latin typeface="Arial"/>
              </a:rPr>
              <a:t>kurā</a:t>
            </a:r>
            <a:r>
              <a:rPr lang="en-US" dirty="0">
                <a:solidFill>
                  <a:srgbClr val="664690"/>
                </a:solidFill>
                <a:latin typeface="Arial"/>
              </a:rPr>
              <a:t> var </a:t>
            </a:r>
            <a:r>
              <a:rPr lang="en-US" dirty="0" err="1">
                <a:solidFill>
                  <a:srgbClr val="664690"/>
                </a:solidFill>
                <a:latin typeface="Arial"/>
              </a:rPr>
              <a:t>identificēt</a:t>
            </a:r>
            <a:r>
              <a:rPr lang="en-US" dirty="0">
                <a:solidFill>
                  <a:srgbClr val="664690"/>
                </a:solidFill>
                <a:latin typeface="Arial"/>
              </a:rPr>
              <a:t> </a:t>
            </a:r>
            <a:r>
              <a:rPr lang="en-US" dirty="0" err="1">
                <a:solidFill>
                  <a:srgbClr val="664690"/>
                </a:solidFill>
                <a:latin typeface="Arial"/>
              </a:rPr>
              <a:t>stiprās</a:t>
            </a:r>
            <a:r>
              <a:rPr lang="en-US" dirty="0">
                <a:solidFill>
                  <a:srgbClr val="664690"/>
                </a:solidFill>
                <a:latin typeface="Arial"/>
              </a:rPr>
              <a:t> </a:t>
            </a:r>
            <a:r>
              <a:rPr lang="en-US" dirty="0" err="1">
                <a:solidFill>
                  <a:srgbClr val="664690"/>
                </a:solidFill>
                <a:latin typeface="Arial"/>
              </a:rPr>
              <a:t>puses</a:t>
            </a:r>
            <a:r>
              <a:rPr lang="en-US" dirty="0">
                <a:solidFill>
                  <a:srgbClr val="664690"/>
                </a:solidFill>
                <a:latin typeface="Arial"/>
              </a:rPr>
              <a:t> un </a:t>
            </a:r>
            <a:r>
              <a:rPr lang="en-US" dirty="0" err="1">
                <a:solidFill>
                  <a:srgbClr val="664690"/>
                </a:solidFill>
                <a:latin typeface="Arial"/>
              </a:rPr>
              <a:t>turpmāk</a:t>
            </a:r>
            <a:r>
              <a:rPr lang="en-US" dirty="0">
                <a:solidFill>
                  <a:srgbClr val="664690"/>
                </a:solidFill>
                <a:latin typeface="Arial"/>
              </a:rPr>
              <a:t> </a:t>
            </a:r>
            <a:r>
              <a:rPr lang="en-US" dirty="0" err="1">
                <a:solidFill>
                  <a:srgbClr val="664690"/>
                </a:solidFill>
                <a:latin typeface="Arial"/>
              </a:rPr>
              <a:t>darāmo</a:t>
            </a:r>
            <a:r>
              <a:rPr lang="en-US" dirty="0">
                <a:solidFill>
                  <a:srgbClr val="664690"/>
                </a:solidFill>
                <a:latin typeface="Arial"/>
              </a:rPr>
              <a:t>.</a:t>
            </a:r>
          </a:p>
          <a:p>
            <a:pPr marL="228600" indent="0" algn="just">
              <a:spcBef>
                <a:spcPts val="0"/>
              </a:spcBef>
            </a:pPr>
            <a:endParaRPr lang="lv-LV" sz="2000" dirty="0">
              <a:solidFill>
                <a:srgbClr val="664690"/>
              </a:solidFill>
              <a:latin typeface="Arial"/>
            </a:endParaRPr>
          </a:p>
          <a:p>
            <a:pPr marL="228600" indent="0" algn="just">
              <a:spcBef>
                <a:spcPts val="0"/>
              </a:spcBef>
            </a:pPr>
            <a:r>
              <a:rPr lang="lv-LV" sz="2000" dirty="0">
                <a:solidFill>
                  <a:srgbClr val="664690"/>
                </a:solidFill>
                <a:latin typeface="Arial"/>
              </a:rPr>
              <a:t>Ja skola izvēlas atspoguļot e-klasē, tad</a:t>
            </a:r>
            <a:r>
              <a:rPr lang="lv-LV" sz="2000" b="1" dirty="0">
                <a:solidFill>
                  <a:srgbClr val="664690"/>
                </a:solidFill>
                <a:latin typeface="Arial"/>
              </a:rPr>
              <a:t> to var darīt dažādos veidos</a:t>
            </a:r>
            <a:r>
              <a:rPr lang="lv-LV" sz="2000" dirty="0">
                <a:solidFill>
                  <a:srgbClr val="664690"/>
                </a:solidFill>
                <a:latin typeface="Arial"/>
              </a:rPr>
              <a:t>:</a:t>
            </a:r>
          </a:p>
          <a:p>
            <a:pPr marL="1028700" lvl="1" indent="-342900" algn="just">
              <a:spcBef>
                <a:spcPts val="0"/>
              </a:spcBef>
              <a:buFont typeface="Arial,Sans-Serif"/>
              <a:buChar char="•"/>
            </a:pPr>
            <a:r>
              <a:rPr lang="lv-LV" dirty="0">
                <a:solidFill>
                  <a:srgbClr val="664690"/>
                </a:solidFill>
                <a:latin typeface="Arial"/>
                <a:cs typeface="Arial"/>
              </a:rPr>
              <a:t>STAP (skaidri norādot atšķirību apzīmējumos no </a:t>
            </a:r>
            <a:r>
              <a:rPr lang="lv-LV" dirty="0" err="1">
                <a:solidFill>
                  <a:srgbClr val="664690"/>
                </a:solidFill>
                <a:latin typeface="Arial"/>
                <a:cs typeface="Arial"/>
              </a:rPr>
              <a:t>summatīvās</a:t>
            </a:r>
            <a:r>
              <a:rPr lang="lv-LV" dirty="0">
                <a:solidFill>
                  <a:srgbClr val="664690"/>
                </a:solidFill>
                <a:latin typeface="Arial"/>
                <a:cs typeface="Arial"/>
              </a:rPr>
              <a:t> vērtēšanas, lietošanu atrunā vērtēšanas kārtībā),</a:t>
            </a:r>
          </a:p>
          <a:p>
            <a:pPr marL="1028700" lvl="1" indent="-342900" algn="just">
              <a:spcBef>
                <a:spcPts val="0"/>
              </a:spcBef>
              <a:buFont typeface="Arial,Sans-Serif"/>
              <a:buChar char="•"/>
            </a:pPr>
            <a:r>
              <a:rPr lang="lv-LV" dirty="0">
                <a:solidFill>
                  <a:srgbClr val="664690"/>
                </a:solidFill>
                <a:latin typeface="Arial"/>
                <a:cs typeface="Arial"/>
              </a:rPr>
              <a:t>% (lietošanu atrunājot skolas vērtēšanas kārtībā),</a:t>
            </a:r>
            <a:endParaRPr lang="en-US" dirty="0">
              <a:solidFill>
                <a:srgbClr val="664690"/>
              </a:solidFill>
              <a:latin typeface="Arial"/>
              <a:cs typeface="Arial"/>
            </a:endParaRPr>
          </a:p>
          <a:p>
            <a:pPr marL="1028700" lvl="1" indent="-342900" algn="just">
              <a:spcBef>
                <a:spcPts val="0"/>
              </a:spcBef>
              <a:buFont typeface="Arial,Sans-Serif"/>
              <a:buChar char="•"/>
            </a:pPr>
            <a:r>
              <a:rPr lang="lv-LV" dirty="0">
                <a:solidFill>
                  <a:srgbClr val="664690"/>
                </a:solidFill>
                <a:latin typeface="Arial"/>
                <a:cs typeface="Arial"/>
              </a:rPr>
              <a:t>i/</a:t>
            </a:r>
            <a:r>
              <a:rPr lang="lv-LV" dirty="0" err="1">
                <a:solidFill>
                  <a:srgbClr val="664690"/>
                </a:solidFill>
                <a:latin typeface="Arial"/>
                <a:cs typeface="Arial"/>
              </a:rPr>
              <a:t>ni</a:t>
            </a:r>
            <a:r>
              <a:rPr lang="lv-LV" dirty="0">
                <a:solidFill>
                  <a:srgbClr val="664690"/>
                </a:solidFill>
                <a:latin typeface="Arial"/>
                <a:cs typeface="Arial"/>
              </a:rPr>
              <a:t> (lietošanu atrunājot skolas vērtēšanas kārtībā).</a:t>
            </a:r>
            <a:endParaRPr lang="lv-LV" dirty="0"/>
          </a:p>
          <a:p>
            <a:pPr marL="1028700" lvl="1" indent="-342900" algn="just">
              <a:spcBef>
                <a:spcPts val="0"/>
              </a:spcBef>
              <a:buFont typeface="Arial,Sans-Serif"/>
              <a:buChar char="•"/>
            </a:pPr>
            <a:endParaRPr lang="lv-LV" dirty="0">
              <a:solidFill>
                <a:srgbClr val="664690"/>
              </a:solidFill>
              <a:latin typeface="Arial"/>
              <a:cs typeface="Arial"/>
            </a:endParaRPr>
          </a:p>
          <a:p>
            <a:pPr marL="228600" indent="0" algn="just">
              <a:spcBef>
                <a:spcPts val="0"/>
              </a:spcBef>
            </a:pPr>
            <a:r>
              <a:rPr lang="lv-LV" sz="2000" b="1" dirty="0" err="1">
                <a:solidFill>
                  <a:srgbClr val="664690"/>
                </a:solidFill>
                <a:latin typeface="Arial"/>
              </a:rPr>
              <a:t>Formatīvo</a:t>
            </a:r>
            <a:r>
              <a:rPr lang="lv-LV" sz="2000" b="1" dirty="0">
                <a:solidFill>
                  <a:srgbClr val="664690"/>
                </a:solidFill>
                <a:latin typeface="Arial"/>
              </a:rPr>
              <a:t> vērtējumu var diferencēt</a:t>
            </a:r>
            <a:r>
              <a:rPr lang="lv-LV" sz="2000" dirty="0">
                <a:solidFill>
                  <a:srgbClr val="664690"/>
                </a:solidFill>
                <a:latin typeface="Arial"/>
              </a:rPr>
              <a:t>: var tikt vērtēta tikai 1 prasme un tas var būt I-II izziņas līmenī, citreiz koncentrēties uz III – IV izziņas līmeni.  </a:t>
            </a:r>
          </a:p>
          <a:p>
            <a:pPr marL="685800" lvl="1" indent="0" algn="just">
              <a:spcBef>
                <a:spcPts val="0"/>
              </a:spcBef>
            </a:pPr>
            <a:endParaRPr lang="lv-LV" dirty="0">
              <a:solidFill>
                <a:srgbClr val="664690"/>
              </a:solidFill>
              <a:latin typeface="Arial"/>
            </a:endParaRPr>
          </a:p>
          <a:p>
            <a:pPr marL="685800" lvl="1" indent="0" algn="just">
              <a:spcBef>
                <a:spcPts val="0"/>
              </a:spcBef>
            </a:pPr>
            <a:endParaRPr lang="lv-LV" sz="2000" dirty="0">
              <a:solidFill>
                <a:srgbClr val="664690"/>
              </a:solidFill>
            </a:endParaRPr>
          </a:p>
          <a:p>
            <a:pPr marL="571500" indent="-342900" algn="just">
              <a:spcBef>
                <a:spcPts val="0"/>
              </a:spcBef>
              <a:buFont typeface="Wingdings,Sans-Serif"/>
              <a:buChar char="ü"/>
            </a:pPr>
            <a:endParaRPr lang="en-US" sz="2000" dirty="0">
              <a:solidFill>
                <a:srgbClr val="664690"/>
              </a:solidFill>
              <a:highlight>
                <a:srgbClr val="FFFF00"/>
              </a:highlight>
            </a:endParaRPr>
          </a:p>
        </p:txBody>
      </p:sp>
      <p:sp>
        <p:nvSpPr>
          <p:cNvPr id="4" name="Slide Number Placeholder 3">
            <a:extLst>
              <a:ext uri="{FF2B5EF4-FFF2-40B4-BE49-F238E27FC236}">
                <a16:creationId xmlns:a16="http://schemas.microsoft.com/office/drawing/2014/main" id="{F9ADA4ED-F738-57C5-B39C-7D62B08A5394}"/>
              </a:ext>
            </a:extLst>
          </p:cNvPr>
          <p:cNvSpPr>
            <a:spLocks noGrp="1"/>
          </p:cNvSpPr>
          <p:nvPr>
            <p:ph type="sldNum" idx="12"/>
          </p:nvPr>
        </p:nvSpPr>
        <p:spPr/>
        <p:txBody>
          <a:bodyPr/>
          <a:lstStyle/>
          <a:p>
            <a:fld id="{00000000-1234-1234-1234-123412341234}" type="slidenum">
              <a:rPr lang="lv-LV" smtClean="0"/>
              <a:pPr/>
              <a:t>14</a:t>
            </a:fld>
            <a:endParaRPr lang="lv-LV"/>
          </a:p>
        </p:txBody>
      </p:sp>
    </p:spTree>
    <p:extLst>
      <p:ext uri="{BB962C8B-B14F-4D97-AF65-F5344CB8AC3E}">
        <p14:creationId xmlns:p14="http://schemas.microsoft.com/office/powerpoint/2010/main" val="126177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471F3F3-A2C0-E447-809D-15A65EC3D71E}"/>
              </a:ext>
            </a:extLst>
          </p:cNvPr>
          <p:cNvSpPr>
            <a:spLocks noGrp="1"/>
          </p:cNvSpPr>
          <p:nvPr>
            <p:ph type="title"/>
          </p:nvPr>
        </p:nvSpPr>
        <p:spPr>
          <a:xfrm>
            <a:off x="616775" y="257551"/>
            <a:ext cx="10927915" cy="1142815"/>
          </a:xfrm>
        </p:spPr>
        <p:txBody>
          <a:bodyPr/>
          <a:lstStyle/>
          <a:p>
            <a:r>
              <a:rPr lang="en-US" sz="2800" err="1"/>
              <a:t>Skaidrojums</a:t>
            </a:r>
            <a:r>
              <a:rPr lang="en-US" sz="2800"/>
              <a:t> III. </a:t>
            </a:r>
            <a:br>
              <a:rPr lang="en-US" sz="2800"/>
            </a:br>
            <a:r>
              <a:rPr lang="en-US" sz="2800" err="1"/>
              <a:t>Formatīvās</a:t>
            </a:r>
            <a:r>
              <a:rPr lang="en-US" sz="2800"/>
              <a:t> </a:t>
            </a:r>
            <a:r>
              <a:rPr lang="en-US" sz="2800" err="1"/>
              <a:t>vērtēšanas</a:t>
            </a:r>
            <a:r>
              <a:rPr lang="en-US" sz="2800"/>
              <a:t> </a:t>
            </a:r>
            <a:r>
              <a:rPr lang="en-US" sz="2800" err="1"/>
              <a:t>atspoguļošana</a:t>
            </a:r>
            <a:r>
              <a:rPr lang="en-US" sz="2800"/>
              <a:t> </a:t>
            </a:r>
            <a:r>
              <a:rPr lang="en-US" sz="2800" err="1"/>
              <a:t>mācību</a:t>
            </a:r>
            <a:r>
              <a:rPr lang="en-US" sz="2800"/>
              <a:t> </a:t>
            </a:r>
            <a:r>
              <a:rPr lang="en-US" sz="2800" err="1"/>
              <a:t>procesa</a:t>
            </a:r>
            <a:r>
              <a:rPr lang="en-US" sz="2800"/>
              <a:t> </a:t>
            </a:r>
            <a:r>
              <a:rPr lang="en-US" sz="2800" err="1"/>
              <a:t>laikā</a:t>
            </a:r>
            <a:endParaRPr lang="lv-LV" sz="2800" err="1"/>
          </a:p>
        </p:txBody>
      </p:sp>
      <p:sp>
        <p:nvSpPr>
          <p:cNvPr id="3" name="Teksta vietturis 2">
            <a:extLst>
              <a:ext uri="{FF2B5EF4-FFF2-40B4-BE49-F238E27FC236}">
                <a16:creationId xmlns:a16="http://schemas.microsoft.com/office/drawing/2014/main" id="{11DAF81E-7D66-35A7-7190-92D67F9BADB4}"/>
              </a:ext>
            </a:extLst>
          </p:cNvPr>
          <p:cNvSpPr>
            <a:spLocks noGrp="1"/>
          </p:cNvSpPr>
          <p:nvPr>
            <p:ph type="body" idx="1"/>
          </p:nvPr>
        </p:nvSpPr>
        <p:spPr>
          <a:xfrm>
            <a:off x="616778" y="2853579"/>
            <a:ext cx="10929767" cy="3323384"/>
          </a:xfrm>
        </p:spPr>
        <p:txBody>
          <a:bodyPr/>
          <a:lstStyle/>
          <a:p>
            <a:pPr algn="ctr"/>
            <a:r>
              <a:rPr lang="lv-LV" b="1">
                <a:solidFill>
                  <a:srgbClr val="C00000"/>
                </a:solidFill>
              </a:rPr>
              <a:t>!! </a:t>
            </a:r>
            <a:r>
              <a:rPr lang="lv-LV">
                <a:solidFill>
                  <a:srgbClr val="664690"/>
                </a:solidFill>
                <a:latin typeface="Arial"/>
                <a:cs typeface="Arial"/>
              </a:rPr>
              <a:t>Izglītības iestādes līmenī </a:t>
            </a:r>
            <a:r>
              <a:rPr lang="lv-LV" b="1">
                <a:solidFill>
                  <a:srgbClr val="664690"/>
                </a:solidFill>
                <a:latin typeface="Arial"/>
                <a:cs typeface="Arial"/>
              </a:rPr>
              <a:t>būtiski vienoties par konsekventu veidu</a:t>
            </a:r>
            <a:r>
              <a:rPr lang="lv-LV">
                <a:solidFill>
                  <a:srgbClr val="664690"/>
                </a:solidFill>
                <a:latin typeface="Arial"/>
                <a:cs typeface="Arial"/>
              </a:rPr>
              <a:t>, kā tiks izteikti un fiksēti </a:t>
            </a:r>
            <a:r>
              <a:rPr lang="lv-LV" err="1">
                <a:solidFill>
                  <a:srgbClr val="664690"/>
                </a:solidFill>
                <a:latin typeface="Arial"/>
                <a:cs typeface="Arial"/>
              </a:rPr>
              <a:t>formatīvie</a:t>
            </a:r>
            <a:r>
              <a:rPr lang="lv-LV">
                <a:solidFill>
                  <a:srgbClr val="664690"/>
                </a:solidFill>
                <a:latin typeface="Arial"/>
                <a:cs typeface="Arial"/>
              </a:rPr>
              <a:t> vērtējumi, </a:t>
            </a:r>
            <a:r>
              <a:rPr lang="lv-LV" b="1">
                <a:solidFill>
                  <a:srgbClr val="664690"/>
                </a:solidFill>
                <a:latin typeface="Arial"/>
                <a:cs typeface="Arial"/>
              </a:rPr>
              <a:t>lai atvieglotu saziņu</a:t>
            </a:r>
            <a:r>
              <a:rPr lang="lv-LV">
                <a:solidFill>
                  <a:srgbClr val="664690"/>
                </a:solidFill>
                <a:latin typeface="Arial"/>
                <a:cs typeface="Arial"/>
              </a:rPr>
              <a:t> ar skolēniem un viņu vecākiem (piem., nosakot vai nenosakot obligāto </a:t>
            </a:r>
            <a:r>
              <a:rPr lang="lv-LV" err="1">
                <a:solidFill>
                  <a:srgbClr val="664690"/>
                </a:solidFill>
                <a:latin typeface="Arial"/>
                <a:cs typeface="Arial"/>
              </a:rPr>
              <a:t>formatīvo</a:t>
            </a:r>
            <a:r>
              <a:rPr lang="lv-LV">
                <a:solidFill>
                  <a:srgbClr val="664690"/>
                </a:solidFill>
                <a:latin typeface="Arial"/>
                <a:cs typeface="Arial"/>
              </a:rPr>
              <a:t> vērtējumu skaitu). </a:t>
            </a:r>
            <a:endParaRPr lang="lv-LV"/>
          </a:p>
        </p:txBody>
      </p:sp>
      <p:sp>
        <p:nvSpPr>
          <p:cNvPr id="4" name="Slaida numura vietturis 3">
            <a:extLst>
              <a:ext uri="{FF2B5EF4-FFF2-40B4-BE49-F238E27FC236}">
                <a16:creationId xmlns:a16="http://schemas.microsoft.com/office/drawing/2014/main" id="{8BE15251-123B-A89B-46A8-58920CEA9447}"/>
              </a:ext>
            </a:extLst>
          </p:cNvPr>
          <p:cNvSpPr>
            <a:spLocks noGrp="1"/>
          </p:cNvSpPr>
          <p:nvPr>
            <p:ph type="sldNum" idx="12"/>
          </p:nvPr>
        </p:nvSpPr>
        <p:spPr/>
        <p:txBody>
          <a:bodyPr/>
          <a:lstStyle/>
          <a:p>
            <a:fld id="{00000000-1234-1234-1234-123412341234}" type="slidenum">
              <a:rPr lang="lv-LV" smtClean="0"/>
              <a:pPr/>
              <a:t>15</a:t>
            </a:fld>
            <a:endParaRPr lang="lv-LV"/>
          </a:p>
        </p:txBody>
      </p:sp>
    </p:spTree>
    <p:extLst>
      <p:ext uri="{BB962C8B-B14F-4D97-AF65-F5344CB8AC3E}">
        <p14:creationId xmlns:p14="http://schemas.microsoft.com/office/powerpoint/2010/main" val="16442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E80310-11D6-66C5-2F49-AA5444B35947}"/>
              </a:ext>
            </a:extLst>
          </p:cNvPr>
          <p:cNvSpPr>
            <a:spLocks noGrp="1"/>
          </p:cNvSpPr>
          <p:nvPr>
            <p:ph type="title"/>
          </p:nvPr>
        </p:nvSpPr>
        <p:spPr>
          <a:xfrm>
            <a:off x="5554079" y="252505"/>
            <a:ext cx="5529340" cy="1142815"/>
          </a:xfrm>
        </p:spPr>
        <p:txBody>
          <a:bodyPr/>
          <a:lstStyle/>
          <a:p>
            <a:r>
              <a:rPr lang="lv-LV" sz="2800" dirty="0"/>
              <a:t>PIEMĒRI FORMATĪVAI VĒRTĒŠANAI</a:t>
            </a:r>
          </a:p>
        </p:txBody>
      </p:sp>
      <p:sp>
        <p:nvSpPr>
          <p:cNvPr id="4" name="Slaida numura vietturis 3">
            <a:extLst>
              <a:ext uri="{FF2B5EF4-FFF2-40B4-BE49-F238E27FC236}">
                <a16:creationId xmlns:a16="http://schemas.microsoft.com/office/drawing/2014/main" id="{61A54DD7-FC79-CF0E-B97D-0CD14448B70E}"/>
              </a:ext>
            </a:extLst>
          </p:cNvPr>
          <p:cNvSpPr>
            <a:spLocks noGrp="1"/>
          </p:cNvSpPr>
          <p:nvPr>
            <p:ph type="sldNum" idx="12"/>
          </p:nvPr>
        </p:nvSpPr>
        <p:spPr/>
        <p:txBody>
          <a:bodyPr/>
          <a:lstStyle/>
          <a:p>
            <a:fld id="{00000000-1234-1234-1234-123412341234}" type="slidenum">
              <a:rPr lang="lv-LV" smtClean="0"/>
              <a:pPr/>
              <a:t>16</a:t>
            </a:fld>
            <a:endParaRPr lang="lv-LV"/>
          </a:p>
        </p:txBody>
      </p:sp>
      <p:pic>
        <p:nvPicPr>
          <p:cNvPr id="5" name="Attēls 4" descr="Attēls, kurā ir teksts, ekrānuzņēmums, fonts, cipars&#10;&#10;Apraksts ģenerēts automātiski">
            <a:extLst>
              <a:ext uri="{FF2B5EF4-FFF2-40B4-BE49-F238E27FC236}">
                <a16:creationId xmlns:a16="http://schemas.microsoft.com/office/drawing/2014/main" id="{377B1C10-C9DA-757B-FC2F-B961879AFDBB}"/>
              </a:ext>
            </a:extLst>
          </p:cNvPr>
          <p:cNvPicPr>
            <a:picLocks noChangeAspect="1"/>
          </p:cNvPicPr>
          <p:nvPr/>
        </p:nvPicPr>
        <p:blipFill>
          <a:blip r:embed="rId2"/>
          <a:stretch>
            <a:fillRect/>
          </a:stretch>
        </p:blipFill>
        <p:spPr>
          <a:xfrm>
            <a:off x="5202056" y="1729335"/>
            <a:ext cx="3402298" cy="4425533"/>
          </a:xfrm>
          <a:prstGeom prst="rect">
            <a:avLst/>
          </a:prstGeom>
        </p:spPr>
      </p:pic>
      <p:pic>
        <p:nvPicPr>
          <p:cNvPr id="6" name="Attēls 5" descr="A chart with colorful plants growing out of it&#10;&#10;Description automatically generated">
            <a:extLst>
              <a:ext uri="{FF2B5EF4-FFF2-40B4-BE49-F238E27FC236}">
                <a16:creationId xmlns:a16="http://schemas.microsoft.com/office/drawing/2014/main" id="{211B8236-5638-59B0-D88F-AFD44A9B1DBF}"/>
              </a:ext>
            </a:extLst>
          </p:cNvPr>
          <p:cNvPicPr>
            <a:picLocks noChangeAspect="1"/>
          </p:cNvPicPr>
          <p:nvPr/>
        </p:nvPicPr>
        <p:blipFill>
          <a:blip r:embed="rId3"/>
          <a:stretch>
            <a:fillRect/>
          </a:stretch>
        </p:blipFill>
        <p:spPr>
          <a:xfrm>
            <a:off x="8737158" y="1713870"/>
            <a:ext cx="3289872" cy="4347616"/>
          </a:xfrm>
          <a:prstGeom prst="rect">
            <a:avLst/>
          </a:prstGeom>
        </p:spPr>
      </p:pic>
      <p:sp>
        <p:nvSpPr>
          <p:cNvPr id="9" name="TextBox 8">
            <a:extLst>
              <a:ext uri="{FF2B5EF4-FFF2-40B4-BE49-F238E27FC236}">
                <a16:creationId xmlns:a16="http://schemas.microsoft.com/office/drawing/2014/main" id="{8449B667-FBE5-B722-F0C6-847C8D4F9FB1}"/>
              </a:ext>
            </a:extLst>
          </p:cNvPr>
          <p:cNvSpPr txBox="1"/>
          <p:nvPr/>
        </p:nvSpPr>
        <p:spPr>
          <a:xfrm>
            <a:off x="6468050" y="6088895"/>
            <a:ext cx="556447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200">
                <a:cs typeface="Arial"/>
              </a:rPr>
              <a:t> Ogres Kalna pamatskolas piemērs</a:t>
            </a:r>
            <a:endParaRPr lang="en-US">
              <a:cs typeface="Arial"/>
            </a:endParaRPr>
          </a:p>
        </p:txBody>
      </p:sp>
      <p:pic>
        <p:nvPicPr>
          <p:cNvPr id="3" name="Attēls 2" descr="Attēls, kurā ir teksts, ekrānuzņēmums, multfilma&#10;&#10;Apraksts ģenerēts automātiski">
            <a:extLst>
              <a:ext uri="{FF2B5EF4-FFF2-40B4-BE49-F238E27FC236}">
                <a16:creationId xmlns:a16="http://schemas.microsoft.com/office/drawing/2014/main" id="{CDE0B24B-12DE-443B-E203-0F19D66EE6D8}"/>
              </a:ext>
            </a:extLst>
          </p:cNvPr>
          <p:cNvPicPr>
            <a:picLocks noChangeAspect="1"/>
          </p:cNvPicPr>
          <p:nvPr/>
        </p:nvPicPr>
        <p:blipFill>
          <a:blip r:embed="rId4"/>
          <a:srcRect l="-113" t="-209" r="-73" b="-137"/>
          <a:stretch/>
        </p:blipFill>
        <p:spPr>
          <a:xfrm>
            <a:off x="183786" y="250289"/>
            <a:ext cx="4957263" cy="2666788"/>
          </a:xfrm>
          <a:prstGeom prst="rect">
            <a:avLst/>
          </a:prstGeom>
        </p:spPr>
      </p:pic>
      <p:sp>
        <p:nvSpPr>
          <p:cNvPr id="8" name="TextBox 7">
            <a:extLst>
              <a:ext uri="{FF2B5EF4-FFF2-40B4-BE49-F238E27FC236}">
                <a16:creationId xmlns:a16="http://schemas.microsoft.com/office/drawing/2014/main" id="{7FE340C9-3C36-5B91-997F-26BF5CEF425A}"/>
              </a:ext>
            </a:extLst>
          </p:cNvPr>
          <p:cNvSpPr txBox="1"/>
          <p:nvPr/>
        </p:nvSpPr>
        <p:spPr>
          <a:xfrm>
            <a:off x="176388" y="3053267"/>
            <a:ext cx="49429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400">
                <a:ea typeface="+mn-lt"/>
                <a:cs typeface="+mn-lt"/>
              </a:rPr>
              <a:t>Kuldīgas Centra vidusskolas sākumskolas skolotājas </a:t>
            </a:r>
            <a:r>
              <a:rPr lang="lv-LV" sz="1400" err="1">
                <a:ea typeface="+mn-lt"/>
                <a:cs typeface="+mn-lt"/>
              </a:rPr>
              <a:t>I.Tīrumas</a:t>
            </a:r>
            <a:r>
              <a:rPr lang="lv-LV" sz="1400">
                <a:ea typeface="+mn-lt"/>
                <a:cs typeface="+mn-lt"/>
              </a:rPr>
              <a:t> piemērs</a:t>
            </a:r>
            <a:endParaRPr lang="lv-LV" sz="1400"/>
          </a:p>
        </p:txBody>
      </p:sp>
      <p:pic>
        <p:nvPicPr>
          <p:cNvPr id="10" name="Attēls 9" descr="Attēls, kurā ir teksts, ekrānuzņēmums&#10;&#10;Apraksts ģenerēts automātiski">
            <a:extLst>
              <a:ext uri="{FF2B5EF4-FFF2-40B4-BE49-F238E27FC236}">
                <a16:creationId xmlns:a16="http://schemas.microsoft.com/office/drawing/2014/main" id="{E51D6E1E-B21A-EEC5-8671-C92897CE8E38}"/>
              </a:ext>
            </a:extLst>
          </p:cNvPr>
          <p:cNvPicPr>
            <a:picLocks noChangeAspect="1"/>
          </p:cNvPicPr>
          <p:nvPr/>
        </p:nvPicPr>
        <p:blipFill>
          <a:blip r:embed="rId5"/>
          <a:srcRect l="103" t="-1346" b="192"/>
          <a:stretch/>
        </p:blipFill>
        <p:spPr>
          <a:xfrm>
            <a:off x="193532" y="3576867"/>
            <a:ext cx="4948261" cy="2302393"/>
          </a:xfrm>
          <a:prstGeom prst="rect">
            <a:avLst/>
          </a:prstGeom>
        </p:spPr>
      </p:pic>
      <p:sp>
        <p:nvSpPr>
          <p:cNvPr id="11" name="TextBox 10">
            <a:extLst>
              <a:ext uri="{FF2B5EF4-FFF2-40B4-BE49-F238E27FC236}">
                <a16:creationId xmlns:a16="http://schemas.microsoft.com/office/drawing/2014/main" id="{93981B87-4E8F-5B9C-9702-3C5E8A751B96}"/>
              </a:ext>
            </a:extLst>
          </p:cNvPr>
          <p:cNvSpPr txBox="1"/>
          <p:nvPr/>
        </p:nvSpPr>
        <p:spPr>
          <a:xfrm>
            <a:off x="176387" y="5963556"/>
            <a:ext cx="49429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400" err="1">
                <a:ea typeface="+mn-lt"/>
                <a:cs typeface="+mn-lt"/>
              </a:rPr>
              <a:t>Bērģu</a:t>
            </a:r>
            <a:r>
              <a:rPr lang="lv-LV" sz="1400">
                <a:ea typeface="+mn-lt"/>
                <a:cs typeface="+mn-lt"/>
              </a:rPr>
              <a:t> Mūzikas un mākslas pamatskolas skolotājas </a:t>
            </a:r>
            <a:r>
              <a:rPr lang="lv-LV" sz="1400" err="1">
                <a:ea typeface="+mn-lt"/>
                <a:cs typeface="+mn-lt"/>
              </a:rPr>
              <a:t>I.Krevicas</a:t>
            </a:r>
            <a:r>
              <a:rPr lang="lv-LV" sz="1400">
                <a:ea typeface="+mn-lt"/>
                <a:cs typeface="+mn-lt"/>
              </a:rPr>
              <a:t> piemērs</a:t>
            </a:r>
            <a:endParaRPr lang="lv-LV" sz="1400">
              <a:cs typeface="Arial"/>
            </a:endParaRPr>
          </a:p>
        </p:txBody>
      </p:sp>
    </p:spTree>
    <p:extLst>
      <p:ext uri="{BB962C8B-B14F-4D97-AF65-F5344CB8AC3E}">
        <p14:creationId xmlns:p14="http://schemas.microsoft.com/office/powerpoint/2010/main" val="237552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DD548F-A635-30D4-8592-C4A05C256B8C}"/>
              </a:ext>
            </a:extLst>
          </p:cNvPr>
          <p:cNvSpPr>
            <a:spLocks noGrp="1"/>
          </p:cNvSpPr>
          <p:nvPr>
            <p:ph type="title"/>
          </p:nvPr>
        </p:nvSpPr>
        <p:spPr>
          <a:xfrm>
            <a:off x="616775" y="257551"/>
            <a:ext cx="9636388" cy="1142815"/>
          </a:xfrm>
        </p:spPr>
        <p:txBody>
          <a:bodyPr/>
          <a:lstStyle/>
          <a:p>
            <a:r>
              <a:rPr lang="lv-LV" sz="3200" dirty="0"/>
              <a:t>PIEMĒRI FORMATĪVAI VĒRTĒŠANAI</a:t>
            </a:r>
          </a:p>
        </p:txBody>
      </p:sp>
      <p:sp>
        <p:nvSpPr>
          <p:cNvPr id="4" name="Slaida numura vietturis 3">
            <a:extLst>
              <a:ext uri="{FF2B5EF4-FFF2-40B4-BE49-F238E27FC236}">
                <a16:creationId xmlns:a16="http://schemas.microsoft.com/office/drawing/2014/main" id="{F17A5111-CF75-5000-5F78-49E03E4CA74B}"/>
              </a:ext>
            </a:extLst>
          </p:cNvPr>
          <p:cNvSpPr>
            <a:spLocks noGrp="1"/>
          </p:cNvSpPr>
          <p:nvPr>
            <p:ph type="sldNum" idx="12"/>
          </p:nvPr>
        </p:nvSpPr>
        <p:spPr/>
        <p:txBody>
          <a:bodyPr/>
          <a:lstStyle/>
          <a:p>
            <a:fld id="{00000000-1234-1234-1234-123412341234}" type="slidenum">
              <a:rPr lang="lv-LV" smtClean="0"/>
              <a:pPr/>
              <a:t>17</a:t>
            </a:fld>
            <a:endParaRPr lang="lv-LV"/>
          </a:p>
        </p:txBody>
      </p:sp>
      <p:pic>
        <p:nvPicPr>
          <p:cNvPr id="5" name="Attēls 4" descr="Attēls, kurā ir teksts, rokraksts, vēstule, tinte&#10;&#10;Apraksts ģenerēts automātiski">
            <a:extLst>
              <a:ext uri="{FF2B5EF4-FFF2-40B4-BE49-F238E27FC236}">
                <a16:creationId xmlns:a16="http://schemas.microsoft.com/office/drawing/2014/main" id="{1CB47AFA-1EA0-20E1-19B0-0D2244171688}"/>
              </a:ext>
            </a:extLst>
          </p:cNvPr>
          <p:cNvPicPr>
            <a:picLocks noChangeAspect="1"/>
          </p:cNvPicPr>
          <p:nvPr/>
        </p:nvPicPr>
        <p:blipFill>
          <a:blip r:embed="rId2"/>
          <a:stretch>
            <a:fillRect/>
          </a:stretch>
        </p:blipFill>
        <p:spPr>
          <a:xfrm rot="5400000">
            <a:off x="4024290" y="1926498"/>
            <a:ext cx="3145634" cy="4225101"/>
          </a:xfrm>
          <a:prstGeom prst="rect">
            <a:avLst/>
          </a:prstGeom>
        </p:spPr>
      </p:pic>
      <p:sp>
        <p:nvSpPr>
          <p:cNvPr id="7" name="TextBox 6">
            <a:extLst>
              <a:ext uri="{FF2B5EF4-FFF2-40B4-BE49-F238E27FC236}">
                <a16:creationId xmlns:a16="http://schemas.microsoft.com/office/drawing/2014/main" id="{BDCEF477-1A6B-BB86-C17F-676EAC765F51}"/>
              </a:ext>
            </a:extLst>
          </p:cNvPr>
          <p:cNvSpPr txBox="1"/>
          <p:nvPr/>
        </p:nvSpPr>
        <p:spPr>
          <a:xfrm>
            <a:off x="4079377" y="5774747"/>
            <a:ext cx="556447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200">
                <a:cs typeface="Arial"/>
              </a:rPr>
              <a:t>Skolēni mācās izvērtēt savu sniegumu Ropažu vidusskolā</a:t>
            </a:r>
            <a:endParaRPr lang="en-US"/>
          </a:p>
        </p:txBody>
      </p:sp>
      <p:pic>
        <p:nvPicPr>
          <p:cNvPr id="9" name="Attēls 8" descr="Attēls, kurā ir teksts, rokraksts, dokuments&#10;&#10;Apraksts ģenerēts automātiski">
            <a:extLst>
              <a:ext uri="{FF2B5EF4-FFF2-40B4-BE49-F238E27FC236}">
                <a16:creationId xmlns:a16="http://schemas.microsoft.com/office/drawing/2014/main" id="{4CC3E149-00FB-771E-5934-E7285D388507}"/>
              </a:ext>
            </a:extLst>
          </p:cNvPr>
          <p:cNvPicPr>
            <a:picLocks noChangeAspect="1"/>
          </p:cNvPicPr>
          <p:nvPr/>
        </p:nvPicPr>
        <p:blipFill>
          <a:blip r:embed="rId3"/>
          <a:stretch>
            <a:fillRect/>
          </a:stretch>
        </p:blipFill>
        <p:spPr>
          <a:xfrm rot="5400000">
            <a:off x="8358099" y="1948037"/>
            <a:ext cx="3149587" cy="4177255"/>
          </a:xfrm>
          <a:prstGeom prst="rect">
            <a:avLst/>
          </a:prstGeom>
        </p:spPr>
      </p:pic>
      <p:pic>
        <p:nvPicPr>
          <p:cNvPr id="3" name="Attēls 2" descr="Attēls, kurā ir teksts, papīrs, rokraksts, papīra izstrādājums&#10;&#10;Apraksts ģenerēts automātiski">
            <a:extLst>
              <a:ext uri="{FF2B5EF4-FFF2-40B4-BE49-F238E27FC236}">
                <a16:creationId xmlns:a16="http://schemas.microsoft.com/office/drawing/2014/main" id="{9C3A2A1A-9DF7-DB86-841C-AF3D6090AE8F}"/>
              </a:ext>
            </a:extLst>
          </p:cNvPr>
          <p:cNvPicPr>
            <a:picLocks noChangeAspect="1"/>
          </p:cNvPicPr>
          <p:nvPr/>
        </p:nvPicPr>
        <p:blipFill>
          <a:blip r:embed="rId4"/>
          <a:stretch>
            <a:fillRect/>
          </a:stretch>
        </p:blipFill>
        <p:spPr>
          <a:xfrm>
            <a:off x="618827" y="1717040"/>
            <a:ext cx="2577609" cy="4643120"/>
          </a:xfrm>
          <a:prstGeom prst="rect">
            <a:avLst/>
          </a:prstGeom>
        </p:spPr>
      </p:pic>
    </p:spTree>
    <p:extLst>
      <p:ext uri="{BB962C8B-B14F-4D97-AF65-F5344CB8AC3E}">
        <p14:creationId xmlns:p14="http://schemas.microsoft.com/office/powerpoint/2010/main" val="228375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E37A447-7460-E218-168F-357F0501542C}"/>
              </a:ext>
            </a:extLst>
          </p:cNvPr>
          <p:cNvSpPr>
            <a:spLocks noGrp="1"/>
          </p:cNvSpPr>
          <p:nvPr>
            <p:ph type="title"/>
          </p:nvPr>
        </p:nvSpPr>
        <p:spPr>
          <a:xfrm>
            <a:off x="642605" y="257551"/>
            <a:ext cx="8758151" cy="1142815"/>
          </a:xfrm>
        </p:spPr>
        <p:txBody>
          <a:bodyPr/>
          <a:lstStyle/>
          <a:p>
            <a:r>
              <a:rPr lang="lv-LV" sz="3200" dirty="0"/>
              <a:t>PIEMĒRI FORMATĪVAI VĒRTĒŠANAI</a:t>
            </a:r>
          </a:p>
        </p:txBody>
      </p:sp>
      <p:sp>
        <p:nvSpPr>
          <p:cNvPr id="4" name="Slaida numura vietturis 3">
            <a:extLst>
              <a:ext uri="{FF2B5EF4-FFF2-40B4-BE49-F238E27FC236}">
                <a16:creationId xmlns:a16="http://schemas.microsoft.com/office/drawing/2014/main" id="{101D96C3-9A2C-B6A8-AC4F-A271EF2694C5}"/>
              </a:ext>
            </a:extLst>
          </p:cNvPr>
          <p:cNvSpPr>
            <a:spLocks noGrp="1"/>
          </p:cNvSpPr>
          <p:nvPr>
            <p:ph type="sldNum" idx="12"/>
          </p:nvPr>
        </p:nvSpPr>
        <p:spPr/>
        <p:txBody>
          <a:bodyPr/>
          <a:lstStyle/>
          <a:p>
            <a:fld id="{00000000-1234-1234-1234-123412341234}" type="slidenum">
              <a:rPr lang="lv-LV" smtClean="0"/>
              <a:pPr/>
              <a:t>18</a:t>
            </a:fld>
            <a:endParaRPr lang="lv-LV"/>
          </a:p>
        </p:txBody>
      </p:sp>
      <p:pic>
        <p:nvPicPr>
          <p:cNvPr id="5" name="Attēls 4" descr="Attēls, kurā ir teksts, ekrānuzņēmums, cilvēka seja, multfilma&#10;&#10;Apraksts ģenerēts automātiski">
            <a:extLst>
              <a:ext uri="{FF2B5EF4-FFF2-40B4-BE49-F238E27FC236}">
                <a16:creationId xmlns:a16="http://schemas.microsoft.com/office/drawing/2014/main" id="{253636D0-5E01-9C5B-5B8B-3501C7CE15DC}"/>
              </a:ext>
            </a:extLst>
          </p:cNvPr>
          <p:cNvPicPr>
            <a:picLocks noChangeAspect="1"/>
          </p:cNvPicPr>
          <p:nvPr/>
        </p:nvPicPr>
        <p:blipFill>
          <a:blip r:embed="rId2"/>
          <a:stretch>
            <a:fillRect/>
          </a:stretch>
        </p:blipFill>
        <p:spPr>
          <a:xfrm>
            <a:off x="7147192" y="1826963"/>
            <a:ext cx="4535278" cy="4535278"/>
          </a:xfrm>
          <a:prstGeom prst="rect">
            <a:avLst/>
          </a:prstGeom>
        </p:spPr>
      </p:pic>
      <p:sp>
        <p:nvSpPr>
          <p:cNvPr id="7" name="TextBox 6">
            <a:extLst>
              <a:ext uri="{FF2B5EF4-FFF2-40B4-BE49-F238E27FC236}">
                <a16:creationId xmlns:a16="http://schemas.microsoft.com/office/drawing/2014/main" id="{D6BFB560-FB68-DCAD-1C0A-AB48369144D1}"/>
              </a:ext>
            </a:extLst>
          </p:cNvPr>
          <p:cNvSpPr txBox="1"/>
          <p:nvPr/>
        </p:nvSpPr>
        <p:spPr>
          <a:xfrm>
            <a:off x="7144557" y="6358327"/>
            <a:ext cx="49429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a:ea typeface="+mn-lt"/>
                <a:cs typeface="+mn-lt"/>
              </a:rPr>
              <a:t>Kuldīgas Centra vidusskolas sākumskolas </a:t>
            </a:r>
          </a:p>
          <a:p>
            <a:r>
              <a:rPr lang="lv-LV" sz="1200">
                <a:ea typeface="+mn-lt"/>
                <a:cs typeface="+mn-lt"/>
              </a:rPr>
              <a:t>skolotājas </a:t>
            </a:r>
            <a:r>
              <a:rPr lang="lv-LV" sz="1200" err="1">
                <a:ea typeface="+mn-lt"/>
                <a:cs typeface="+mn-lt"/>
              </a:rPr>
              <a:t>I.Tīrumas</a:t>
            </a:r>
            <a:r>
              <a:rPr lang="lv-LV" sz="1200">
                <a:ea typeface="+mn-lt"/>
                <a:cs typeface="+mn-lt"/>
              </a:rPr>
              <a:t> piemērs</a:t>
            </a:r>
            <a:endParaRPr lang="lv-LV" sz="1200">
              <a:cs typeface="Arial"/>
            </a:endParaRPr>
          </a:p>
        </p:txBody>
      </p:sp>
      <p:pic>
        <p:nvPicPr>
          <p:cNvPr id="9" name="Attēls 8" descr="Attēls, kurā ir teksts&#10;&#10;Apraksts ģenerēts automātiski">
            <a:extLst>
              <a:ext uri="{FF2B5EF4-FFF2-40B4-BE49-F238E27FC236}">
                <a16:creationId xmlns:a16="http://schemas.microsoft.com/office/drawing/2014/main" id="{93E3A760-1049-593B-F2E6-43946EC97776}"/>
              </a:ext>
            </a:extLst>
          </p:cNvPr>
          <p:cNvPicPr>
            <a:picLocks noChangeAspect="1"/>
          </p:cNvPicPr>
          <p:nvPr/>
        </p:nvPicPr>
        <p:blipFill>
          <a:blip r:embed="rId3"/>
          <a:srcRect t="17647" r="5163" b="6985"/>
          <a:stretch/>
        </p:blipFill>
        <p:spPr>
          <a:xfrm>
            <a:off x="3685773" y="2515346"/>
            <a:ext cx="3204617" cy="3757445"/>
          </a:xfrm>
          <a:prstGeom prst="rect">
            <a:avLst/>
          </a:prstGeom>
        </p:spPr>
      </p:pic>
      <p:sp>
        <p:nvSpPr>
          <p:cNvPr id="11" name="TextBox 10">
            <a:extLst>
              <a:ext uri="{FF2B5EF4-FFF2-40B4-BE49-F238E27FC236}">
                <a16:creationId xmlns:a16="http://schemas.microsoft.com/office/drawing/2014/main" id="{C7A8822D-5847-C331-CCA3-B8F38C8863FE}"/>
              </a:ext>
            </a:extLst>
          </p:cNvPr>
          <p:cNvSpPr txBox="1"/>
          <p:nvPr/>
        </p:nvSpPr>
        <p:spPr>
          <a:xfrm>
            <a:off x="1183918" y="6342540"/>
            <a:ext cx="556447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200">
                <a:cs typeface="Arial"/>
              </a:rPr>
              <a:t>Skolēni mācās izvērtēt savu sniegumu  Ropažu vidusskolā</a:t>
            </a:r>
            <a:endParaRPr lang="en-US">
              <a:cs typeface="Arial"/>
            </a:endParaRPr>
          </a:p>
        </p:txBody>
      </p:sp>
      <p:pic>
        <p:nvPicPr>
          <p:cNvPr id="12" name="Attēls 11" descr="Attēls, kurā ir teksts, līmlapiņa, taisnstūris, ziņu dēlis&#10;&#10;Apraksts ģenerēts automātiski">
            <a:extLst>
              <a:ext uri="{FF2B5EF4-FFF2-40B4-BE49-F238E27FC236}">
                <a16:creationId xmlns:a16="http://schemas.microsoft.com/office/drawing/2014/main" id="{7E0AA884-165D-A295-C59A-F3D034521A01}"/>
              </a:ext>
            </a:extLst>
          </p:cNvPr>
          <p:cNvPicPr>
            <a:picLocks noChangeAspect="1"/>
          </p:cNvPicPr>
          <p:nvPr/>
        </p:nvPicPr>
        <p:blipFill>
          <a:blip r:embed="rId4"/>
          <a:srcRect t="-76" r="-373" b="13457"/>
          <a:stretch/>
        </p:blipFill>
        <p:spPr>
          <a:xfrm>
            <a:off x="697781" y="1891527"/>
            <a:ext cx="2864327" cy="4402533"/>
          </a:xfrm>
          <a:prstGeom prst="rect">
            <a:avLst/>
          </a:prstGeom>
        </p:spPr>
      </p:pic>
    </p:spTree>
    <p:extLst>
      <p:ext uri="{BB962C8B-B14F-4D97-AF65-F5344CB8AC3E}">
        <p14:creationId xmlns:p14="http://schemas.microsoft.com/office/powerpoint/2010/main" val="219432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D506-4FFD-E99B-0706-3287E6F735A8}"/>
              </a:ext>
            </a:extLst>
          </p:cNvPr>
          <p:cNvSpPr>
            <a:spLocks noGrp="1"/>
          </p:cNvSpPr>
          <p:nvPr>
            <p:ph type="title"/>
          </p:nvPr>
        </p:nvSpPr>
        <p:spPr>
          <a:xfrm>
            <a:off x="810503" y="257551"/>
            <a:ext cx="10738235" cy="1142815"/>
          </a:xfrm>
        </p:spPr>
        <p:txBody>
          <a:bodyPr/>
          <a:lstStyle/>
          <a:p>
            <a:r>
              <a:rPr lang="en-US" sz="3200"/>
              <a:t>SUMMATĪVĀ VĒRTĒŠANA I</a:t>
            </a:r>
          </a:p>
        </p:txBody>
      </p:sp>
      <p:sp>
        <p:nvSpPr>
          <p:cNvPr id="3" name="Text Placeholder 2">
            <a:extLst>
              <a:ext uri="{FF2B5EF4-FFF2-40B4-BE49-F238E27FC236}">
                <a16:creationId xmlns:a16="http://schemas.microsoft.com/office/drawing/2014/main" id="{B5211548-F76F-90F2-3D79-A18D15B37B77}"/>
              </a:ext>
            </a:extLst>
          </p:cNvPr>
          <p:cNvSpPr>
            <a:spLocks noGrp="1"/>
          </p:cNvSpPr>
          <p:nvPr>
            <p:ph type="body" idx="1"/>
          </p:nvPr>
        </p:nvSpPr>
        <p:spPr>
          <a:xfrm>
            <a:off x="616778" y="2035277"/>
            <a:ext cx="7914445" cy="4482739"/>
          </a:xfrm>
        </p:spPr>
        <p:txBody>
          <a:bodyPr/>
          <a:lstStyle/>
          <a:p>
            <a:pPr marL="228600" indent="0" algn="just">
              <a:spcBef>
                <a:spcPts val="0"/>
              </a:spcBef>
              <a:spcAft>
                <a:spcPts val="200"/>
              </a:spcAft>
            </a:pPr>
            <a:r>
              <a:rPr lang="lv-LV" sz="2400" b="1" dirty="0" err="1">
                <a:solidFill>
                  <a:srgbClr val="664690"/>
                </a:solidFill>
                <a:latin typeface="Verdana" panose="020B0604030504040204" pitchFamily="34" charset="0"/>
                <a:ea typeface="Verdana" panose="020B0604030504040204" pitchFamily="34" charset="0"/>
              </a:rPr>
              <a:t>Summatīvā</a:t>
            </a:r>
            <a:r>
              <a:rPr lang="lv-LV" sz="2400" b="1" dirty="0">
                <a:solidFill>
                  <a:srgbClr val="664690"/>
                </a:solidFill>
                <a:latin typeface="Verdana" panose="020B0604030504040204" pitchFamily="34" charset="0"/>
                <a:ea typeface="Verdana" panose="020B0604030504040204" pitchFamily="34" charset="0"/>
              </a:rPr>
              <a:t> vērtēšana notiek mācīšanās posma noslēgumā </a:t>
            </a:r>
            <a:r>
              <a:rPr lang="lv-LV" sz="2400" dirty="0">
                <a:solidFill>
                  <a:srgbClr val="664690"/>
                </a:solidFill>
                <a:latin typeface="Verdana" panose="020B0604030504040204" pitchFamily="34" charset="0"/>
                <a:ea typeface="Verdana" panose="020B0604030504040204" pitchFamily="34" charset="0"/>
              </a:rPr>
              <a:t>(piemēram, temata, mācību gada, izglītības pakāpes noslēgumā), lai novērtētu un dokumentētu skolēna mācīšanās rezultātā (skolēna prasmju apguves līmeni). </a:t>
            </a:r>
          </a:p>
          <a:p>
            <a:pPr marL="228600" indent="0" algn="just">
              <a:spcBef>
                <a:spcPts val="0"/>
              </a:spcBef>
              <a:spcAft>
                <a:spcPts val="200"/>
              </a:spcAft>
            </a:pPr>
            <a:endParaRPr lang="lv-LV" sz="2400" dirty="0">
              <a:solidFill>
                <a:srgbClr val="664690"/>
              </a:solidFill>
              <a:latin typeface="Verdana" panose="020B0604030504040204" pitchFamily="34" charset="0"/>
              <a:ea typeface="Verdana" panose="020B0604030504040204" pitchFamily="34" charset="0"/>
            </a:endParaRPr>
          </a:p>
          <a:p>
            <a:pPr marL="228600" indent="0" algn="just">
              <a:spcBef>
                <a:spcPts val="0"/>
              </a:spcBef>
              <a:spcAft>
                <a:spcPts val="200"/>
              </a:spcAft>
            </a:pPr>
            <a:r>
              <a:rPr lang="lv-LV" sz="2400" dirty="0" err="1">
                <a:solidFill>
                  <a:srgbClr val="664690"/>
                </a:solidFill>
                <a:latin typeface="Verdana" panose="020B0604030504040204" pitchFamily="34" charset="0"/>
                <a:ea typeface="Verdana" panose="020B0604030504040204" pitchFamily="34" charset="0"/>
              </a:rPr>
              <a:t>Summatīvās</a:t>
            </a:r>
            <a:r>
              <a:rPr lang="lv-LV" sz="2400" dirty="0">
                <a:solidFill>
                  <a:srgbClr val="664690"/>
                </a:solidFill>
                <a:latin typeface="Verdana" panose="020B0604030504040204" pitchFamily="34" charset="0"/>
                <a:ea typeface="Verdana" panose="020B0604030504040204" pitchFamily="34" charset="0"/>
              </a:rPr>
              <a:t> vērtēšanas </a:t>
            </a:r>
            <a:r>
              <a:rPr lang="lv-LV" sz="2400" b="1" dirty="0">
                <a:solidFill>
                  <a:srgbClr val="664690"/>
                </a:solidFill>
                <a:latin typeface="Verdana" panose="020B0604030504040204" pitchFamily="34" charset="0"/>
                <a:ea typeface="Verdana" panose="020B0604030504040204" pitchFamily="34" charset="0"/>
              </a:rPr>
              <a:t>mācību priekšmeta kompleksie sasniedzamie rezultāti (SR) ir iekļauti skolēna liecībā</a:t>
            </a:r>
            <a:r>
              <a:rPr lang="lv-LV" sz="2400" dirty="0">
                <a:solidFill>
                  <a:srgbClr val="664690"/>
                </a:solidFill>
                <a:latin typeface="Verdana" panose="020B0604030504040204" pitchFamily="34" charset="0"/>
                <a:ea typeface="Verdana" panose="020B0604030504040204" pitchFamily="34" charset="0"/>
              </a:rPr>
              <a:t>.</a:t>
            </a:r>
          </a:p>
          <a:p>
            <a:pPr marL="228600" indent="0" algn="just">
              <a:spcBef>
                <a:spcPts val="0"/>
              </a:spcBef>
              <a:spcAft>
                <a:spcPts val="200"/>
              </a:spcAft>
            </a:pPr>
            <a:endParaRPr lang="lv-LV" sz="2400" dirty="0">
              <a:solidFill>
                <a:srgbClr val="664690"/>
              </a:solidFill>
              <a:latin typeface="Verdana" panose="020B0604030504040204" pitchFamily="34" charset="0"/>
              <a:ea typeface="Verdana" panose="020B0604030504040204" pitchFamily="34" charset="0"/>
            </a:endParaRPr>
          </a:p>
          <a:p>
            <a:pPr marL="228600" indent="0" algn="just">
              <a:spcBef>
                <a:spcPts val="0"/>
              </a:spcBef>
              <a:spcAft>
                <a:spcPts val="200"/>
              </a:spcAft>
            </a:pPr>
            <a:r>
              <a:rPr lang="lv-LV" sz="2400" dirty="0">
                <a:solidFill>
                  <a:srgbClr val="664690"/>
                </a:solidFill>
                <a:latin typeface="Verdana" panose="020B0604030504040204" pitchFamily="34" charset="0"/>
                <a:ea typeface="Verdana" panose="020B0604030504040204" pitchFamily="34" charset="0"/>
              </a:rPr>
              <a:t>Pakārtota SR vērtējums mēra tos pašus (atvasinātus) SR, kas būs liecībā</a:t>
            </a:r>
            <a:r>
              <a:rPr lang="en-US" sz="2400" dirty="0">
                <a:solidFill>
                  <a:srgbClr val="664690"/>
                </a:solidFill>
                <a:latin typeface="Verdana" panose="020B0604030504040204" pitchFamily="34" charset="0"/>
                <a:ea typeface="Verdana" panose="020B0604030504040204" pitchFamily="34" charset="0"/>
              </a:rPr>
              <a:t>.</a:t>
            </a:r>
            <a:endParaRPr lang="lv-LV" sz="2400" dirty="0">
              <a:solidFill>
                <a:srgbClr val="664690"/>
              </a:solidFill>
              <a:latin typeface="Verdana" panose="020B0604030504040204" pitchFamily="34" charset="0"/>
              <a:ea typeface="Verdana" panose="020B0604030504040204" pitchFamily="34" charset="0"/>
            </a:endParaRPr>
          </a:p>
          <a:p>
            <a:pPr marL="228600" indent="0" algn="just">
              <a:spcBef>
                <a:spcPts val="0"/>
              </a:spcBef>
              <a:spcAft>
                <a:spcPts val="200"/>
              </a:spcAft>
            </a:pPr>
            <a:endParaRPr lang="en-US" sz="2000" dirty="0">
              <a:solidFill>
                <a:srgbClr val="664690"/>
              </a:solidFill>
            </a:endParaRPr>
          </a:p>
        </p:txBody>
      </p:sp>
      <p:sp>
        <p:nvSpPr>
          <p:cNvPr id="4" name="Slide Number Placeholder 3">
            <a:extLst>
              <a:ext uri="{FF2B5EF4-FFF2-40B4-BE49-F238E27FC236}">
                <a16:creationId xmlns:a16="http://schemas.microsoft.com/office/drawing/2014/main" id="{6691FA81-056A-8AB2-8739-1CAB9F0B4B81}"/>
              </a:ext>
            </a:extLst>
          </p:cNvPr>
          <p:cNvSpPr>
            <a:spLocks noGrp="1"/>
          </p:cNvSpPr>
          <p:nvPr>
            <p:ph type="sldNum" idx="12"/>
          </p:nvPr>
        </p:nvSpPr>
        <p:spPr/>
        <p:txBody>
          <a:bodyPr/>
          <a:lstStyle/>
          <a:p>
            <a:fld id="{00000000-1234-1234-1234-123412341234}" type="slidenum">
              <a:rPr lang="lv-LV" smtClean="0"/>
              <a:pPr/>
              <a:t>19</a:t>
            </a:fld>
            <a:endParaRPr lang="lv-LV"/>
          </a:p>
        </p:txBody>
      </p:sp>
      <p:pic>
        <p:nvPicPr>
          <p:cNvPr id="6" name="Picture 4" descr="A screenshot of a graph&#10;&#10;Description automatically generated">
            <a:extLst>
              <a:ext uri="{FF2B5EF4-FFF2-40B4-BE49-F238E27FC236}">
                <a16:creationId xmlns:a16="http://schemas.microsoft.com/office/drawing/2014/main" id="{35B2A269-210B-7EC5-0277-139F2443E765}"/>
              </a:ext>
            </a:extLst>
          </p:cNvPr>
          <p:cNvPicPr>
            <a:picLocks noChangeAspect="1"/>
          </p:cNvPicPr>
          <p:nvPr/>
        </p:nvPicPr>
        <p:blipFill>
          <a:blip r:embed="rId2"/>
          <a:srcRect l="86161" t="-873" r="-1483" b="61257"/>
          <a:stretch/>
        </p:blipFill>
        <p:spPr>
          <a:xfrm>
            <a:off x="9556955" y="2129088"/>
            <a:ext cx="1683576" cy="4122559"/>
          </a:xfrm>
          <a:prstGeom prst="rect">
            <a:avLst/>
          </a:prstGeom>
        </p:spPr>
      </p:pic>
    </p:spTree>
    <p:extLst>
      <p:ext uri="{BB962C8B-B14F-4D97-AF65-F5344CB8AC3E}">
        <p14:creationId xmlns:p14="http://schemas.microsoft.com/office/powerpoint/2010/main" val="175480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7D62-5DDC-4A8F-4A02-CA8786846AA7}"/>
              </a:ext>
            </a:extLst>
          </p:cNvPr>
          <p:cNvSpPr>
            <a:spLocks noGrp="1"/>
          </p:cNvSpPr>
          <p:nvPr>
            <p:ph type="title"/>
          </p:nvPr>
        </p:nvSpPr>
        <p:spPr>
          <a:xfrm>
            <a:off x="304800" y="186715"/>
            <a:ext cx="11653519" cy="1142815"/>
          </a:xfrm>
        </p:spPr>
        <p:txBody>
          <a:bodyPr/>
          <a:lstStyle/>
          <a:p>
            <a:pPr marL="228600" algn="just">
              <a:spcAft>
                <a:spcPts val="600"/>
              </a:spcAft>
            </a:pPr>
            <a:r>
              <a:rPr lang="lv-LV" sz="2000" kern="0" dirty="0">
                <a:solidFill>
                  <a:schemeClr val="bg2"/>
                </a:solidFill>
              </a:rPr>
              <a:t>4.2.2.3. pasākums “Mācību procesa kvalitātes pilnveide, īstenojot pedagogu profesionālās darbības atbalsta sistēmas attīstību, izglītojamo izcilības aktivitāšu nodrošināšanu un metodiskā atbalsta materiālu izstrādi pedagogam</a:t>
            </a:r>
            <a:r>
              <a:rPr lang="lv-LV" sz="2000" dirty="0">
                <a:solidFill>
                  <a:schemeClr val="bg2"/>
                </a:solidFill>
              </a:rPr>
              <a:t>” līdz 2029.gada 31.augustam</a:t>
            </a:r>
            <a:endParaRPr lang="lv-LV" sz="2000" kern="0" dirty="0">
              <a:solidFill>
                <a:schemeClr val="bg2"/>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7BF9F160-7466-D8C9-F2FB-CA03F775D05C}"/>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smtClean="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lv-LV" sz="800" b="0" i="0" u="none" strike="noStrike" kern="0" cap="none" spc="0" normalizeH="0" baseline="0" noProof="0">
              <a:ln>
                <a:noFill/>
              </a:ln>
              <a:solidFill>
                <a:srgbClr val="FFFFFF"/>
              </a:solidFill>
              <a:effectLst/>
              <a:uLnTx/>
              <a:uFillTx/>
              <a:latin typeface="Verdana"/>
              <a:ea typeface="Verdana"/>
              <a:sym typeface="Verdana"/>
            </a:endParaRPr>
          </a:p>
        </p:txBody>
      </p:sp>
      <p:sp>
        <p:nvSpPr>
          <p:cNvPr id="6" name="Rectangle: Rounded Corners 5">
            <a:extLst>
              <a:ext uri="{FF2B5EF4-FFF2-40B4-BE49-F238E27FC236}">
                <a16:creationId xmlns:a16="http://schemas.microsoft.com/office/drawing/2014/main" id="{7641DEEE-034C-56D6-1A82-BDDC1784A3D2}"/>
              </a:ext>
            </a:extLst>
          </p:cNvPr>
          <p:cNvSpPr/>
          <p:nvPr/>
        </p:nvSpPr>
        <p:spPr>
          <a:xfrm>
            <a:off x="368885" y="2322130"/>
            <a:ext cx="2630268" cy="1440992"/>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marR="0" lvl="0" indent="0" algn="ctr" defTabSz="914400" rtl="0" eaLnBrk="1" fontAlgn="auto" latinLnBrk="0" hangingPunct="1">
              <a:lnSpc>
                <a:spcPct val="100000"/>
              </a:lnSpc>
              <a:spcBef>
                <a:spcPts val="0"/>
              </a:spcBef>
              <a:spcAft>
                <a:spcPts val="0"/>
              </a:spcAft>
              <a:buClr>
                <a:srgbClr val="664790"/>
              </a:buClr>
              <a:buSzPts val="2400"/>
              <a:buFont typeface="Verdana" panose="020B0604030504040204" pitchFamily="34" charset="0"/>
              <a:buNone/>
              <a:tabLst/>
              <a:defRPr/>
            </a:pPr>
            <a:r>
              <a:rPr kumimoji="0" lang="lv-LV"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N</a:t>
            </a:r>
            <a:r>
              <a:rPr kumimoji="0" lang="en-US" sz="1200" b="1"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acionāla</a:t>
            </a:r>
            <a:r>
              <a:rPr kumimoji="0" lang="en-US"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1"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līmeņa</a:t>
            </a:r>
            <a:r>
              <a:rPr kumimoji="0" lang="en-US"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0"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profesionālā</a:t>
            </a:r>
            <a:r>
              <a:rPr kumimoji="0" lang="en-US"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0"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atbalsta</a:t>
            </a:r>
            <a:r>
              <a:rPr kumimoji="0" lang="en-US"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0"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skolām</a:t>
            </a:r>
            <a:r>
              <a:rPr kumimoji="0" lang="en-US"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1"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kapacitāt</a:t>
            </a:r>
            <a:r>
              <a:rPr kumimoji="0" lang="lv-LV"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es stiprināšana </a:t>
            </a:r>
            <a:r>
              <a:rPr kumimoji="0" lang="lv-LV"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endParaRPr lang="lv-LV" sz="1200" b="0" i="0" u="none" strike="noStrike" kern="0" cap="none" spc="0" normalizeH="0" baseline="0" noProof="0">
              <a:ln>
                <a:noFill/>
              </a:ln>
              <a:solidFill>
                <a:schemeClr val="accent3">
                  <a:lumMod val="49000"/>
                </a:schemeClr>
              </a:solidFill>
              <a:effectLst/>
              <a:uLnTx/>
              <a:uFillTx/>
              <a:latin typeface="Verdana"/>
              <a:ea typeface="Verdana"/>
            </a:endParaRPr>
          </a:p>
          <a:p>
            <a:pPr marL="228600" algn="ctr">
              <a:buClr>
                <a:srgbClr val="664790"/>
              </a:buClr>
              <a:buSzPts val="2400"/>
              <a:defRPr/>
            </a:pPr>
            <a:r>
              <a:rPr kumimoji="0" lang="lv-LV"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valsts </a:t>
            </a:r>
            <a:r>
              <a:rPr lang="lv-LV" sz="1200" b="1" kern="0">
                <a:solidFill>
                  <a:schemeClr val="accent3">
                    <a:lumMod val="49000"/>
                  </a:schemeClr>
                </a:solidFill>
                <a:latin typeface="Verdana"/>
                <a:ea typeface="Verdana"/>
                <a:sym typeface="Verdana"/>
              </a:rPr>
              <a:t>metodiķu komandas izveide</a:t>
            </a:r>
            <a:endParaRPr lang="lv-LV" sz="1200" b="1" i="0" u="none" strike="noStrike" kern="0" cap="none" spc="0" normalizeH="0" baseline="0" noProof="0">
              <a:ln>
                <a:noFill/>
              </a:ln>
              <a:solidFill>
                <a:schemeClr val="accent3">
                  <a:lumMod val="49000"/>
                </a:schemeClr>
              </a:solidFill>
              <a:effectLst/>
              <a:uLnTx/>
              <a:uFillTx/>
              <a:latin typeface="Verdana"/>
              <a:ea typeface="Verdana"/>
            </a:endParaRPr>
          </a:p>
        </p:txBody>
      </p:sp>
      <p:sp>
        <p:nvSpPr>
          <p:cNvPr id="11" name="Rectangle: Rounded Corners 10">
            <a:extLst>
              <a:ext uri="{FF2B5EF4-FFF2-40B4-BE49-F238E27FC236}">
                <a16:creationId xmlns:a16="http://schemas.microsoft.com/office/drawing/2014/main" id="{DCF03E45-195B-DDB4-22F8-3B182B0AD4A3}"/>
              </a:ext>
            </a:extLst>
          </p:cNvPr>
          <p:cNvSpPr/>
          <p:nvPr/>
        </p:nvSpPr>
        <p:spPr>
          <a:xfrm>
            <a:off x="3348500" y="2318845"/>
            <a:ext cx="2630660" cy="1489838"/>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marR="0" lvl="0" indent="0" algn="ctr" defTabSz="914400" rtl="0" eaLnBrk="1" fontAlgn="auto" latinLnBrk="0" hangingPunct="1">
              <a:lnSpc>
                <a:spcPct val="100000"/>
              </a:lnSpc>
              <a:spcBef>
                <a:spcPts val="0"/>
              </a:spcBef>
              <a:spcAft>
                <a:spcPts val="0"/>
              </a:spcAft>
              <a:buClr>
                <a:srgbClr val="664790"/>
              </a:buClr>
              <a:buSzPts val="2400"/>
              <a:buFont typeface="Verdana" panose="020B0604030504040204" pitchFamily="34" charset="0"/>
              <a:buNone/>
              <a:tabLst/>
              <a:defRPr/>
            </a:pPr>
            <a:r>
              <a:rPr kumimoji="0" lang="lv-LV"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P</a:t>
            </a:r>
            <a:r>
              <a:rPr kumimoji="0" lang="en-US" sz="1200" b="1"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ašvaldību</a:t>
            </a:r>
            <a:r>
              <a:rPr kumimoji="0" lang="en-US"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1"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līmeņa</a:t>
            </a:r>
            <a:r>
              <a:rPr kumimoji="0" lang="en-US"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0"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profesionālā</a:t>
            </a:r>
            <a:r>
              <a:rPr kumimoji="0" lang="en-US"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0"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atbalsta</a:t>
            </a:r>
            <a:r>
              <a:rPr kumimoji="0" lang="en-US"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0"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skolām</a:t>
            </a:r>
            <a:r>
              <a:rPr kumimoji="0" lang="en-US"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en-US" sz="1200" b="1" i="0" u="none" strike="noStrike" kern="0" cap="none" spc="0" normalizeH="0" baseline="0" noProof="0" err="1">
                <a:ln>
                  <a:noFill/>
                </a:ln>
                <a:solidFill>
                  <a:schemeClr val="accent3">
                    <a:lumMod val="49000"/>
                  </a:schemeClr>
                </a:solidFill>
                <a:effectLst/>
                <a:uLnTx/>
                <a:uFillTx/>
                <a:latin typeface="Verdana"/>
                <a:ea typeface="Verdana"/>
                <a:cs typeface="+mn-cs"/>
                <a:sym typeface="Verdana"/>
              </a:rPr>
              <a:t>kapacitāt</a:t>
            </a:r>
            <a:r>
              <a:rPr kumimoji="0" lang="lv-LV"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es stiprināšana</a:t>
            </a:r>
            <a:r>
              <a:rPr kumimoji="0" lang="en-US"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r>
              <a:rPr kumimoji="0" lang="lv-LV" sz="1200" b="0" i="0" u="none" strike="noStrike" kern="0" cap="none" spc="0" normalizeH="0" baseline="0" noProof="0">
                <a:ln>
                  <a:noFill/>
                </a:ln>
                <a:solidFill>
                  <a:schemeClr val="accent3">
                    <a:lumMod val="49000"/>
                  </a:schemeClr>
                </a:solidFill>
                <a:effectLst/>
                <a:uLnTx/>
                <a:uFillTx/>
                <a:latin typeface="Verdana"/>
                <a:ea typeface="Verdana"/>
                <a:cs typeface="+mn-cs"/>
                <a:sym typeface="Verdana"/>
              </a:rPr>
              <a:t>- </a:t>
            </a:r>
            <a:endParaRPr lang="lv-LV" sz="1200" b="0" i="0" u="none" strike="noStrike" kern="0" cap="none" spc="0" normalizeH="0" baseline="0" noProof="0">
              <a:ln>
                <a:noFill/>
              </a:ln>
              <a:solidFill>
                <a:schemeClr val="accent3">
                  <a:lumMod val="49000"/>
                </a:schemeClr>
              </a:solidFill>
              <a:effectLst/>
              <a:uLnTx/>
              <a:uFillTx/>
              <a:latin typeface="Verdana"/>
              <a:ea typeface="Verdana"/>
            </a:endParaRPr>
          </a:p>
          <a:p>
            <a:pPr marL="228600" marR="0" lvl="0" indent="0" algn="ctr" defTabSz="914400" rtl="0" eaLnBrk="1" fontAlgn="auto" latinLnBrk="0" hangingPunct="1">
              <a:lnSpc>
                <a:spcPct val="100000"/>
              </a:lnSpc>
              <a:spcBef>
                <a:spcPts val="0"/>
              </a:spcBef>
              <a:spcAft>
                <a:spcPts val="0"/>
              </a:spcAft>
              <a:buClr>
                <a:srgbClr val="664790"/>
              </a:buClr>
              <a:buSzPts val="2400"/>
              <a:buFont typeface="Verdana" panose="020B0604030504040204" pitchFamily="34" charset="0"/>
              <a:buNone/>
              <a:tabLst/>
              <a:defRPr/>
            </a:pPr>
            <a:r>
              <a:rPr kumimoji="0" lang="lv-LV"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rPr>
              <a:t>pašvaldību metodiķu tīkls </a:t>
            </a:r>
            <a:endParaRPr kumimoji="0" lang="en-US" sz="1200" b="1" i="0" u="none" strike="noStrike" kern="0" cap="none" spc="0" normalizeH="0" baseline="0" noProof="0">
              <a:ln>
                <a:noFill/>
              </a:ln>
              <a:solidFill>
                <a:schemeClr val="accent3">
                  <a:lumMod val="49000"/>
                </a:schemeClr>
              </a:solidFill>
              <a:effectLst/>
              <a:uLnTx/>
              <a:uFillTx/>
              <a:latin typeface="Verdana"/>
              <a:ea typeface="Verdana"/>
              <a:cs typeface="+mn-cs"/>
              <a:sym typeface="Verdana"/>
            </a:endParaRPr>
          </a:p>
        </p:txBody>
      </p:sp>
      <p:sp>
        <p:nvSpPr>
          <p:cNvPr id="12" name="Rectangle: Rounded Corners 11">
            <a:extLst>
              <a:ext uri="{FF2B5EF4-FFF2-40B4-BE49-F238E27FC236}">
                <a16:creationId xmlns:a16="http://schemas.microsoft.com/office/drawing/2014/main" id="{323882AA-62AE-FADE-5C9C-1BED1F5AD304}"/>
              </a:ext>
            </a:extLst>
          </p:cNvPr>
          <p:cNvSpPr/>
          <p:nvPr/>
        </p:nvSpPr>
        <p:spPr>
          <a:xfrm>
            <a:off x="6269501" y="2288850"/>
            <a:ext cx="2630268" cy="1490922"/>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Vienota un stratēģiski pārraudzīta profesionālā </a:t>
            </a:r>
            <a:r>
              <a:rPr kumimoji="0" lang="lv-LV" sz="1200" b="1" i="0" u="none" strike="noStrike" kern="0" cap="none" spc="0" normalizeH="0" baseline="0" noProof="0">
                <a:ln>
                  <a:noFill/>
                </a:ln>
                <a:solidFill>
                  <a:schemeClr val="accent3">
                    <a:lumMod val="49000"/>
                  </a:schemeClr>
                </a:solidFill>
                <a:effectLst/>
                <a:uLnTx/>
                <a:uFillTx/>
                <a:latin typeface="Verdana"/>
                <a:ea typeface="Verdana"/>
                <a:sym typeface="Arial"/>
              </a:rPr>
              <a:t>atbalsta nodrošināšana visās izglītības jomās </a:t>
            </a:r>
            <a:endParaRPr lang="lv-LV" sz="1200" b="0" i="0" u="none" strike="noStrike" kern="0" cap="none" spc="0" normalizeH="0" baseline="0" noProof="0">
              <a:ln>
                <a:noFill/>
              </a:ln>
              <a:solidFill>
                <a:schemeClr val="accent3">
                  <a:lumMod val="49000"/>
                </a:schemeClr>
              </a:solidFill>
              <a:effectLst/>
              <a:uLnTx/>
              <a:uFillTx/>
              <a:latin typeface="Verdana"/>
              <a:ea typeface="Verdana"/>
            </a:endParaRPr>
          </a:p>
        </p:txBody>
      </p:sp>
      <p:sp>
        <p:nvSpPr>
          <p:cNvPr id="13" name="Rectangle: Rounded Corners 12">
            <a:extLst>
              <a:ext uri="{FF2B5EF4-FFF2-40B4-BE49-F238E27FC236}">
                <a16:creationId xmlns:a16="http://schemas.microsoft.com/office/drawing/2014/main" id="{17262F07-18BC-A7AD-5BC5-5656CD9E92BC}"/>
              </a:ext>
            </a:extLst>
          </p:cNvPr>
          <p:cNvSpPr/>
          <p:nvPr/>
        </p:nvSpPr>
        <p:spPr>
          <a:xfrm>
            <a:off x="9200270" y="2286881"/>
            <a:ext cx="2631049" cy="1475140"/>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Ikvienam pedagogam pieejams regulārs un vajadzībās balstīts </a:t>
            </a:r>
            <a:r>
              <a:rPr kumimoji="0" lang="lv-LV" sz="1200" b="1" i="0" u="none" strike="noStrike" kern="0" cap="none" spc="0" normalizeH="0" baseline="0" noProof="0">
                <a:ln>
                  <a:noFill/>
                </a:ln>
                <a:solidFill>
                  <a:schemeClr val="accent3">
                    <a:lumMod val="49000"/>
                  </a:schemeClr>
                </a:solidFill>
                <a:effectLst/>
                <a:uLnTx/>
                <a:uFillTx/>
                <a:latin typeface="Verdana"/>
                <a:ea typeface="Verdana"/>
                <a:sym typeface="Arial"/>
              </a:rPr>
              <a:t>profesionālās kompetences pilnveides atbalsts</a:t>
            </a:r>
          </a:p>
        </p:txBody>
      </p:sp>
      <p:sp>
        <p:nvSpPr>
          <p:cNvPr id="15" name="Rectangle: Rounded Corners 14">
            <a:extLst>
              <a:ext uri="{FF2B5EF4-FFF2-40B4-BE49-F238E27FC236}">
                <a16:creationId xmlns:a16="http://schemas.microsoft.com/office/drawing/2014/main" id="{3135DF06-4D35-1020-54DB-BD71C76B5654}"/>
              </a:ext>
            </a:extLst>
          </p:cNvPr>
          <p:cNvSpPr/>
          <p:nvPr/>
        </p:nvSpPr>
        <p:spPr>
          <a:xfrm>
            <a:off x="3348109" y="4088877"/>
            <a:ext cx="2629601" cy="1501715"/>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000000"/>
              </a:buClr>
              <a:defRPr/>
            </a:pP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Izstrādāti </a:t>
            </a:r>
            <a:r>
              <a:rPr kumimoji="0" lang="lv-LV" sz="1200" b="1" i="0" u="none" strike="noStrike" kern="0" cap="none" spc="0" normalizeH="0" baseline="0" noProof="0">
                <a:ln>
                  <a:noFill/>
                </a:ln>
                <a:solidFill>
                  <a:schemeClr val="accent3">
                    <a:lumMod val="49000"/>
                  </a:schemeClr>
                </a:solidFill>
                <a:effectLst/>
                <a:uLnTx/>
                <a:uFillTx/>
                <a:latin typeface="Verdana"/>
                <a:ea typeface="Verdana"/>
                <a:sym typeface="Arial"/>
              </a:rPr>
              <a:t>metodiskā atbalsta materiāli </a:t>
            </a: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a:t>
            </a:r>
            <a:r>
              <a:rPr kumimoji="0" lang="lv-LV" sz="1200" b="0" i="1" u="none" strike="noStrike" kern="0" cap="none" spc="0" normalizeH="0" baseline="0" noProof="0">
                <a:ln>
                  <a:noFill/>
                </a:ln>
                <a:solidFill>
                  <a:schemeClr val="accent3">
                    <a:lumMod val="49000"/>
                  </a:schemeClr>
                </a:solidFill>
                <a:effectLst/>
                <a:uLnTx/>
                <a:uFillTx/>
                <a:latin typeface="Verdana"/>
                <a:ea typeface="Verdana"/>
                <a:sym typeface="Arial"/>
              </a:rPr>
              <a:t>prioritāri latviešu valodā, matemātikā, vēsturē I, sociālajās zinātnēs I</a:t>
            </a:r>
            <a:r>
              <a:rPr lang="lv-LV" sz="1200" i="1" kern="0">
                <a:solidFill>
                  <a:schemeClr val="accent3">
                    <a:lumMod val="49000"/>
                  </a:schemeClr>
                </a:solidFill>
                <a:latin typeface="Verdana"/>
                <a:ea typeface="Verdana"/>
                <a:sym typeface="Arial"/>
              </a:rPr>
              <a:t>, STEM</a:t>
            </a: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 Pēctecīgi </a:t>
            </a:r>
            <a:r>
              <a:rPr lang="lv-LV" sz="1200" kern="0">
                <a:solidFill>
                  <a:schemeClr val="accent3">
                    <a:lumMod val="49000"/>
                  </a:schemeClr>
                </a:solidFill>
                <a:latin typeface="Verdana"/>
                <a:ea typeface="Verdana"/>
                <a:sym typeface="Arial"/>
              </a:rPr>
              <a:t>- </a:t>
            </a: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materiāli citos mācību priekšmetos. </a:t>
            </a:r>
          </a:p>
        </p:txBody>
      </p:sp>
      <p:sp>
        <p:nvSpPr>
          <p:cNvPr id="16" name="Rectangle: Rounded Corners 15">
            <a:extLst>
              <a:ext uri="{FF2B5EF4-FFF2-40B4-BE49-F238E27FC236}">
                <a16:creationId xmlns:a16="http://schemas.microsoft.com/office/drawing/2014/main" id="{4C048F86-1B20-2940-041D-BA936ED59C2D}"/>
              </a:ext>
            </a:extLst>
          </p:cNvPr>
          <p:cNvSpPr/>
          <p:nvPr/>
        </p:nvSpPr>
        <p:spPr>
          <a:xfrm>
            <a:off x="6267156" y="4088995"/>
            <a:ext cx="2633394" cy="1496993"/>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Valsts izveidoto izglītības </a:t>
            </a:r>
            <a:r>
              <a:rPr kumimoji="0" lang="lv-LV" sz="1200" b="1" i="0" u="none" strike="noStrike" kern="0" cap="none" spc="0" normalizeH="0" baseline="0" noProof="0">
                <a:ln>
                  <a:noFill/>
                </a:ln>
                <a:solidFill>
                  <a:schemeClr val="accent3">
                    <a:lumMod val="49000"/>
                  </a:schemeClr>
                </a:solidFill>
                <a:effectLst/>
                <a:uLnTx/>
                <a:uFillTx/>
                <a:latin typeface="Verdana"/>
                <a:ea typeface="Verdana"/>
                <a:sym typeface="Arial"/>
              </a:rPr>
              <a:t>digitālo platformu pilnveide un attīstība</a:t>
            </a: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 nodrošinot tajās ietverto mācību resursu pieejamību pedagogu atbalstam un talantīgo skolēnu dalību atbalsta pasākumos tiešsaistē</a:t>
            </a:r>
          </a:p>
        </p:txBody>
      </p:sp>
      <p:sp>
        <p:nvSpPr>
          <p:cNvPr id="17" name="Rectangle: Rounded Corners 16">
            <a:extLst>
              <a:ext uri="{FF2B5EF4-FFF2-40B4-BE49-F238E27FC236}">
                <a16:creationId xmlns:a16="http://schemas.microsoft.com/office/drawing/2014/main" id="{90431B2F-971C-1324-45C4-A78C0EC0F97F}"/>
              </a:ext>
            </a:extLst>
          </p:cNvPr>
          <p:cNvSpPr/>
          <p:nvPr/>
        </p:nvSpPr>
        <p:spPr>
          <a:xfrm>
            <a:off x="9197925" y="4084389"/>
            <a:ext cx="2631553" cy="1490278"/>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200" b="1" kern="0">
                <a:solidFill>
                  <a:schemeClr val="accent3">
                    <a:lumMod val="49000"/>
                  </a:schemeClr>
                </a:solidFill>
                <a:latin typeface="Verdana"/>
                <a:ea typeface="Verdana"/>
                <a:sym typeface="Arial"/>
              </a:rPr>
              <a:t>Izglītojamā </a:t>
            </a:r>
            <a:r>
              <a:rPr kumimoji="0" lang="lv-LV" sz="1200" b="1" i="0" u="none" strike="noStrike" kern="0" cap="none" spc="0" normalizeH="0" baseline="0" noProof="0">
                <a:ln>
                  <a:noFill/>
                </a:ln>
                <a:solidFill>
                  <a:schemeClr val="accent3">
                    <a:lumMod val="49000"/>
                  </a:schemeClr>
                </a:solidFill>
                <a:effectLst/>
                <a:uLnTx/>
                <a:uFillTx/>
                <a:latin typeface="Verdana"/>
                <a:ea typeface="Verdana"/>
                <a:sym typeface="Arial"/>
              </a:rPr>
              <a:t>izaugsme </a:t>
            </a:r>
            <a:endParaRPr lang="lv-LV" sz="1200" b="1" i="0" u="none" strike="noStrike" kern="0" cap="none" spc="0" normalizeH="0" baseline="0" noProof="0">
              <a:ln>
                <a:noFill/>
              </a:ln>
              <a:solidFill>
                <a:schemeClr val="accent3">
                  <a:lumMod val="49000"/>
                </a:schemeClr>
              </a:solidFill>
              <a:effectLst/>
              <a:uLnTx/>
              <a:uFillTx/>
              <a:latin typeface="Verdana"/>
              <a:ea typeface="Verdan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(spēju un talantu attīstība, snieguma pilnveide)</a:t>
            </a:r>
            <a:endParaRPr lang="lv-LV" sz="1200" b="0" i="0" u="none" strike="noStrike" kern="0" cap="none" spc="0" normalizeH="0" baseline="0" noProof="0">
              <a:ln>
                <a:noFill/>
              </a:ln>
              <a:solidFill>
                <a:schemeClr val="accent3">
                  <a:lumMod val="49000"/>
                </a:schemeClr>
              </a:solidFill>
              <a:effectLst/>
              <a:uLnTx/>
              <a:uFillTx/>
              <a:latin typeface="Verdana"/>
              <a:ea typeface="Verdana"/>
            </a:endParaRPr>
          </a:p>
        </p:txBody>
      </p:sp>
      <p:sp>
        <p:nvSpPr>
          <p:cNvPr id="18" name="Rectangle: Rounded Corners 17">
            <a:extLst>
              <a:ext uri="{FF2B5EF4-FFF2-40B4-BE49-F238E27FC236}">
                <a16:creationId xmlns:a16="http://schemas.microsoft.com/office/drawing/2014/main" id="{A2D5898E-9E47-78CB-293C-27BD4F2DB491}"/>
              </a:ext>
            </a:extLst>
          </p:cNvPr>
          <p:cNvSpPr/>
          <p:nvPr/>
        </p:nvSpPr>
        <p:spPr>
          <a:xfrm>
            <a:off x="368494" y="4087090"/>
            <a:ext cx="2631050" cy="1494677"/>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000000"/>
              </a:buClr>
              <a:defRPr/>
            </a:pPr>
            <a:r>
              <a:rPr kumimoji="0" lang="lv-LV" sz="1200" b="0" i="0" u="none" strike="noStrike" kern="0" cap="none" spc="0" normalizeH="0" baseline="0" noProof="0">
                <a:ln>
                  <a:noFill/>
                </a:ln>
                <a:solidFill>
                  <a:schemeClr val="accent3">
                    <a:lumMod val="49000"/>
                  </a:schemeClr>
                </a:solidFill>
                <a:effectLst/>
                <a:uLnTx/>
                <a:uFillTx/>
                <a:latin typeface="Verdana"/>
                <a:ea typeface="Verdana"/>
                <a:sym typeface="Arial"/>
              </a:rPr>
              <a:t>Profesionālais atbalsts </a:t>
            </a:r>
            <a:r>
              <a:rPr lang="lv-LV" sz="1200" kern="0">
                <a:solidFill>
                  <a:schemeClr val="accent3">
                    <a:lumMod val="49000"/>
                  </a:schemeClr>
                </a:solidFill>
                <a:latin typeface="Verdana"/>
                <a:ea typeface="Verdana"/>
                <a:sym typeface="Arial"/>
              </a:rPr>
              <a:t>un profesionālā pilnveide izglītības pārvalžu, </a:t>
            </a:r>
            <a:r>
              <a:rPr lang="lv-LV" sz="1200" b="1" kern="0">
                <a:solidFill>
                  <a:schemeClr val="accent3">
                    <a:lumMod val="49000"/>
                  </a:schemeClr>
                </a:solidFill>
                <a:latin typeface="Verdana"/>
                <a:ea typeface="Verdana"/>
                <a:sym typeface="Arial"/>
              </a:rPr>
              <a:t>skolu vadības</a:t>
            </a:r>
            <a:r>
              <a:rPr kumimoji="0" lang="lv-LV" sz="1200" b="1" i="0" u="none" strike="noStrike" kern="0" cap="none" spc="0" normalizeH="0" baseline="0" noProof="0">
                <a:ln>
                  <a:noFill/>
                </a:ln>
                <a:solidFill>
                  <a:schemeClr val="accent3">
                    <a:lumMod val="49000"/>
                  </a:schemeClr>
                </a:solidFill>
                <a:effectLst/>
                <a:uLnTx/>
                <a:uFillTx/>
                <a:latin typeface="Verdana"/>
                <a:ea typeface="Verdana"/>
                <a:sym typeface="Arial"/>
              </a:rPr>
              <a:t> komandām </a:t>
            </a:r>
            <a:endParaRPr lang="lv-LV" sz="1200" b="0" u="none" strike="noStrike" kern="0" cap="none" spc="0" normalizeH="0" baseline="0" noProof="0">
              <a:ln>
                <a:noFill/>
              </a:ln>
              <a:solidFill>
                <a:schemeClr val="accent3">
                  <a:lumMod val="49000"/>
                </a:schemeClr>
              </a:solidFill>
              <a:effectLst/>
              <a:uLnTx/>
              <a:uFillTx/>
              <a:latin typeface="Verdana"/>
              <a:ea typeface="Verdana"/>
            </a:endParaRPr>
          </a:p>
        </p:txBody>
      </p:sp>
    </p:spTree>
    <p:extLst>
      <p:ext uri="{BB962C8B-B14F-4D97-AF65-F5344CB8AC3E}">
        <p14:creationId xmlns:p14="http://schemas.microsoft.com/office/powerpoint/2010/main" val="2665645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49C7ED-9EAE-3F1F-736A-077C9262E2D2}"/>
              </a:ext>
            </a:extLst>
          </p:cNvPr>
          <p:cNvSpPr>
            <a:spLocks noGrp="1"/>
          </p:cNvSpPr>
          <p:nvPr>
            <p:ph type="title"/>
          </p:nvPr>
        </p:nvSpPr>
        <p:spPr>
          <a:xfrm>
            <a:off x="616775" y="257551"/>
            <a:ext cx="6924186" cy="1142815"/>
          </a:xfrm>
        </p:spPr>
        <p:txBody>
          <a:bodyPr/>
          <a:lstStyle/>
          <a:p>
            <a:r>
              <a:rPr lang="en-US" sz="3200"/>
              <a:t>SUMMATĪVĀ VĒRTĒŠANA II</a:t>
            </a:r>
            <a:endParaRPr lang="lv-LV"/>
          </a:p>
        </p:txBody>
      </p:sp>
      <p:sp>
        <p:nvSpPr>
          <p:cNvPr id="3" name="Teksta vietturis 2">
            <a:extLst>
              <a:ext uri="{FF2B5EF4-FFF2-40B4-BE49-F238E27FC236}">
                <a16:creationId xmlns:a16="http://schemas.microsoft.com/office/drawing/2014/main" id="{2D805AA6-1814-2BD5-B699-D60C0C39FF20}"/>
              </a:ext>
            </a:extLst>
          </p:cNvPr>
          <p:cNvSpPr>
            <a:spLocks noGrp="1"/>
          </p:cNvSpPr>
          <p:nvPr>
            <p:ph type="body" idx="1"/>
          </p:nvPr>
        </p:nvSpPr>
        <p:spPr>
          <a:xfrm>
            <a:off x="616778" y="2243979"/>
            <a:ext cx="8829424" cy="3932984"/>
          </a:xfrm>
        </p:spPr>
        <p:txBody>
          <a:bodyPr/>
          <a:lstStyle/>
          <a:p>
            <a:pPr marL="228600" indent="0" algn="just">
              <a:spcBef>
                <a:spcPts val="0"/>
              </a:spcBef>
              <a:spcAft>
                <a:spcPts val="200"/>
              </a:spcAft>
            </a:pPr>
            <a:r>
              <a:rPr lang="lv-LV" sz="2400" dirty="0">
                <a:solidFill>
                  <a:srgbClr val="664690"/>
                </a:solidFill>
                <a:latin typeface="Verdana" panose="020B0604030504040204" pitchFamily="34" charset="0"/>
                <a:ea typeface="Verdana" panose="020B0604030504040204" pitchFamily="34" charset="0"/>
              </a:rPr>
              <a:t>E-klasē </a:t>
            </a:r>
            <a:r>
              <a:rPr lang="lv-LV" sz="2400" dirty="0" err="1">
                <a:solidFill>
                  <a:srgbClr val="664690"/>
                </a:solidFill>
                <a:latin typeface="Verdana" panose="020B0604030504040204" pitchFamily="34" charset="0"/>
                <a:ea typeface="Verdana" panose="020B0604030504040204" pitchFamily="34" charset="0"/>
              </a:rPr>
              <a:t>summatīvo</a:t>
            </a:r>
            <a:r>
              <a:rPr lang="lv-LV" sz="2400" dirty="0">
                <a:solidFill>
                  <a:srgbClr val="664690"/>
                </a:solidFill>
                <a:latin typeface="Verdana" panose="020B0604030504040204" pitchFamily="34" charset="0"/>
                <a:ea typeface="Verdana" panose="020B0604030504040204" pitchFamily="34" charset="0"/>
              </a:rPr>
              <a:t> vērtējumu atspoguļo kā</a:t>
            </a:r>
            <a:r>
              <a:rPr lang="lv-LV" sz="2400" b="1" dirty="0">
                <a:solidFill>
                  <a:srgbClr val="664690"/>
                </a:solidFill>
                <a:latin typeface="Verdana" panose="020B0604030504040204" pitchFamily="34" charset="0"/>
                <a:ea typeface="Verdana" panose="020B0604030504040204" pitchFamily="34" charset="0"/>
              </a:rPr>
              <a:t> liecību sasniedzamo rezultātu vai pakārtotu sasniedzamo rezultātu, vērtējot apguves līmeņos (STAP), pievienojot SLA</a:t>
            </a:r>
            <a:r>
              <a:rPr lang="lv-LV" sz="2400" dirty="0">
                <a:solidFill>
                  <a:srgbClr val="664690"/>
                </a:solidFill>
                <a:latin typeface="Verdana" panose="020B0604030504040204" pitchFamily="34" charset="0"/>
                <a:ea typeface="Verdana" panose="020B0604030504040204" pitchFamily="34" charset="0"/>
              </a:rPr>
              <a:t> vai kritērijus</a:t>
            </a:r>
            <a:r>
              <a:rPr lang="en-US" sz="2400" dirty="0">
                <a:solidFill>
                  <a:srgbClr val="664690"/>
                </a:solidFill>
                <a:latin typeface="Verdana" panose="020B0604030504040204" pitchFamily="34" charset="0"/>
                <a:ea typeface="Verdana" panose="020B0604030504040204" pitchFamily="34" charset="0"/>
              </a:rPr>
              <a:t>.</a:t>
            </a:r>
            <a:endParaRPr lang="lv-LV" sz="2400" dirty="0">
              <a:solidFill>
                <a:srgbClr val="664690"/>
              </a:solidFill>
              <a:latin typeface="Verdana" panose="020B0604030504040204" pitchFamily="34" charset="0"/>
              <a:ea typeface="Verdana" panose="020B0604030504040204" pitchFamily="34" charset="0"/>
            </a:endParaRPr>
          </a:p>
          <a:p>
            <a:pPr marL="228600" indent="0" algn="just">
              <a:spcBef>
                <a:spcPts val="0"/>
              </a:spcBef>
              <a:spcAft>
                <a:spcPts val="200"/>
              </a:spcAft>
            </a:pPr>
            <a:endParaRPr lang="en-US" sz="2400" dirty="0">
              <a:solidFill>
                <a:srgbClr val="664690"/>
              </a:solidFill>
              <a:latin typeface="Verdana" panose="020B0604030504040204" pitchFamily="34" charset="0"/>
              <a:ea typeface="Verdana" panose="020B0604030504040204" pitchFamily="34" charset="0"/>
            </a:endParaRPr>
          </a:p>
          <a:p>
            <a:pPr marL="228600" indent="0" algn="just">
              <a:spcBef>
                <a:spcPts val="0"/>
              </a:spcBef>
              <a:spcAft>
                <a:spcPts val="200"/>
              </a:spcAft>
            </a:pPr>
            <a:r>
              <a:rPr lang="lv-LV" sz="2400" b="1" dirty="0">
                <a:solidFill>
                  <a:srgbClr val="664690"/>
                </a:solidFill>
                <a:latin typeface="Verdana" panose="020B0604030504040204" pitchFamily="34" charset="0"/>
                <a:ea typeface="Verdana" panose="020B0604030504040204" pitchFamily="34" charset="0"/>
              </a:rPr>
              <a:t>Pēc skolas izvēles </a:t>
            </a:r>
            <a:r>
              <a:rPr lang="lv-LV" sz="2400" dirty="0">
                <a:solidFill>
                  <a:srgbClr val="664690"/>
                </a:solidFill>
                <a:latin typeface="Verdana" panose="020B0604030504040204" pitchFamily="34" charset="0"/>
                <a:ea typeface="Verdana" panose="020B0604030504040204" pitchFamily="34" charset="0"/>
              </a:rPr>
              <a:t>var izmantot e-klases </a:t>
            </a:r>
            <a:r>
              <a:rPr lang="lv-LV" sz="2400" u="sng" dirty="0">
                <a:solidFill>
                  <a:srgbClr val="664690"/>
                </a:solidFill>
                <a:latin typeface="Verdana" panose="020B0604030504040204" pitchFamily="34" charset="0"/>
                <a:ea typeface="Verdana" panose="020B0604030504040204" pitchFamily="34" charset="0"/>
              </a:rPr>
              <a:t>pārbaudes darba metodikas</a:t>
            </a:r>
            <a:r>
              <a:rPr lang="lv-LV" sz="2400" dirty="0">
                <a:solidFill>
                  <a:srgbClr val="664690"/>
                </a:solidFill>
                <a:latin typeface="Verdana" panose="020B0604030504040204" pitchFamily="34" charset="0"/>
                <a:ea typeface="Verdana" panose="020B0604030504040204" pitchFamily="34" charset="0"/>
              </a:rPr>
              <a:t> aili (ieteicams ne PD zilo aili) un % piesaisti, ja </a:t>
            </a:r>
            <a:r>
              <a:rPr lang="lv-LV" sz="2400" u="sng" dirty="0">
                <a:solidFill>
                  <a:srgbClr val="664690"/>
                </a:solidFill>
                <a:latin typeface="Verdana" panose="020B0604030504040204" pitchFamily="34" charset="0"/>
                <a:ea typeface="Verdana" panose="020B0604030504040204" pitchFamily="34" charset="0"/>
              </a:rPr>
              <a:t>SR tiek pārbaudīts atbilstoši SOLO līmeņiem</a:t>
            </a:r>
            <a:r>
              <a:rPr lang="lv-LV" sz="2400" dirty="0">
                <a:solidFill>
                  <a:srgbClr val="664690"/>
                </a:solidFill>
                <a:latin typeface="Verdana" panose="020B0604030504040204" pitchFamily="34" charset="0"/>
                <a:ea typeface="Verdana" panose="020B0604030504040204" pitchFamily="34" charset="0"/>
              </a:rPr>
              <a:t>. </a:t>
            </a:r>
            <a:endParaRPr lang="lv-LV" sz="2400" dirty="0">
              <a:latin typeface="Verdana" panose="020B0604030504040204" pitchFamily="34" charset="0"/>
              <a:ea typeface="Verdana" panose="020B0604030504040204" pitchFamily="34" charset="0"/>
            </a:endParaRPr>
          </a:p>
          <a:p>
            <a:pPr marL="228600" indent="0" algn="just">
              <a:spcBef>
                <a:spcPts val="0"/>
              </a:spcBef>
              <a:spcAft>
                <a:spcPts val="200"/>
              </a:spcAft>
            </a:pPr>
            <a:endParaRPr lang="lv-LV" dirty="0"/>
          </a:p>
        </p:txBody>
      </p:sp>
      <p:sp>
        <p:nvSpPr>
          <p:cNvPr id="4" name="Slaida numura vietturis 3">
            <a:extLst>
              <a:ext uri="{FF2B5EF4-FFF2-40B4-BE49-F238E27FC236}">
                <a16:creationId xmlns:a16="http://schemas.microsoft.com/office/drawing/2014/main" id="{A1C948CB-C8D7-1FAB-2280-4A078DF2CB19}"/>
              </a:ext>
            </a:extLst>
          </p:cNvPr>
          <p:cNvSpPr>
            <a:spLocks noGrp="1"/>
          </p:cNvSpPr>
          <p:nvPr>
            <p:ph type="sldNum" idx="12"/>
          </p:nvPr>
        </p:nvSpPr>
        <p:spPr/>
        <p:txBody>
          <a:bodyPr/>
          <a:lstStyle/>
          <a:p>
            <a:fld id="{00000000-1234-1234-1234-123412341234}" type="slidenum">
              <a:rPr lang="lv-LV" smtClean="0"/>
              <a:pPr/>
              <a:t>20</a:t>
            </a:fld>
            <a:endParaRPr lang="lv-LV"/>
          </a:p>
        </p:txBody>
      </p:sp>
      <p:pic>
        <p:nvPicPr>
          <p:cNvPr id="6" name="Picture 4" descr="A screenshot of a graph&#10;&#10;Description automatically generated">
            <a:extLst>
              <a:ext uri="{FF2B5EF4-FFF2-40B4-BE49-F238E27FC236}">
                <a16:creationId xmlns:a16="http://schemas.microsoft.com/office/drawing/2014/main" id="{4A246823-85D3-C7DD-01FB-B294F7968151}"/>
              </a:ext>
            </a:extLst>
          </p:cNvPr>
          <p:cNvPicPr>
            <a:picLocks noChangeAspect="1"/>
          </p:cNvPicPr>
          <p:nvPr/>
        </p:nvPicPr>
        <p:blipFill>
          <a:blip r:embed="rId2"/>
          <a:srcRect l="86161" t="-873" r="-1483" b="61257"/>
          <a:stretch/>
        </p:blipFill>
        <p:spPr>
          <a:xfrm>
            <a:off x="9939681" y="2249016"/>
            <a:ext cx="1627188" cy="3893358"/>
          </a:xfrm>
          <a:prstGeom prst="rect">
            <a:avLst/>
          </a:prstGeom>
        </p:spPr>
      </p:pic>
    </p:spTree>
    <p:extLst>
      <p:ext uri="{BB962C8B-B14F-4D97-AF65-F5344CB8AC3E}">
        <p14:creationId xmlns:p14="http://schemas.microsoft.com/office/powerpoint/2010/main" val="31271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E473BA-CDC4-54AD-D455-283E6D737DE3}"/>
              </a:ext>
            </a:extLst>
          </p:cNvPr>
          <p:cNvSpPr>
            <a:spLocks noGrp="1"/>
          </p:cNvSpPr>
          <p:nvPr>
            <p:ph type="title"/>
          </p:nvPr>
        </p:nvSpPr>
        <p:spPr>
          <a:xfrm>
            <a:off x="616775" y="257551"/>
            <a:ext cx="10818369" cy="1142815"/>
          </a:xfrm>
        </p:spPr>
        <p:txBody>
          <a:bodyPr/>
          <a:lstStyle/>
          <a:p>
            <a:r>
              <a:rPr lang="lv-LV" sz="2800"/>
              <a:t>Vērtēšanas plānošana. </a:t>
            </a:r>
            <a:r>
              <a:rPr lang="lv-LV" sz="2800" err="1"/>
              <a:t>Summatīvās</a:t>
            </a:r>
            <a:r>
              <a:rPr lang="lv-LV" sz="2800"/>
              <a:t> vērtēšanas piemēri (1.klase)</a:t>
            </a:r>
          </a:p>
        </p:txBody>
      </p:sp>
      <p:graphicFrame>
        <p:nvGraphicFramePr>
          <p:cNvPr id="5" name="Tabula 4">
            <a:extLst>
              <a:ext uri="{FF2B5EF4-FFF2-40B4-BE49-F238E27FC236}">
                <a16:creationId xmlns:a16="http://schemas.microsoft.com/office/drawing/2014/main" id="{02954FA5-5BD8-43B2-A33D-B251DB70DA59}"/>
              </a:ext>
            </a:extLst>
          </p:cNvPr>
          <p:cNvGraphicFramePr>
            <a:graphicFrameLocks noGrp="1"/>
          </p:cNvGraphicFramePr>
          <p:nvPr>
            <p:extLst>
              <p:ext uri="{D42A27DB-BD31-4B8C-83A1-F6EECF244321}">
                <p14:modId xmlns:p14="http://schemas.microsoft.com/office/powerpoint/2010/main" val="1228004425"/>
              </p:ext>
            </p:extLst>
          </p:nvPr>
        </p:nvGraphicFramePr>
        <p:xfrm>
          <a:off x="274688" y="1991413"/>
          <a:ext cx="11435222" cy="3352800"/>
        </p:xfrm>
        <a:graphic>
          <a:graphicData uri="http://schemas.openxmlformats.org/drawingml/2006/table">
            <a:tbl>
              <a:tblPr firstRow="1" bandRow="1">
                <a:tableStyleId>{5940675A-B579-460E-94D1-54222C63F5DA}</a:tableStyleId>
              </a:tblPr>
              <a:tblGrid>
                <a:gridCol w="3092226">
                  <a:extLst>
                    <a:ext uri="{9D8B030D-6E8A-4147-A177-3AD203B41FA5}">
                      <a16:colId xmlns:a16="http://schemas.microsoft.com/office/drawing/2014/main" val="3165430202"/>
                    </a:ext>
                  </a:extLst>
                </a:gridCol>
                <a:gridCol w="8342996">
                  <a:extLst>
                    <a:ext uri="{9D8B030D-6E8A-4147-A177-3AD203B41FA5}">
                      <a16:colId xmlns:a16="http://schemas.microsoft.com/office/drawing/2014/main" val="2548952780"/>
                    </a:ext>
                  </a:extLst>
                </a:gridCol>
              </a:tblGrid>
              <a:tr h="370840">
                <a:tc>
                  <a:txBody>
                    <a:bodyPr/>
                    <a:lstStyle/>
                    <a:p>
                      <a:r>
                        <a:rPr lang="lv-LV" sz="1600" b="1">
                          <a:latin typeface="Verdana"/>
                        </a:rPr>
                        <a:t>Komplekss sasniedzamais rezultāts (liecība)</a:t>
                      </a:r>
                    </a:p>
                  </a:txBody>
                  <a:tcPr/>
                </a:tc>
                <a:tc>
                  <a:txBody>
                    <a:bodyPr/>
                    <a:lstStyle/>
                    <a:p>
                      <a:r>
                        <a:rPr lang="lv-LV" sz="1600" b="1" err="1">
                          <a:latin typeface="Verdana"/>
                        </a:rPr>
                        <a:t>Summatīvā</a:t>
                      </a:r>
                      <a:r>
                        <a:rPr lang="lv-LV" sz="1600" b="1">
                          <a:latin typeface="Verdana"/>
                        </a:rPr>
                        <a:t> vērtēšana (pakārtoti sasniedzamie rezultāti)</a:t>
                      </a:r>
                    </a:p>
                  </a:txBody>
                  <a:tcPr/>
                </a:tc>
                <a:extLst>
                  <a:ext uri="{0D108BD9-81ED-4DB2-BD59-A6C34878D82A}">
                    <a16:rowId xmlns:a16="http://schemas.microsoft.com/office/drawing/2014/main" val="1956723050"/>
                  </a:ext>
                </a:extLst>
              </a:tr>
              <a:tr h="370839">
                <a:tc>
                  <a:txBody>
                    <a:bodyPr/>
                    <a:lstStyle/>
                    <a:p>
                      <a:pPr lvl="0">
                        <a:buNone/>
                      </a:pPr>
                      <a:r>
                        <a:rPr lang="lv-LV" sz="1600" b="1" i="0" u="none" strike="noStrike" cap="none" noProof="0">
                          <a:solidFill>
                            <a:schemeClr val="tx1"/>
                          </a:solidFill>
                          <a:latin typeface="Verdana"/>
                          <a:ea typeface="+mn-ea"/>
                          <a:cs typeface="+mn-cs"/>
                          <a:sym typeface="Arial"/>
                        </a:rPr>
                        <a:t>Saskaita un atņem skaitļus, t. sk. nosauktos skaitļus, 20 apjomā (līdz 3 saskaitāmajiem), pieskaita un atņem skaitlim pilnu desmitu 100 apjomā, izmanto saskaitāmo maiņu vietām</a:t>
                      </a:r>
                      <a:r>
                        <a:rPr lang="lv-LV" sz="1600" b="1" i="0" u="none" strike="noStrike" cap="none" noProof="0">
                          <a:solidFill>
                            <a:schemeClr val="tx1"/>
                          </a:solidFill>
                          <a:latin typeface="Verdana"/>
                          <a:ea typeface="+mn-ea"/>
                          <a:cs typeface="+mn-cs"/>
                        </a:rPr>
                        <a:t>.</a:t>
                      </a:r>
                      <a:endParaRPr lang="lv-LV" sz="1600" b="1" i="0" u="none" strike="noStrike" cap="none">
                        <a:solidFill>
                          <a:schemeClr val="tx1"/>
                        </a:solidFill>
                        <a:latin typeface="Verdana"/>
                        <a:ea typeface="+mn-ea"/>
                        <a:cs typeface="+mn-cs"/>
                        <a:sym typeface="Arial"/>
                      </a:endParaRPr>
                    </a:p>
                  </a:txBody>
                  <a:tcPr/>
                </a:tc>
                <a:tc>
                  <a:txBody>
                    <a:bodyPr/>
                    <a:lstStyle/>
                    <a:p>
                      <a:pPr lvl="0">
                        <a:buNone/>
                      </a:pPr>
                      <a:endParaRPr lang="lv-LV" sz="1600" b="1" i="0" u="none" strike="noStrike" noProof="0">
                        <a:solidFill>
                          <a:srgbClr val="664690"/>
                        </a:solidFill>
                        <a:latin typeface="Verdana"/>
                      </a:endParaRPr>
                    </a:p>
                    <a:p>
                      <a:pPr lvl="0">
                        <a:buNone/>
                      </a:pPr>
                      <a:r>
                        <a:rPr lang="lv-LV" sz="1600" b="0" i="0" u="none" strike="noStrike" noProof="0">
                          <a:solidFill>
                            <a:srgbClr val="664690"/>
                          </a:solidFill>
                          <a:latin typeface="Verdana"/>
                        </a:rPr>
                        <a:t>*Saskaita un atņem 10 apjomā, modelējot, demonstrējot izpratni par skaitļa sastāvu un darbību jēgu (</a:t>
                      </a:r>
                      <a:r>
                        <a:rPr lang="lv-LV" sz="1600" b="0" i="1" u="none" strike="noStrike" noProof="0">
                          <a:solidFill>
                            <a:srgbClr val="664690"/>
                          </a:solidFill>
                          <a:latin typeface="Verdana"/>
                        </a:rPr>
                        <a:t>oktobris</a:t>
                      </a:r>
                      <a:r>
                        <a:rPr lang="lv-LV" sz="1600" b="0" i="0" u="none" strike="noStrike" noProof="0">
                          <a:solidFill>
                            <a:srgbClr val="664690"/>
                          </a:solidFill>
                          <a:latin typeface="Verdana"/>
                        </a:rPr>
                        <a:t>)</a:t>
                      </a:r>
                      <a:endParaRPr lang="lv-LV" sz="1600" b="0" i="0" u="none" strike="noStrike" noProof="0">
                        <a:solidFill>
                          <a:srgbClr val="664690"/>
                        </a:solidFill>
                      </a:endParaRPr>
                    </a:p>
                    <a:p>
                      <a:pPr lvl="0">
                        <a:buNone/>
                      </a:pPr>
                      <a:endParaRPr lang="lv-LV" sz="1600" b="0" i="0" u="none" strike="noStrike" noProof="0">
                        <a:solidFill>
                          <a:srgbClr val="664690"/>
                        </a:solidFill>
                        <a:latin typeface="Verdana"/>
                      </a:endParaRPr>
                    </a:p>
                    <a:p>
                      <a:pPr lvl="0">
                        <a:buNone/>
                      </a:pPr>
                      <a:r>
                        <a:rPr lang="lv-LV" sz="1600" b="0" i="0" u="none" strike="noStrike" noProof="0">
                          <a:solidFill>
                            <a:srgbClr val="664690"/>
                          </a:solidFill>
                          <a:latin typeface="Verdana"/>
                        </a:rPr>
                        <a:t>*Saskaita un atņem 20 apjomā, modelē darbības, izvēlas situācijai atbilstīgu darbību, pieraksta darbības (</a:t>
                      </a:r>
                      <a:r>
                        <a:rPr lang="lv-LV" sz="1600" b="0" i="1" u="none" strike="noStrike" noProof="0">
                          <a:solidFill>
                            <a:srgbClr val="664690"/>
                          </a:solidFill>
                          <a:latin typeface="Verdana"/>
                        </a:rPr>
                        <a:t>februāris</a:t>
                      </a:r>
                      <a:r>
                        <a:rPr lang="lv-LV" sz="1600" b="0" i="0" u="none" strike="noStrike" noProof="0">
                          <a:solidFill>
                            <a:srgbClr val="664690"/>
                          </a:solidFill>
                          <a:latin typeface="Verdana"/>
                        </a:rPr>
                        <a:t>)</a:t>
                      </a:r>
                    </a:p>
                    <a:p>
                      <a:pPr lvl="0">
                        <a:buNone/>
                      </a:pPr>
                      <a:endParaRPr lang="lv-LV" sz="1600" b="0" i="0" u="none" strike="noStrike" noProof="0">
                        <a:solidFill>
                          <a:srgbClr val="664690"/>
                        </a:solidFill>
                        <a:latin typeface="Verdana"/>
                      </a:endParaRPr>
                    </a:p>
                    <a:p>
                      <a:pPr lvl="0">
                        <a:buNone/>
                      </a:pPr>
                      <a:r>
                        <a:rPr lang="lv-LV" sz="1600" b="0" i="0" u="none" strike="noStrike" noProof="0">
                          <a:solidFill>
                            <a:srgbClr val="664690"/>
                          </a:solidFill>
                          <a:latin typeface="Verdana"/>
                        </a:rPr>
                        <a:t>*P</a:t>
                      </a:r>
                      <a:r>
                        <a:rPr lang="lv-LV" sz="1600" b="0" i="0" u="none" strike="noStrike" noProof="0">
                          <a:solidFill>
                            <a:schemeClr val="tx1"/>
                          </a:solidFill>
                          <a:latin typeface="Verdana"/>
                        </a:rPr>
                        <a:t>ieskaita un atņem skaitlim pilnu desmitu 100 apjomā, izmanto saskaitāmo maiņu vietām (</a:t>
                      </a:r>
                      <a:r>
                        <a:rPr lang="lv-LV" sz="1600" b="0" i="1" u="none" strike="noStrike" noProof="0">
                          <a:solidFill>
                            <a:schemeClr val="tx1"/>
                          </a:solidFill>
                          <a:latin typeface="Verdana"/>
                        </a:rPr>
                        <a:t>aprīlis</a:t>
                      </a:r>
                      <a:r>
                        <a:rPr lang="lv-LV" sz="1600" b="0" i="0" u="none" strike="noStrike" noProof="0">
                          <a:solidFill>
                            <a:schemeClr val="tx1"/>
                          </a:solidFill>
                          <a:latin typeface="Verdana"/>
                        </a:rPr>
                        <a:t>)</a:t>
                      </a:r>
                      <a:endParaRPr lang="lv-LV" sz="1600" b="0" i="0" u="none" strike="noStrike" noProof="0">
                        <a:solidFill>
                          <a:srgbClr val="664690"/>
                        </a:solidFill>
                        <a:latin typeface="Verdana"/>
                      </a:endParaRPr>
                    </a:p>
                    <a:p>
                      <a:pPr lvl="0">
                        <a:buNone/>
                      </a:pPr>
                      <a:endParaRPr lang="lv-LV" sz="1600" b="0" i="0" u="none" strike="noStrike" noProof="0">
                        <a:solidFill>
                          <a:srgbClr val="664690"/>
                        </a:solidFill>
                        <a:latin typeface="Verdana"/>
                      </a:endParaRPr>
                    </a:p>
                  </a:txBody>
                  <a:tcPr/>
                </a:tc>
                <a:extLst>
                  <a:ext uri="{0D108BD9-81ED-4DB2-BD59-A6C34878D82A}">
                    <a16:rowId xmlns:a16="http://schemas.microsoft.com/office/drawing/2014/main" val="634091897"/>
                  </a:ext>
                </a:extLst>
              </a:tr>
            </a:tbl>
          </a:graphicData>
        </a:graphic>
      </p:graphicFrame>
    </p:spTree>
    <p:extLst>
      <p:ext uri="{BB962C8B-B14F-4D97-AF65-F5344CB8AC3E}">
        <p14:creationId xmlns:p14="http://schemas.microsoft.com/office/powerpoint/2010/main" val="290903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BE473BA-CDC4-54AD-D455-283E6D737DE3}"/>
              </a:ext>
            </a:extLst>
          </p:cNvPr>
          <p:cNvSpPr>
            <a:spLocks noGrp="1"/>
          </p:cNvSpPr>
          <p:nvPr>
            <p:ph type="title"/>
          </p:nvPr>
        </p:nvSpPr>
        <p:spPr>
          <a:xfrm>
            <a:off x="616775" y="257551"/>
            <a:ext cx="10818369" cy="1142815"/>
          </a:xfrm>
        </p:spPr>
        <p:txBody>
          <a:bodyPr/>
          <a:lstStyle/>
          <a:p>
            <a:r>
              <a:rPr lang="lv-LV" sz="2800"/>
              <a:t>Vērtēšanas plānošana. </a:t>
            </a:r>
            <a:r>
              <a:rPr lang="lv-LV" sz="2800" err="1"/>
              <a:t>Summatīvās</a:t>
            </a:r>
            <a:r>
              <a:rPr lang="lv-LV" sz="2800"/>
              <a:t> vērtēšanas piemēri (1.klase)</a:t>
            </a:r>
          </a:p>
        </p:txBody>
      </p:sp>
      <p:graphicFrame>
        <p:nvGraphicFramePr>
          <p:cNvPr id="5" name="Tabula 4">
            <a:extLst>
              <a:ext uri="{FF2B5EF4-FFF2-40B4-BE49-F238E27FC236}">
                <a16:creationId xmlns:a16="http://schemas.microsoft.com/office/drawing/2014/main" id="{02954FA5-5BD8-43B2-A33D-B251DB70DA59}"/>
              </a:ext>
            </a:extLst>
          </p:cNvPr>
          <p:cNvGraphicFramePr>
            <a:graphicFrameLocks noGrp="1"/>
          </p:cNvGraphicFramePr>
          <p:nvPr>
            <p:extLst>
              <p:ext uri="{D42A27DB-BD31-4B8C-83A1-F6EECF244321}">
                <p14:modId xmlns:p14="http://schemas.microsoft.com/office/powerpoint/2010/main" val="942703990"/>
              </p:ext>
            </p:extLst>
          </p:nvPr>
        </p:nvGraphicFramePr>
        <p:xfrm>
          <a:off x="440674" y="1854506"/>
          <a:ext cx="11392442" cy="4086860"/>
        </p:xfrm>
        <a:graphic>
          <a:graphicData uri="http://schemas.openxmlformats.org/drawingml/2006/table">
            <a:tbl>
              <a:tblPr firstRow="1" bandRow="1">
                <a:tableStyleId>{5940675A-B579-460E-94D1-54222C63F5DA}</a:tableStyleId>
              </a:tblPr>
              <a:tblGrid>
                <a:gridCol w="3080658">
                  <a:extLst>
                    <a:ext uri="{9D8B030D-6E8A-4147-A177-3AD203B41FA5}">
                      <a16:colId xmlns:a16="http://schemas.microsoft.com/office/drawing/2014/main" val="3165430202"/>
                    </a:ext>
                  </a:extLst>
                </a:gridCol>
                <a:gridCol w="8311784">
                  <a:extLst>
                    <a:ext uri="{9D8B030D-6E8A-4147-A177-3AD203B41FA5}">
                      <a16:colId xmlns:a16="http://schemas.microsoft.com/office/drawing/2014/main" val="2548952780"/>
                    </a:ext>
                  </a:extLst>
                </a:gridCol>
              </a:tblGrid>
              <a:tr h="825500">
                <a:tc>
                  <a:txBody>
                    <a:bodyPr/>
                    <a:lstStyle/>
                    <a:p>
                      <a:r>
                        <a:rPr lang="lv-LV" sz="1600" b="1">
                          <a:latin typeface="Verdana"/>
                        </a:rPr>
                        <a:t>Komplekss sasniedzamais rezultāts (liecība)</a:t>
                      </a:r>
                    </a:p>
                  </a:txBody>
                  <a:tcPr/>
                </a:tc>
                <a:tc>
                  <a:txBody>
                    <a:bodyPr/>
                    <a:lstStyle/>
                    <a:p>
                      <a:r>
                        <a:rPr lang="lv-LV" sz="1600" b="1" err="1">
                          <a:latin typeface="Verdana"/>
                        </a:rPr>
                        <a:t>Summatīvā</a:t>
                      </a:r>
                      <a:r>
                        <a:rPr lang="lv-LV" sz="1600" b="1">
                          <a:latin typeface="Verdana"/>
                        </a:rPr>
                        <a:t> vērtēšana (pakārtoti sasniedzamie rezultāti)</a:t>
                      </a:r>
                    </a:p>
                  </a:txBody>
                  <a:tcPr/>
                </a:tc>
                <a:extLst>
                  <a:ext uri="{0D108BD9-81ED-4DB2-BD59-A6C34878D82A}">
                    <a16:rowId xmlns:a16="http://schemas.microsoft.com/office/drawing/2014/main" val="1956723050"/>
                  </a:ext>
                </a:extLst>
              </a:tr>
              <a:tr h="370840">
                <a:tc>
                  <a:txBody>
                    <a:bodyPr/>
                    <a:lstStyle/>
                    <a:p>
                      <a:endParaRPr lang="lv-LV" sz="1600" b="1">
                        <a:latin typeface="Verdana"/>
                      </a:endParaRPr>
                    </a:p>
                    <a:p>
                      <a:pPr lvl="0">
                        <a:buNone/>
                      </a:pPr>
                      <a:endParaRPr lang="lv-LV" sz="1600" b="1">
                        <a:latin typeface="Verdana"/>
                      </a:endParaRPr>
                    </a:p>
                    <a:p>
                      <a:pPr lvl="0">
                        <a:buNone/>
                      </a:pPr>
                      <a:endParaRPr lang="lv-LV" sz="1600" b="1">
                        <a:latin typeface="Verdana"/>
                      </a:endParaRPr>
                    </a:p>
                    <a:p>
                      <a:pPr lvl="0">
                        <a:buNone/>
                      </a:pPr>
                      <a:r>
                        <a:rPr lang="lv-LV" sz="1600" b="1">
                          <a:latin typeface="Verdana"/>
                        </a:rPr>
                        <a:t>Raksta vienkāršus teikumus. Personvārdus raksta ar lielo sākumburtu, teikumu sāk ar lielo burtu, lieto beigu pieturzīmes.</a:t>
                      </a:r>
                      <a:r>
                        <a:rPr lang="lv-LV" sz="1600">
                          <a:latin typeface="Verdana"/>
                        </a:rPr>
                        <a:t> </a:t>
                      </a:r>
                      <a:endParaRPr lang="lv-LV">
                        <a:latin typeface="Verdana"/>
                      </a:endParaRPr>
                    </a:p>
                  </a:txBody>
                  <a:tcPr/>
                </a:tc>
                <a:tc>
                  <a:txBody>
                    <a:bodyPr/>
                    <a:lstStyle/>
                    <a:p>
                      <a:endParaRPr lang="lv-LV" sz="1600" b="1" dirty="0">
                        <a:latin typeface="Verdana"/>
                      </a:endParaRPr>
                    </a:p>
                    <a:p>
                      <a:pPr lvl="0">
                        <a:buNone/>
                      </a:pPr>
                      <a:r>
                        <a:rPr lang="lv-LV" sz="1600" b="0" i="0" u="none" strike="noStrike" cap="none" noProof="0" dirty="0">
                          <a:solidFill>
                            <a:srgbClr val="664690"/>
                          </a:solidFill>
                          <a:latin typeface="Verdana"/>
                          <a:ea typeface="+mn-ea"/>
                          <a:cs typeface="+mn-cs"/>
                          <a:sym typeface="Arial"/>
                        </a:rPr>
                        <a:t>*Raksta pēc parauga personvārdus ar lielo sākumburtu. Pamato lielo sākumburtu lietojumu (</a:t>
                      </a:r>
                      <a:r>
                        <a:rPr lang="lv-LV" sz="1600" b="0" i="1" u="none" strike="noStrike" cap="none" noProof="0" dirty="0">
                          <a:solidFill>
                            <a:srgbClr val="664690"/>
                          </a:solidFill>
                          <a:latin typeface="Verdana"/>
                          <a:ea typeface="+mn-ea"/>
                          <a:cs typeface="+mn-cs"/>
                          <a:sym typeface="Arial"/>
                        </a:rPr>
                        <a:t>septembris</a:t>
                      </a:r>
                      <a:r>
                        <a:rPr lang="lv-LV" sz="1600" b="0" i="0" u="none" strike="noStrike" cap="none" noProof="0" dirty="0">
                          <a:solidFill>
                            <a:srgbClr val="664690"/>
                          </a:solidFill>
                          <a:latin typeface="Verdana"/>
                          <a:ea typeface="+mn-ea"/>
                          <a:cs typeface="+mn-cs"/>
                          <a:sym typeface="Arial"/>
                        </a:rPr>
                        <a:t>)</a:t>
                      </a:r>
                      <a:endParaRPr lang="lv-LV" sz="1600" b="0" i="0" u="none" strike="noStrike" cap="none" dirty="0">
                        <a:solidFill>
                          <a:srgbClr val="664690"/>
                        </a:solidFill>
                        <a:latin typeface="Verdana"/>
                        <a:ea typeface="+mn-ea"/>
                        <a:cs typeface="+mn-cs"/>
                        <a:sym typeface="Arial"/>
                      </a:endParaRPr>
                    </a:p>
                    <a:p>
                      <a:pPr lvl="0">
                        <a:buNone/>
                      </a:pPr>
                      <a:r>
                        <a:rPr lang="lv-LV" sz="1600" b="0" i="0" u="none" strike="noStrike" cap="none" noProof="0" dirty="0">
                          <a:solidFill>
                            <a:srgbClr val="664690"/>
                          </a:solidFill>
                          <a:latin typeface="Verdana"/>
                          <a:ea typeface="+mn-ea"/>
                          <a:cs typeface="+mn-cs"/>
                          <a:sym typeface="Arial"/>
                        </a:rPr>
                        <a:t>*Veido </a:t>
                      </a:r>
                      <a:r>
                        <a:rPr lang="lv-LV" sz="1600" b="0" i="0" u="none" strike="noStrike" cap="none" noProof="0" dirty="0">
                          <a:solidFill>
                            <a:srgbClr val="664690"/>
                          </a:solidFill>
                          <a:latin typeface="Verdana"/>
                          <a:ea typeface="+mn-ea"/>
                          <a:cs typeface="+mn-cs"/>
                        </a:rPr>
                        <a:t>īsu teikumu</a:t>
                      </a:r>
                      <a:r>
                        <a:rPr lang="lv-LV" sz="1600" b="0" i="0" u="none" strike="noStrike" cap="none" noProof="0" dirty="0">
                          <a:solidFill>
                            <a:srgbClr val="664690"/>
                          </a:solidFill>
                          <a:latin typeface="Verdana"/>
                          <a:ea typeface="+mn-ea"/>
                          <a:cs typeface="+mn-cs"/>
                          <a:sym typeface="Arial"/>
                        </a:rPr>
                        <a:t> no dotiem vārdiem, pārraksta to. Raksta turpinājumu teikumam (</a:t>
                      </a:r>
                      <a:r>
                        <a:rPr lang="lv-LV" sz="1600" b="0" i="1" u="none" strike="noStrike" cap="none" noProof="0" dirty="0">
                          <a:solidFill>
                            <a:srgbClr val="664690"/>
                          </a:solidFill>
                          <a:latin typeface="Verdana"/>
                          <a:ea typeface="+mn-ea"/>
                          <a:cs typeface="+mn-cs"/>
                          <a:sym typeface="Arial"/>
                        </a:rPr>
                        <a:t>oktobris</a:t>
                      </a:r>
                      <a:r>
                        <a:rPr lang="lv-LV" sz="1600" b="0" i="0" u="none" strike="noStrike" cap="none" noProof="0" dirty="0">
                          <a:solidFill>
                            <a:srgbClr val="664690"/>
                          </a:solidFill>
                          <a:latin typeface="Verdana"/>
                          <a:ea typeface="+mn-ea"/>
                          <a:cs typeface="+mn-cs"/>
                          <a:sym typeface="Arial"/>
                        </a:rPr>
                        <a:t>)</a:t>
                      </a:r>
                      <a:endParaRPr lang="lv-LV" sz="1600" b="0" i="0" u="none" strike="noStrike" cap="none" dirty="0">
                        <a:solidFill>
                          <a:srgbClr val="664690"/>
                        </a:solidFill>
                        <a:latin typeface="Verdana"/>
                        <a:ea typeface="+mn-ea"/>
                        <a:cs typeface="+mn-cs"/>
                        <a:sym typeface="Arial"/>
                      </a:endParaRPr>
                    </a:p>
                    <a:p>
                      <a:pPr lvl="0">
                        <a:buNone/>
                      </a:pPr>
                      <a:r>
                        <a:rPr lang="lv-LV" sz="1600" b="0" i="0" u="none" strike="noStrike" cap="none" noProof="0" dirty="0">
                          <a:solidFill>
                            <a:srgbClr val="664690"/>
                          </a:solidFill>
                          <a:latin typeface="Verdana"/>
                          <a:ea typeface="+mn-ea"/>
                          <a:cs typeface="+mn-cs"/>
                          <a:sym typeface="Arial"/>
                        </a:rPr>
                        <a:t>*Raksta pēc parauga īsu tekstu, teikumu sāk ar lielo burtu, lieto beigu pieturzīmes (</a:t>
                      </a:r>
                      <a:r>
                        <a:rPr lang="lv-LV" sz="1600" b="0" i="1" u="none" strike="noStrike" cap="none" noProof="0" dirty="0">
                          <a:solidFill>
                            <a:srgbClr val="664690"/>
                          </a:solidFill>
                          <a:latin typeface="Verdana"/>
                          <a:ea typeface="+mn-ea"/>
                          <a:cs typeface="+mn-cs"/>
                          <a:sym typeface="Arial"/>
                        </a:rPr>
                        <a:t>decembris</a:t>
                      </a:r>
                      <a:r>
                        <a:rPr lang="lv-LV" sz="1600" b="0" i="0" u="none" strike="noStrike" cap="none" noProof="0" dirty="0">
                          <a:solidFill>
                            <a:srgbClr val="664690"/>
                          </a:solidFill>
                          <a:latin typeface="Verdana"/>
                          <a:ea typeface="+mn-ea"/>
                          <a:cs typeface="+mn-cs"/>
                          <a:sym typeface="Arial"/>
                        </a:rPr>
                        <a:t>)</a:t>
                      </a:r>
                    </a:p>
                    <a:p>
                      <a:pPr lvl="0">
                        <a:buNone/>
                      </a:pPr>
                      <a:r>
                        <a:rPr lang="lv-LV" sz="1600" b="0" i="0" u="none" strike="noStrike" cap="none" noProof="0" dirty="0">
                          <a:solidFill>
                            <a:srgbClr val="664690"/>
                          </a:solidFill>
                          <a:latin typeface="Verdana"/>
                          <a:ea typeface="+mn-ea"/>
                          <a:cs typeface="+mn-cs"/>
                          <a:sym typeface="Arial"/>
                        </a:rPr>
                        <a:t>*Patstāvīgi raksta īsu tekstu</a:t>
                      </a:r>
                      <a:r>
                        <a:rPr lang="lv-LV" sz="1600" b="0" i="0" u="none" strike="noStrike" cap="none" noProof="0" dirty="0">
                          <a:solidFill>
                            <a:srgbClr val="664690"/>
                          </a:solidFill>
                          <a:latin typeface="Verdana"/>
                          <a:ea typeface="+mn-ea"/>
                          <a:cs typeface="+mn-cs"/>
                        </a:rPr>
                        <a:t>, </a:t>
                      </a:r>
                      <a:r>
                        <a:rPr lang="lv-LV" sz="1600" b="0" i="0" u="none" strike="noStrike" cap="none" noProof="0" dirty="0">
                          <a:solidFill>
                            <a:srgbClr val="664690"/>
                          </a:solidFill>
                          <a:latin typeface="Verdana"/>
                        </a:rPr>
                        <a:t>teikumu sāk ar lielo burtu, lieto beigu pieturzīmes </a:t>
                      </a:r>
                      <a:r>
                        <a:rPr lang="lv-LV" sz="1600" b="0" i="0" u="none" strike="noStrike" cap="none" noProof="0" dirty="0">
                          <a:solidFill>
                            <a:srgbClr val="664690"/>
                          </a:solidFill>
                          <a:latin typeface="Verdana"/>
                          <a:ea typeface="+mn-ea"/>
                          <a:cs typeface="+mn-cs"/>
                        </a:rPr>
                        <a:t>(</a:t>
                      </a:r>
                      <a:r>
                        <a:rPr lang="lv-LV" sz="1600" b="0" i="1" u="none" strike="noStrike" cap="none" noProof="0" dirty="0">
                          <a:solidFill>
                            <a:srgbClr val="664690"/>
                          </a:solidFill>
                          <a:latin typeface="Verdana"/>
                          <a:ea typeface="+mn-ea"/>
                          <a:cs typeface="+mn-cs"/>
                          <a:sym typeface="Arial"/>
                        </a:rPr>
                        <a:t>janvāris</a:t>
                      </a:r>
                      <a:r>
                        <a:rPr lang="lv-LV" sz="1600" b="0" i="0" u="none" strike="noStrike" cap="none" noProof="0" dirty="0">
                          <a:solidFill>
                            <a:srgbClr val="664690"/>
                          </a:solidFill>
                          <a:latin typeface="Verdana"/>
                          <a:ea typeface="+mn-ea"/>
                          <a:cs typeface="+mn-cs"/>
                          <a:sym typeface="Arial"/>
                        </a:rPr>
                        <a:t>)</a:t>
                      </a:r>
                    </a:p>
                    <a:p>
                      <a:pPr lvl="0">
                        <a:buNone/>
                      </a:pPr>
                      <a:r>
                        <a:rPr lang="lv-LV" sz="1600" b="0" i="0" u="none" strike="noStrike" cap="none" noProof="0" dirty="0">
                          <a:solidFill>
                            <a:srgbClr val="664690"/>
                          </a:solidFill>
                          <a:latin typeface="Verdana"/>
                          <a:ea typeface="+mn-ea"/>
                          <a:cs typeface="+mn-cs"/>
                          <a:sym typeface="Arial"/>
                        </a:rPr>
                        <a:t>*Raksta īsu tekstu, iesaistot teikumus pēc to izteikuma mērķa, lieto atbilstošu beigu pieturzīmi </a:t>
                      </a:r>
                      <a:r>
                        <a:rPr lang="lv-LV" sz="1600" b="0" i="0" u="none" strike="noStrike" cap="none" noProof="0" dirty="0">
                          <a:solidFill>
                            <a:srgbClr val="664690"/>
                          </a:solidFill>
                          <a:latin typeface="Verdana"/>
                          <a:ea typeface="+mn-ea"/>
                          <a:cs typeface="+mn-cs"/>
                        </a:rPr>
                        <a:t>(marts)</a:t>
                      </a:r>
                      <a:endParaRPr lang="lv-LV" sz="1600" b="0" i="0" u="none" strike="noStrike" cap="none" noProof="0" dirty="0">
                        <a:solidFill>
                          <a:srgbClr val="664690"/>
                        </a:solidFill>
                        <a:latin typeface="Verdana"/>
                        <a:ea typeface="+mn-ea"/>
                        <a:cs typeface="+mn-cs"/>
                        <a:sym typeface="Arial"/>
                      </a:endParaRPr>
                    </a:p>
                    <a:p>
                      <a:pPr lvl="0">
                        <a:buNone/>
                      </a:pPr>
                      <a:r>
                        <a:rPr lang="lv-LV" sz="1600" b="1" i="0" u="none" strike="noStrike" cap="none" noProof="0" dirty="0">
                          <a:solidFill>
                            <a:srgbClr val="664690"/>
                          </a:solidFill>
                          <a:latin typeface="Verdana"/>
                          <a:ea typeface="+mn-ea"/>
                          <a:cs typeface="+mn-cs"/>
                          <a:sym typeface="Arial"/>
                        </a:rPr>
                        <a:t>*Raksta īsu aprakstu par kādu </a:t>
                      </a:r>
                      <a:r>
                        <a:rPr lang="lv-LV" sz="1600" b="1" i="0" u="none" strike="noStrike" cap="none" noProof="0" dirty="0">
                          <a:solidFill>
                            <a:srgbClr val="664690"/>
                          </a:solidFill>
                          <a:latin typeface="Verdana"/>
                          <a:ea typeface="+mn-ea"/>
                          <a:cs typeface="+mn-cs"/>
                        </a:rPr>
                        <a:t>objektu/ tēlu,</a:t>
                      </a:r>
                      <a:r>
                        <a:rPr lang="lv-LV" sz="1600" b="1" i="0" u="none" strike="noStrike" cap="none" noProof="0" dirty="0">
                          <a:solidFill>
                            <a:srgbClr val="664690"/>
                          </a:solidFill>
                          <a:latin typeface="Verdana"/>
                          <a:ea typeface="+mn-ea"/>
                          <a:cs typeface="+mn-cs"/>
                          <a:sym typeface="Arial"/>
                        </a:rPr>
                        <a:t> </a:t>
                      </a:r>
                      <a:r>
                        <a:rPr lang="lv-LV" sz="1600" b="1" i="0" u="none" strike="noStrike" cap="none" noProof="0" dirty="0">
                          <a:solidFill>
                            <a:srgbClr val="664690"/>
                          </a:solidFill>
                          <a:latin typeface="Verdana"/>
                          <a:ea typeface="+mn-ea"/>
                          <a:cs typeface="+mn-cs"/>
                        </a:rPr>
                        <a:t>ievērojot teikumu robežas, personvārdu pareizrakstību </a:t>
                      </a:r>
                      <a:r>
                        <a:rPr lang="lv-LV" sz="1600" b="0" i="0" u="none" strike="noStrike" cap="none" noProof="0" dirty="0">
                          <a:solidFill>
                            <a:srgbClr val="664690"/>
                          </a:solidFill>
                          <a:latin typeface="Verdana"/>
                          <a:ea typeface="+mn-ea"/>
                          <a:cs typeface="+mn-cs"/>
                          <a:sym typeface="Arial"/>
                        </a:rPr>
                        <a:t>(aprīlis/maijs)</a:t>
                      </a:r>
                    </a:p>
                  </a:txBody>
                  <a:tcPr/>
                </a:tc>
                <a:extLst>
                  <a:ext uri="{0D108BD9-81ED-4DB2-BD59-A6C34878D82A}">
                    <a16:rowId xmlns:a16="http://schemas.microsoft.com/office/drawing/2014/main" val="3056849601"/>
                  </a:ext>
                </a:extLst>
              </a:tr>
            </a:tbl>
          </a:graphicData>
        </a:graphic>
      </p:graphicFrame>
    </p:spTree>
    <p:extLst>
      <p:ext uri="{BB962C8B-B14F-4D97-AF65-F5344CB8AC3E}">
        <p14:creationId xmlns:p14="http://schemas.microsoft.com/office/powerpoint/2010/main" val="58854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409230-8992-B94A-6381-A217DF419E74}"/>
              </a:ext>
            </a:extLst>
          </p:cNvPr>
          <p:cNvSpPr>
            <a:spLocks noGrp="1"/>
          </p:cNvSpPr>
          <p:nvPr>
            <p:ph type="title"/>
          </p:nvPr>
        </p:nvSpPr>
        <p:spPr>
          <a:xfrm>
            <a:off x="1277372" y="322127"/>
            <a:ext cx="10503418" cy="1026578"/>
          </a:xfrm>
        </p:spPr>
        <p:txBody>
          <a:bodyPr/>
          <a:lstStyle/>
          <a:p>
            <a:r>
              <a:rPr lang="lv-LV" sz="3200"/>
              <a:t>Pakārtotie sasniedzamie rezultāti</a:t>
            </a:r>
          </a:p>
        </p:txBody>
      </p:sp>
      <p:sp>
        <p:nvSpPr>
          <p:cNvPr id="3" name="Teksta vietturis 2">
            <a:extLst>
              <a:ext uri="{FF2B5EF4-FFF2-40B4-BE49-F238E27FC236}">
                <a16:creationId xmlns:a16="http://schemas.microsoft.com/office/drawing/2014/main" id="{B7A52962-8D76-CB14-4BAB-779CAC9D77A5}"/>
              </a:ext>
            </a:extLst>
          </p:cNvPr>
          <p:cNvSpPr>
            <a:spLocks noGrp="1"/>
          </p:cNvSpPr>
          <p:nvPr>
            <p:ph type="body" idx="1"/>
          </p:nvPr>
        </p:nvSpPr>
        <p:spPr>
          <a:xfrm>
            <a:off x="706298" y="1874342"/>
            <a:ext cx="10540107" cy="4671557"/>
          </a:xfrm>
        </p:spPr>
        <p:txBody>
          <a:bodyPr/>
          <a:lstStyle/>
          <a:p>
            <a:r>
              <a:rPr lang="lv-LV" sz="1400" b="1" dirty="0">
                <a:solidFill>
                  <a:schemeClr val="bg2"/>
                </a:solidFill>
                <a:cs typeface="Arial"/>
              </a:rPr>
              <a:t>  </a:t>
            </a:r>
            <a:r>
              <a:rPr lang="lv-LV" sz="2000" b="1" dirty="0">
                <a:solidFill>
                  <a:schemeClr val="bg2"/>
                </a:solidFill>
                <a:cs typeface="Arial"/>
              </a:rPr>
              <a:t> Kādos MK noteikumos ir atrunāts par pakārtoto sasniedzamo </a:t>
            </a:r>
            <a:r>
              <a:rPr lang="lv-LV" sz="2000" dirty="0">
                <a:solidFill>
                  <a:schemeClr val="bg2"/>
                </a:solidFill>
                <a:cs typeface="Arial"/>
              </a:rPr>
              <a:t>rezultātu attiecībā pret konkrētiem sasniedzamajiem rezultātiem sākumskolā? Pakārtoto SR vērtējam visa mācību gada laikā SVD.</a:t>
            </a:r>
          </a:p>
          <a:p>
            <a:r>
              <a:rPr lang="lv" sz="2000" dirty="0">
                <a:solidFill>
                  <a:schemeClr val="bg2"/>
                </a:solidFill>
                <a:cs typeface="Arial"/>
              </a:rPr>
              <a:t>   </a:t>
            </a:r>
            <a:r>
              <a:rPr lang="lv" sz="2000" b="1" dirty="0">
                <a:solidFill>
                  <a:schemeClr val="bg2"/>
                </a:solidFill>
                <a:cs typeface="Arial"/>
              </a:rPr>
              <a:t>Kas nosaka pakārtotos SR katram SR </a:t>
            </a:r>
            <a:r>
              <a:rPr lang="lv" sz="2000" dirty="0">
                <a:solidFill>
                  <a:schemeClr val="bg2"/>
                </a:solidFill>
                <a:cs typeface="Arial"/>
              </a:rPr>
              <a:t>- kur tas ir atrunāts, ka tādiem jābūt (Kādos MK noteikumos, vadlīnijās u.c. visiem saistošā dokumentā)? </a:t>
            </a:r>
            <a:endParaRPr lang="lv-LV" sz="2000" dirty="0">
              <a:solidFill>
                <a:schemeClr val="bg2"/>
              </a:solidFill>
              <a:cs typeface="Arial"/>
            </a:endParaRPr>
          </a:p>
          <a:p>
            <a:r>
              <a:rPr lang="lv" sz="2000" dirty="0">
                <a:solidFill>
                  <a:schemeClr val="bg2"/>
                </a:solidFill>
                <a:cs typeface="Arial"/>
              </a:rPr>
              <a:t>   Kā izlikt vērtējumu par vienu darbu, kurā </a:t>
            </a:r>
            <a:r>
              <a:rPr lang="lv" sz="2000" b="1" dirty="0">
                <a:solidFill>
                  <a:schemeClr val="bg2"/>
                </a:solidFill>
                <a:cs typeface="Arial"/>
              </a:rPr>
              <a:t>tiek apgūtas, piemēram 4 prasmes </a:t>
            </a:r>
            <a:r>
              <a:rPr lang="lv" sz="2000" dirty="0">
                <a:solidFill>
                  <a:schemeClr val="bg2"/>
                </a:solidFill>
                <a:cs typeface="Arial"/>
              </a:rPr>
              <a:t>(4 pakārtotie sasniedzamie rezultati), kā tas ir 1. klasē 1.darbs, ja skolēns veic tikai 1.uzdevumu un pārējos atsakās pildīt? Sanāk šādi S nv nv nv?</a:t>
            </a:r>
          </a:p>
          <a:p>
            <a:r>
              <a:rPr lang="en-US" sz="2000" dirty="0">
                <a:solidFill>
                  <a:schemeClr val="bg2"/>
                </a:solidFill>
                <a:cs typeface="Times New Roman"/>
              </a:rPr>
              <a:t> </a:t>
            </a:r>
            <a:r>
              <a:rPr lang="lv-LV" sz="2000" dirty="0">
                <a:solidFill>
                  <a:schemeClr val="bg2"/>
                </a:solidFill>
                <a:cs typeface="Times New Roman"/>
              </a:rPr>
              <a:t>Liecībā 1. klasei, piemēram, latviešu valodā e-klase piedāvā 13 sasniedzamos rezultātus. </a:t>
            </a:r>
            <a:r>
              <a:rPr lang="lv-LV" sz="2000" b="1" dirty="0">
                <a:solidFill>
                  <a:schemeClr val="bg2"/>
                </a:solidFill>
                <a:cs typeface="Times New Roman"/>
              </a:rPr>
              <a:t>Vai katram jāparedz pakārtotais sasniedzamais rezultāts </a:t>
            </a:r>
            <a:r>
              <a:rPr lang="lv-LV" sz="2000" dirty="0">
                <a:solidFill>
                  <a:schemeClr val="bg2"/>
                </a:solidFill>
                <a:cs typeface="Times New Roman"/>
              </a:rPr>
              <a:t>(pat vairāki)? Cik prasmju pārbaudes tās ir? Un katrai jābūt kā pārbaudes darbam ar iespēju vērtēt padziļinātas prasmes? </a:t>
            </a:r>
          </a:p>
          <a:p>
            <a:endParaRPr lang="lv" sz="2000" b="1" dirty="0">
              <a:solidFill>
                <a:srgbClr val="664690"/>
              </a:solidFill>
              <a:cs typeface="Arial"/>
            </a:endParaRPr>
          </a:p>
          <a:p>
            <a:pPr marL="514350" indent="-285750">
              <a:buChar char="•"/>
            </a:pPr>
            <a:endParaRPr lang="lv" sz="1400" dirty="0">
              <a:solidFill>
                <a:schemeClr val="accent1"/>
              </a:solidFill>
              <a:cs typeface="Arial"/>
            </a:endParaRPr>
          </a:p>
          <a:p>
            <a:pPr marL="228600" indent="0"/>
            <a:endParaRPr lang="lv" sz="1400" dirty="0">
              <a:solidFill>
                <a:schemeClr val="accent1"/>
              </a:solidFill>
              <a:cs typeface="Arial"/>
            </a:endParaRPr>
          </a:p>
        </p:txBody>
      </p:sp>
      <p:sp>
        <p:nvSpPr>
          <p:cNvPr id="4" name="Slaida numura vietturis 3">
            <a:extLst>
              <a:ext uri="{FF2B5EF4-FFF2-40B4-BE49-F238E27FC236}">
                <a16:creationId xmlns:a16="http://schemas.microsoft.com/office/drawing/2014/main" id="{5D4E9297-176A-498F-63A7-F319C02558D4}"/>
              </a:ext>
            </a:extLst>
          </p:cNvPr>
          <p:cNvSpPr>
            <a:spLocks noGrp="1"/>
          </p:cNvSpPr>
          <p:nvPr>
            <p:ph type="sldNum" idx="12"/>
          </p:nvPr>
        </p:nvSpPr>
        <p:spPr/>
        <p:txBody>
          <a:bodyPr/>
          <a:lstStyle/>
          <a:p>
            <a:fld id="{00000000-1234-1234-1234-123412341234}" type="slidenum">
              <a:rPr lang="lv-LV" smtClean="0"/>
              <a:pPr/>
              <a:t>23</a:t>
            </a:fld>
            <a:endParaRPr lang="lv-LV"/>
          </a:p>
        </p:txBody>
      </p:sp>
      <p:pic>
        <p:nvPicPr>
          <p:cNvPr id="6" name="Grafika 5" descr="Question Mark with solid fill">
            <a:extLst>
              <a:ext uri="{FF2B5EF4-FFF2-40B4-BE49-F238E27FC236}">
                <a16:creationId xmlns:a16="http://schemas.microsoft.com/office/drawing/2014/main" id="{3081F07F-8B4C-5197-00DB-934B2571C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968" y="349332"/>
            <a:ext cx="901032" cy="961962"/>
          </a:xfrm>
          <a:prstGeom prst="rect">
            <a:avLst/>
          </a:prstGeom>
        </p:spPr>
      </p:pic>
    </p:spTree>
    <p:extLst>
      <p:ext uri="{BB962C8B-B14F-4D97-AF65-F5344CB8AC3E}">
        <p14:creationId xmlns:p14="http://schemas.microsoft.com/office/powerpoint/2010/main" val="8465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9BDCBD-F83F-0C08-8DCA-0C6717EE3584}"/>
              </a:ext>
            </a:extLst>
          </p:cNvPr>
          <p:cNvSpPr>
            <a:spLocks noGrp="1"/>
          </p:cNvSpPr>
          <p:nvPr>
            <p:ph type="title"/>
          </p:nvPr>
        </p:nvSpPr>
        <p:spPr>
          <a:xfrm>
            <a:off x="797588" y="257551"/>
            <a:ext cx="5542255" cy="1142815"/>
          </a:xfrm>
        </p:spPr>
        <p:txBody>
          <a:bodyPr/>
          <a:lstStyle/>
          <a:p>
            <a:r>
              <a:rPr lang="en-US" sz="3200" err="1">
                <a:solidFill>
                  <a:schemeClr val="tx1"/>
                </a:solidFill>
                <a:cs typeface="Arial"/>
              </a:rPr>
              <a:t>Skaidrojums</a:t>
            </a:r>
            <a:endParaRPr lang="en-US" sz="3200">
              <a:solidFill>
                <a:schemeClr val="tx1"/>
              </a:solidFill>
              <a:cs typeface="Arial"/>
            </a:endParaRPr>
          </a:p>
        </p:txBody>
      </p:sp>
      <p:sp>
        <p:nvSpPr>
          <p:cNvPr id="3" name="Teksta vietturis 2">
            <a:extLst>
              <a:ext uri="{FF2B5EF4-FFF2-40B4-BE49-F238E27FC236}">
                <a16:creationId xmlns:a16="http://schemas.microsoft.com/office/drawing/2014/main" id="{61186D28-9D06-1F94-ECFD-52489C5ACA9F}"/>
              </a:ext>
            </a:extLst>
          </p:cNvPr>
          <p:cNvSpPr>
            <a:spLocks noGrp="1"/>
          </p:cNvSpPr>
          <p:nvPr>
            <p:ph type="body" idx="1"/>
          </p:nvPr>
        </p:nvSpPr>
        <p:spPr>
          <a:xfrm>
            <a:off x="616778" y="1934013"/>
            <a:ext cx="8261474" cy="4242950"/>
          </a:xfrm>
        </p:spPr>
        <p:txBody>
          <a:bodyPr/>
          <a:lstStyle/>
          <a:p>
            <a:pPr marL="228600" indent="0"/>
            <a:r>
              <a:rPr lang="lv" sz="2000">
                <a:solidFill>
                  <a:schemeClr val="accent1"/>
                </a:solidFill>
              </a:rPr>
              <a:t>Atbilstoši pamatizglītības standarta 9.3. punktam, </a:t>
            </a:r>
            <a:r>
              <a:rPr lang="lv" sz="2000" b="1">
                <a:solidFill>
                  <a:schemeClr val="accent1"/>
                </a:solidFill>
              </a:rPr>
              <a:t>pedagogs plāno un vada skolēna mācīšanos, </a:t>
            </a:r>
            <a:r>
              <a:rPr lang="lv" sz="2000" b="1" u="sng">
                <a:solidFill>
                  <a:schemeClr val="accent1"/>
                </a:solidFill>
              </a:rPr>
              <a:t>izvirzot skaidrus sasniedzamos rezultātus</a:t>
            </a:r>
            <a:r>
              <a:rPr lang="lv" sz="2000" u="sng">
                <a:solidFill>
                  <a:schemeClr val="accent1"/>
                </a:solidFill>
              </a:rPr>
              <a:t>,</a:t>
            </a:r>
            <a:r>
              <a:rPr lang="lv" sz="2000">
                <a:solidFill>
                  <a:schemeClr val="accent1"/>
                </a:solidFill>
              </a:rPr>
              <a:t> izvēloties atbilstošus un daudzveidīgus uzdevumus, sniedzot atbalstošu un attīstošu atgriezenisko saiti un iespēju mācīties iedziļinoties – skaidrot darbību gaitu, domāt par mācīšanos un sasniegto rezultātu. </a:t>
            </a:r>
            <a:r>
              <a:rPr lang="lv" sz="2000" err="1">
                <a:solidFill>
                  <a:schemeClr val="accent1"/>
                </a:solidFill>
              </a:rPr>
              <a:t>PakSR</a:t>
            </a:r>
            <a:r>
              <a:rPr lang="lv" sz="2000">
                <a:solidFill>
                  <a:schemeClr val="accent1"/>
                </a:solidFill>
              </a:rPr>
              <a:t> ir tehnisks risinājums, kas ļauj piesaistīt skaidrus sasniedzamos rezultātus liecību kompleksajiem SR. </a:t>
            </a:r>
            <a:endParaRPr lang="en-US" sz="2000">
              <a:solidFill>
                <a:schemeClr val="accent1"/>
              </a:solidFill>
            </a:endParaRPr>
          </a:p>
          <a:p>
            <a:pPr marL="228600" indent="0"/>
            <a:endParaRPr lang="lv" sz="2000">
              <a:solidFill>
                <a:schemeClr val="accent1"/>
              </a:solidFill>
            </a:endParaRPr>
          </a:p>
          <a:p>
            <a:pPr marL="228600" indent="0"/>
            <a:r>
              <a:rPr lang="lv" sz="2000" b="1">
                <a:solidFill>
                  <a:schemeClr val="accent1"/>
                </a:solidFill>
              </a:rPr>
              <a:t>Liecību SR,</a:t>
            </a:r>
            <a:r>
              <a:rPr lang="lv" sz="2000">
                <a:solidFill>
                  <a:schemeClr val="accent1"/>
                </a:solidFill>
              </a:rPr>
              <a:t> kas mēra vienu atsevišķu prasmi, var neveidot papildus pakārtotos SR.</a:t>
            </a:r>
            <a:endParaRPr lang="en-US" sz="2000">
              <a:solidFill>
                <a:schemeClr val="accent1"/>
              </a:solidFill>
            </a:endParaRPr>
          </a:p>
          <a:p>
            <a:endParaRPr lang="lv-LV" sz="1800"/>
          </a:p>
        </p:txBody>
      </p:sp>
      <p:sp>
        <p:nvSpPr>
          <p:cNvPr id="4" name="Slaida numura vietturis 3">
            <a:extLst>
              <a:ext uri="{FF2B5EF4-FFF2-40B4-BE49-F238E27FC236}">
                <a16:creationId xmlns:a16="http://schemas.microsoft.com/office/drawing/2014/main" id="{06925B55-4613-6C4A-4CAA-72DA3FADCC72}"/>
              </a:ext>
            </a:extLst>
          </p:cNvPr>
          <p:cNvSpPr>
            <a:spLocks noGrp="1"/>
          </p:cNvSpPr>
          <p:nvPr>
            <p:ph type="sldNum" idx="12"/>
          </p:nvPr>
        </p:nvSpPr>
        <p:spPr/>
        <p:txBody>
          <a:bodyPr/>
          <a:lstStyle/>
          <a:p>
            <a:fld id="{00000000-1234-1234-1234-123412341234}" type="slidenum">
              <a:rPr lang="lv-LV" smtClean="0"/>
              <a:pPr/>
              <a:t>24</a:t>
            </a:fld>
            <a:endParaRPr lang="lv-LV"/>
          </a:p>
        </p:txBody>
      </p:sp>
      <p:pic>
        <p:nvPicPr>
          <p:cNvPr id="6" name="Picture 4" descr="A screenshot of a computer&#10;&#10;Description automatically generated">
            <a:extLst>
              <a:ext uri="{FF2B5EF4-FFF2-40B4-BE49-F238E27FC236}">
                <a16:creationId xmlns:a16="http://schemas.microsoft.com/office/drawing/2014/main" id="{141F9D95-816E-A312-5E1F-B61A135D18FF}"/>
              </a:ext>
            </a:extLst>
          </p:cNvPr>
          <p:cNvPicPr>
            <a:picLocks noChangeAspect="1"/>
          </p:cNvPicPr>
          <p:nvPr/>
        </p:nvPicPr>
        <p:blipFill>
          <a:blip r:embed="rId2"/>
          <a:srcRect l="73214"/>
          <a:stretch/>
        </p:blipFill>
        <p:spPr>
          <a:xfrm>
            <a:off x="9451705" y="633502"/>
            <a:ext cx="1688408" cy="5696379"/>
          </a:xfrm>
          <a:prstGeom prst="rect">
            <a:avLst/>
          </a:prstGeom>
        </p:spPr>
      </p:pic>
    </p:spTree>
    <p:extLst>
      <p:ext uri="{BB962C8B-B14F-4D97-AF65-F5344CB8AC3E}">
        <p14:creationId xmlns:p14="http://schemas.microsoft.com/office/powerpoint/2010/main" val="216838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E50F144-0F0C-E0F1-D196-2E895745DF4C}"/>
              </a:ext>
            </a:extLst>
          </p:cNvPr>
          <p:cNvSpPr>
            <a:spLocks noGrp="1"/>
          </p:cNvSpPr>
          <p:nvPr>
            <p:ph type="title"/>
          </p:nvPr>
        </p:nvSpPr>
        <p:spPr>
          <a:xfrm>
            <a:off x="1228502" y="335042"/>
            <a:ext cx="10422929" cy="1000748"/>
          </a:xfrm>
        </p:spPr>
        <p:txBody>
          <a:bodyPr/>
          <a:lstStyle/>
          <a:p>
            <a:r>
              <a:rPr lang="lv-LV" sz="3200"/>
              <a:t>Sasniedzamā rezultāta veidošana, tam atbilstoši uzdevumi</a:t>
            </a:r>
          </a:p>
        </p:txBody>
      </p:sp>
      <p:sp>
        <p:nvSpPr>
          <p:cNvPr id="3" name="Teksta vietturis 2">
            <a:extLst>
              <a:ext uri="{FF2B5EF4-FFF2-40B4-BE49-F238E27FC236}">
                <a16:creationId xmlns:a16="http://schemas.microsoft.com/office/drawing/2014/main" id="{EB457587-582D-9344-4DEC-1D846305F81E}"/>
              </a:ext>
            </a:extLst>
          </p:cNvPr>
          <p:cNvSpPr>
            <a:spLocks noGrp="1"/>
          </p:cNvSpPr>
          <p:nvPr>
            <p:ph type="body" idx="1"/>
          </p:nvPr>
        </p:nvSpPr>
        <p:spPr>
          <a:xfrm>
            <a:off x="619349" y="1949609"/>
            <a:ext cx="11054696" cy="3597704"/>
          </a:xfrm>
        </p:spPr>
        <p:txBody>
          <a:bodyPr/>
          <a:lstStyle/>
          <a:p>
            <a:pPr marL="0" indent="0">
              <a:spcBef>
                <a:spcPts val="800"/>
              </a:spcBef>
            </a:pPr>
            <a:r>
              <a:rPr lang="lv" sz="2000">
                <a:solidFill>
                  <a:schemeClr val="bg2"/>
                </a:solidFill>
              </a:rPr>
              <a:t>Ko darīt,</a:t>
            </a:r>
            <a:r>
              <a:rPr lang="lv" sz="2000" b="1">
                <a:solidFill>
                  <a:schemeClr val="bg2"/>
                </a:solidFill>
              </a:rPr>
              <a:t> ja SR nav iespējams izmērīt līdz P</a:t>
            </a:r>
            <a:r>
              <a:rPr lang="lv" sz="2000">
                <a:solidFill>
                  <a:schemeClr val="bg2"/>
                </a:solidFill>
              </a:rPr>
              <a:t> (vai skolotājs nezina, nevar izdomāt kā)?  Piemēram, 1.2. Vārdā atšķir un nosauc līdzskaņus, patskaņus un divskaņus; 1.8. Saviem vārdiem stāsta, kā rodas skaņa.</a:t>
            </a:r>
            <a:endParaRPr lang="en-US" sz="2000">
              <a:solidFill>
                <a:schemeClr val="bg2"/>
              </a:solidFill>
            </a:endParaRPr>
          </a:p>
          <a:p>
            <a:pPr marL="0" indent="0">
              <a:spcBef>
                <a:spcPts val="800"/>
              </a:spcBef>
            </a:pPr>
            <a:r>
              <a:rPr lang="lv" sz="2000">
                <a:solidFill>
                  <a:schemeClr val="bg2"/>
                </a:solidFill>
              </a:rPr>
              <a:t>Ja skolēns veic darbu ar atbalstu un iegūst A, tad saņem žurnālā T? Bet, ja veic tikai uz S, ko tad liekam žurnālā? (jautājums rodas, izmantojot “Skolas Vārds” Skolotāja rokasgrāmata matemātikā 1.klasei)</a:t>
            </a:r>
            <a:endParaRPr lang="lv" sz="2000">
              <a:solidFill>
                <a:schemeClr val="bg2"/>
              </a:solidFill>
              <a:cs typeface="Times New Roman"/>
            </a:endParaRPr>
          </a:p>
          <a:p>
            <a:pPr marL="0" indent="0">
              <a:spcBef>
                <a:spcPts val="800"/>
              </a:spcBef>
            </a:pPr>
            <a:r>
              <a:rPr lang="en-US" sz="2000" b="1" err="1">
                <a:solidFill>
                  <a:schemeClr val="bg2"/>
                </a:solidFill>
                <a:cs typeface="Times New Roman"/>
              </a:rPr>
              <a:t>Kā</a:t>
            </a:r>
            <a:r>
              <a:rPr lang="en-US" sz="2000" b="1">
                <a:solidFill>
                  <a:schemeClr val="bg2"/>
                </a:solidFill>
                <a:cs typeface="Times New Roman"/>
              </a:rPr>
              <a:t> </a:t>
            </a:r>
            <a:r>
              <a:rPr lang="en-US" sz="2000" b="1" err="1">
                <a:solidFill>
                  <a:schemeClr val="bg2"/>
                </a:solidFill>
                <a:cs typeface="Times New Roman"/>
              </a:rPr>
              <a:t>atšķiras</a:t>
            </a:r>
            <a:r>
              <a:rPr lang="en-US" sz="2000" b="1">
                <a:solidFill>
                  <a:schemeClr val="bg2"/>
                </a:solidFill>
                <a:cs typeface="Times New Roman"/>
              </a:rPr>
              <a:t> 1. un 3. </a:t>
            </a:r>
            <a:r>
              <a:rPr lang="en-US" sz="2000" b="1" err="1">
                <a:solidFill>
                  <a:schemeClr val="bg2"/>
                </a:solidFill>
                <a:cs typeface="Times New Roman"/>
              </a:rPr>
              <a:t>klases</a:t>
            </a:r>
            <a:r>
              <a:rPr lang="en-US" sz="2000" b="1">
                <a:solidFill>
                  <a:schemeClr val="bg2"/>
                </a:solidFill>
                <a:cs typeface="Times New Roman"/>
              </a:rPr>
              <a:t> </a:t>
            </a:r>
            <a:r>
              <a:rPr lang="en-US" sz="2000" b="1" err="1">
                <a:solidFill>
                  <a:schemeClr val="bg2"/>
                </a:solidFill>
                <a:cs typeface="Times New Roman"/>
              </a:rPr>
              <a:t>vērtēšana</a:t>
            </a:r>
            <a:r>
              <a:rPr lang="en-US" sz="2000" b="1">
                <a:solidFill>
                  <a:schemeClr val="bg2"/>
                </a:solidFill>
                <a:cs typeface="Times New Roman"/>
              </a:rPr>
              <a:t>, </a:t>
            </a:r>
            <a:r>
              <a:rPr lang="en-US" sz="2000" b="1" err="1">
                <a:solidFill>
                  <a:schemeClr val="bg2"/>
                </a:solidFill>
                <a:cs typeface="Times New Roman"/>
              </a:rPr>
              <a:t>piemēram</a:t>
            </a:r>
            <a:r>
              <a:rPr lang="en-US" sz="2000" b="1">
                <a:solidFill>
                  <a:schemeClr val="bg2"/>
                </a:solidFill>
                <a:cs typeface="Times New Roman"/>
              </a:rPr>
              <a:t>, </a:t>
            </a:r>
            <a:r>
              <a:rPr lang="en-US" sz="2000" b="1" err="1">
                <a:solidFill>
                  <a:schemeClr val="bg2"/>
                </a:solidFill>
                <a:cs typeface="Times New Roman"/>
              </a:rPr>
              <a:t>matemātikā</a:t>
            </a:r>
            <a:r>
              <a:rPr lang="en-US" sz="2000">
                <a:solidFill>
                  <a:schemeClr val="bg2"/>
                </a:solidFill>
                <a:cs typeface="Times New Roman"/>
              </a:rPr>
              <a:t>? </a:t>
            </a:r>
            <a:endParaRPr lang="lv" sz="2000">
              <a:solidFill>
                <a:schemeClr val="bg2"/>
              </a:solidFill>
              <a:cs typeface="Times New Roman"/>
            </a:endParaRPr>
          </a:p>
          <a:p>
            <a:pPr marL="0" indent="0">
              <a:spcBef>
                <a:spcPts val="800"/>
              </a:spcBef>
            </a:pPr>
            <a:r>
              <a:rPr lang="lv" sz="2000">
                <a:solidFill>
                  <a:schemeClr val="bg2"/>
                </a:solidFill>
                <a:cs typeface="Times New Roman"/>
              </a:rPr>
              <a:t>Kāpēc lielākā daļa SR sākas ar vārdiem </a:t>
            </a:r>
            <a:r>
              <a:rPr lang="lv" sz="2000" b="1">
                <a:solidFill>
                  <a:schemeClr val="bg2"/>
                </a:solidFill>
                <a:cs typeface="Times New Roman"/>
              </a:rPr>
              <a:t>“apraksta”, “skaidro”</a:t>
            </a:r>
            <a:r>
              <a:rPr lang="lv" sz="2000">
                <a:solidFill>
                  <a:schemeClr val="bg2"/>
                </a:solidFill>
                <a:cs typeface="Times New Roman"/>
              </a:rPr>
              <a:t>,  ko sākumskolā ir grūti pārbaudīt ar konkrētiem uzdevumiem, jo 1.-3. klases skolēna runa vēl nav labi attīstīta? </a:t>
            </a:r>
          </a:p>
          <a:p>
            <a:pPr marL="0" indent="0">
              <a:spcBef>
                <a:spcPts val="800"/>
              </a:spcBef>
            </a:pPr>
            <a:r>
              <a:rPr lang="lv" sz="2000">
                <a:solidFill>
                  <a:schemeClr val="bg2"/>
                </a:solidFill>
                <a:cs typeface="Times New Roman"/>
              </a:rPr>
              <a:t>Kā mēs varam pārbaudīt, </a:t>
            </a:r>
            <a:r>
              <a:rPr lang="lv" sz="2000" b="1">
                <a:solidFill>
                  <a:schemeClr val="bg2"/>
                </a:solidFill>
                <a:cs typeface="Times New Roman"/>
              </a:rPr>
              <a:t>vai SR ir noturīgi, ja mēs neatgriežamies pie lielās apgūtās tēmas</a:t>
            </a:r>
            <a:r>
              <a:rPr lang="lv" sz="2000">
                <a:solidFill>
                  <a:schemeClr val="bg2"/>
                </a:solidFill>
                <a:cs typeface="Times New Roman"/>
              </a:rPr>
              <a:t>?</a:t>
            </a:r>
            <a:endParaRPr lang="lv" sz="2000">
              <a:solidFill>
                <a:schemeClr val="bg2"/>
              </a:solidFill>
            </a:endParaRPr>
          </a:p>
          <a:p>
            <a:pPr marL="228600" indent="0">
              <a:spcBef>
                <a:spcPts val="800"/>
              </a:spcBef>
            </a:pPr>
            <a:endParaRPr lang="lv" sz="1400" b="1">
              <a:solidFill>
                <a:schemeClr val="accent1"/>
              </a:solidFill>
            </a:endParaRPr>
          </a:p>
          <a:p>
            <a:pPr marL="228600" indent="0"/>
            <a:endParaRPr lang="lv" sz="1400">
              <a:solidFill>
                <a:srgbClr val="664690"/>
              </a:solidFill>
            </a:endParaRPr>
          </a:p>
          <a:p>
            <a:pPr marL="514350" indent="-285750">
              <a:buFont typeface="Arial"/>
              <a:buChar char="•"/>
            </a:pPr>
            <a:endParaRPr lang="lv-LV" sz="1400">
              <a:solidFill>
                <a:srgbClr val="664690"/>
              </a:solidFill>
              <a:latin typeface="Arial"/>
              <a:cs typeface="Arial"/>
            </a:endParaRPr>
          </a:p>
          <a:p>
            <a:endParaRPr lang="lv-LV"/>
          </a:p>
        </p:txBody>
      </p:sp>
      <p:sp>
        <p:nvSpPr>
          <p:cNvPr id="4" name="Slaida numura vietturis 3">
            <a:extLst>
              <a:ext uri="{FF2B5EF4-FFF2-40B4-BE49-F238E27FC236}">
                <a16:creationId xmlns:a16="http://schemas.microsoft.com/office/drawing/2014/main" id="{11703D12-A017-4C1C-552E-7866A139528B}"/>
              </a:ext>
            </a:extLst>
          </p:cNvPr>
          <p:cNvSpPr>
            <a:spLocks noGrp="1"/>
          </p:cNvSpPr>
          <p:nvPr>
            <p:ph type="sldNum" idx="12"/>
          </p:nvPr>
        </p:nvSpPr>
        <p:spPr/>
        <p:txBody>
          <a:bodyPr/>
          <a:lstStyle/>
          <a:p>
            <a:fld id="{00000000-1234-1234-1234-123412341234}" type="slidenum">
              <a:rPr lang="lv-LV" smtClean="0"/>
              <a:pPr/>
              <a:t>25</a:t>
            </a:fld>
            <a:endParaRPr lang="lv-LV"/>
          </a:p>
        </p:txBody>
      </p:sp>
      <p:pic>
        <p:nvPicPr>
          <p:cNvPr id="7" name="Grafika 6" descr="Question Mark with solid fill">
            <a:extLst>
              <a:ext uri="{FF2B5EF4-FFF2-40B4-BE49-F238E27FC236}">
                <a16:creationId xmlns:a16="http://schemas.microsoft.com/office/drawing/2014/main" id="{7A20BF30-2BDA-BE6F-4A3E-5B6973619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239" y="349332"/>
            <a:ext cx="901032" cy="961962"/>
          </a:xfrm>
          <a:prstGeom prst="rect">
            <a:avLst/>
          </a:prstGeom>
        </p:spPr>
      </p:pic>
    </p:spTree>
    <p:extLst>
      <p:ext uri="{BB962C8B-B14F-4D97-AF65-F5344CB8AC3E}">
        <p14:creationId xmlns:p14="http://schemas.microsoft.com/office/powerpoint/2010/main" val="391448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BDCE541-69B8-1BF0-DDB0-F67C3E3702D5}"/>
              </a:ext>
            </a:extLst>
          </p:cNvPr>
          <p:cNvSpPr>
            <a:spLocks noGrp="1"/>
          </p:cNvSpPr>
          <p:nvPr>
            <p:ph type="title"/>
          </p:nvPr>
        </p:nvSpPr>
        <p:spPr>
          <a:xfrm>
            <a:off x="823419" y="257551"/>
            <a:ext cx="5516424" cy="1142815"/>
          </a:xfrm>
        </p:spPr>
        <p:txBody>
          <a:bodyPr/>
          <a:lstStyle/>
          <a:p>
            <a:r>
              <a:rPr lang="lv-LV" sz="3200"/>
              <a:t>Skaidrojums</a:t>
            </a:r>
          </a:p>
        </p:txBody>
      </p:sp>
      <p:sp>
        <p:nvSpPr>
          <p:cNvPr id="3" name="Teksta vietturis 2">
            <a:extLst>
              <a:ext uri="{FF2B5EF4-FFF2-40B4-BE49-F238E27FC236}">
                <a16:creationId xmlns:a16="http://schemas.microsoft.com/office/drawing/2014/main" id="{1F4C8A16-F85D-623C-56F2-8122BEB2BB38}"/>
              </a:ext>
            </a:extLst>
          </p:cNvPr>
          <p:cNvSpPr>
            <a:spLocks noGrp="1"/>
          </p:cNvSpPr>
          <p:nvPr>
            <p:ph type="body" idx="1"/>
          </p:nvPr>
        </p:nvSpPr>
        <p:spPr>
          <a:xfrm>
            <a:off x="784676" y="2076081"/>
            <a:ext cx="10761869" cy="4100882"/>
          </a:xfrm>
        </p:spPr>
        <p:txBody>
          <a:bodyPr/>
          <a:lstStyle/>
          <a:p>
            <a:pPr marL="0" indent="0">
              <a:spcBef>
                <a:spcPts val="800"/>
              </a:spcBef>
            </a:pPr>
            <a:r>
              <a:rPr lang="lv" sz="2000">
                <a:solidFill>
                  <a:schemeClr val="accent1"/>
                </a:solidFill>
              </a:rPr>
              <a:t>Ja liecību SR nav komplekss un tam nav iespējams izveidot uzdevumus ar padziļinātu izziņas līmeni, tad </a:t>
            </a:r>
            <a:r>
              <a:rPr lang="lv" sz="2000" b="1">
                <a:solidFill>
                  <a:schemeClr val="accent1"/>
                </a:solidFill>
              </a:rPr>
              <a:t>vērtējot norāda augstāko apguves līmeni A.</a:t>
            </a:r>
            <a:r>
              <a:rPr lang="lv" sz="2000">
                <a:solidFill>
                  <a:schemeClr val="accent1"/>
                </a:solidFill>
              </a:rPr>
              <a:t> Liecību SR tiks precizēti.</a:t>
            </a:r>
            <a:endParaRPr lang="en-US" sz="2000">
              <a:solidFill>
                <a:schemeClr val="accent1"/>
              </a:solidFill>
            </a:endParaRPr>
          </a:p>
          <a:p>
            <a:pPr marL="0" indent="0">
              <a:spcBef>
                <a:spcPts val="800"/>
              </a:spcBef>
            </a:pPr>
            <a:r>
              <a:rPr lang="lv" sz="2000" b="1">
                <a:solidFill>
                  <a:schemeClr val="accent1"/>
                </a:solidFill>
              </a:rPr>
              <a:t>Apguves līmenis S</a:t>
            </a:r>
            <a:r>
              <a:rPr lang="lv" sz="2000">
                <a:solidFill>
                  <a:schemeClr val="accent1"/>
                </a:solidFill>
              </a:rPr>
              <a:t> rāda, ka skolēns sācis apgūt konkrēto prasmi un rezultāts nav noturīgs, ir nepieciešams atbalsts un jāturpina mācīties. </a:t>
            </a:r>
            <a:endParaRPr lang="en-US" sz="2000">
              <a:solidFill>
                <a:schemeClr val="accent1"/>
              </a:solidFill>
            </a:endParaRPr>
          </a:p>
          <a:p>
            <a:pPr marL="0" indent="0">
              <a:spcBef>
                <a:spcPts val="800"/>
              </a:spcBef>
            </a:pPr>
            <a:r>
              <a:rPr lang="lv" sz="2000">
                <a:solidFill>
                  <a:schemeClr val="accent1"/>
                </a:solidFill>
              </a:rPr>
              <a:t>Ar vārdiem</a:t>
            </a:r>
            <a:r>
              <a:rPr lang="lv-LV" sz="2000" b="1">
                <a:solidFill>
                  <a:schemeClr val="tx1"/>
                </a:solidFill>
              </a:rPr>
              <a:t> "skaidro", "pamato" tiek pārbaudīta izpratne par attiecīgo tematu.</a:t>
            </a:r>
            <a:endParaRPr lang="lv-LV" sz="2000">
              <a:solidFill>
                <a:schemeClr val="tx1"/>
              </a:solidFill>
            </a:endParaRPr>
          </a:p>
          <a:p>
            <a:pPr marL="0" indent="0">
              <a:spcBef>
                <a:spcPts val="800"/>
              </a:spcBef>
            </a:pPr>
            <a:r>
              <a:rPr lang="lv" sz="2000" err="1">
                <a:solidFill>
                  <a:schemeClr val="accent1"/>
                </a:solidFill>
              </a:rPr>
              <a:t>Summatīvā</a:t>
            </a:r>
            <a:r>
              <a:rPr lang="lv" sz="2000">
                <a:solidFill>
                  <a:schemeClr val="accent1"/>
                </a:solidFill>
              </a:rPr>
              <a:t> vērtēšana </a:t>
            </a:r>
            <a:r>
              <a:rPr lang="lv" sz="2000" b="1">
                <a:solidFill>
                  <a:schemeClr val="accent1"/>
                </a:solidFill>
              </a:rPr>
              <a:t>1.-3.klasēs ir apguves līmeņos (STAP) visos mācību priekšmetos </a:t>
            </a:r>
            <a:r>
              <a:rPr lang="lv" sz="2000">
                <a:solidFill>
                  <a:schemeClr val="accent1"/>
                </a:solidFill>
              </a:rPr>
              <a:t>atbilstoši ieteicamajiem (liecību) sasniedzamajiem rezultātiem.</a:t>
            </a:r>
            <a:endParaRPr lang="en-US" sz="2000">
              <a:solidFill>
                <a:schemeClr val="accent1"/>
              </a:solidFill>
            </a:endParaRPr>
          </a:p>
          <a:p>
            <a:pPr marL="0" indent="0">
              <a:spcBef>
                <a:spcPts val="800"/>
              </a:spcBef>
            </a:pPr>
            <a:r>
              <a:rPr lang="lv" sz="2000">
                <a:solidFill>
                  <a:schemeClr val="accent1"/>
                </a:solidFill>
              </a:rPr>
              <a:t>Lai pārliecinātos par konkrētām prasmēm (cik tās ir noturīgas) pirms vai pēc kāda mācību posma (semestris), ir iespējams veikt diagnosticējošo vērtēšanu.</a:t>
            </a:r>
            <a:endParaRPr lang="lv-LV" sz="2000">
              <a:solidFill>
                <a:schemeClr val="accent1"/>
              </a:solidFill>
            </a:endParaRPr>
          </a:p>
        </p:txBody>
      </p:sp>
      <p:sp>
        <p:nvSpPr>
          <p:cNvPr id="4" name="Slaida numura vietturis 3">
            <a:extLst>
              <a:ext uri="{FF2B5EF4-FFF2-40B4-BE49-F238E27FC236}">
                <a16:creationId xmlns:a16="http://schemas.microsoft.com/office/drawing/2014/main" id="{3D2FCAA5-6890-C961-0ADA-5C4FC09E343A}"/>
              </a:ext>
            </a:extLst>
          </p:cNvPr>
          <p:cNvSpPr>
            <a:spLocks noGrp="1"/>
          </p:cNvSpPr>
          <p:nvPr>
            <p:ph type="sldNum" idx="12"/>
          </p:nvPr>
        </p:nvSpPr>
        <p:spPr/>
        <p:txBody>
          <a:bodyPr/>
          <a:lstStyle/>
          <a:p>
            <a:fld id="{00000000-1234-1234-1234-123412341234}" type="slidenum">
              <a:rPr lang="lv-LV" smtClean="0"/>
              <a:pPr/>
              <a:t>26</a:t>
            </a:fld>
            <a:endParaRPr lang="lv-LV"/>
          </a:p>
        </p:txBody>
      </p:sp>
    </p:spTree>
    <p:extLst>
      <p:ext uri="{BB962C8B-B14F-4D97-AF65-F5344CB8AC3E}">
        <p14:creationId xmlns:p14="http://schemas.microsoft.com/office/powerpoint/2010/main" val="303384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F88DA9-09DD-5738-0877-F084A7AD9B61}"/>
              </a:ext>
            </a:extLst>
          </p:cNvPr>
          <p:cNvSpPr>
            <a:spLocks noGrp="1"/>
          </p:cNvSpPr>
          <p:nvPr>
            <p:ph type="title"/>
          </p:nvPr>
        </p:nvSpPr>
        <p:spPr>
          <a:xfrm>
            <a:off x="1134860" y="322127"/>
            <a:ext cx="10450606" cy="1026578"/>
          </a:xfrm>
        </p:spPr>
        <p:txBody>
          <a:bodyPr/>
          <a:lstStyle/>
          <a:p>
            <a:r>
              <a:rPr lang="lv-LV" sz="3200"/>
              <a:t>Precizēti liecību SR, atbilstoši pakārtotie SR, vienoti SLA</a:t>
            </a:r>
          </a:p>
        </p:txBody>
      </p:sp>
      <p:sp>
        <p:nvSpPr>
          <p:cNvPr id="3" name="Teksta vietturis 2">
            <a:extLst>
              <a:ext uri="{FF2B5EF4-FFF2-40B4-BE49-F238E27FC236}">
                <a16:creationId xmlns:a16="http://schemas.microsoft.com/office/drawing/2014/main" id="{7A421CF7-B097-197A-69FB-CCA162133B95}"/>
              </a:ext>
            </a:extLst>
          </p:cNvPr>
          <p:cNvSpPr>
            <a:spLocks noGrp="1"/>
          </p:cNvSpPr>
          <p:nvPr>
            <p:ph type="body" idx="1"/>
          </p:nvPr>
        </p:nvSpPr>
        <p:spPr>
          <a:xfrm>
            <a:off x="616778" y="1987076"/>
            <a:ext cx="10929767" cy="3536744"/>
          </a:xfrm>
        </p:spPr>
        <p:txBody>
          <a:bodyPr/>
          <a:lstStyle/>
          <a:p>
            <a:pPr marL="228600" indent="0"/>
            <a:r>
              <a:rPr lang="lv-LV" sz="1800">
                <a:solidFill>
                  <a:schemeClr val="bg2"/>
                </a:solidFill>
              </a:rPr>
              <a:t>Kad IZM piedāvās </a:t>
            </a:r>
            <a:r>
              <a:rPr lang="lv-LV" sz="1800" b="1">
                <a:solidFill>
                  <a:schemeClr val="bg2"/>
                </a:solidFill>
              </a:rPr>
              <a:t>vienotus SLA aprakstus</a:t>
            </a:r>
            <a:r>
              <a:rPr lang="lv-LV" sz="1800">
                <a:solidFill>
                  <a:schemeClr val="bg2"/>
                </a:solidFill>
              </a:rPr>
              <a:t> prasmju vērtēšanai 1.-3.klasēs. Šobrīd katrs skolotājs var veidot savu SLA kā saprot par vienu un to pašu prasmi... Un noteikti neveidojas vienota vērtēšana visā Latvijā.</a:t>
            </a:r>
            <a:endParaRPr lang="en-US" sz="1800">
              <a:solidFill>
                <a:schemeClr val="bg2"/>
              </a:solidFill>
            </a:endParaRPr>
          </a:p>
          <a:p>
            <a:pPr marL="228600" indent="0"/>
            <a:r>
              <a:rPr lang="lv" sz="1800">
                <a:solidFill>
                  <a:schemeClr val="bg2"/>
                </a:solidFill>
                <a:cs typeface="Times New Roman"/>
              </a:rPr>
              <a:t>Vai tiek plānots veidot</a:t>
            </a:r>
            <a:r>
              <a:rPr lang="lv" sz="1800" b="1">
                <a:solidFill>
                  <a:schemeClr val="bg2"/>
                </a:solidFill>
                <a:cs typeface="Times New Roman"/>
              </a:rPr>
              <a:t> vienotus SLA mācību priekšmetu apgūstamajās prasmēs</a:t>
            </a:r>
            <a:r>
              <a:rPr lang="lv" sz="1800">
                <a:solidFill>
                  <a:schemeClr val="bg2"/>
                </a:solidFill>
                <a:cs typeface="Times New Roman"/>
              </a:rPr>
              <a:t>? Vai katra skola to dara atbilstoši savai izpratnei? </a:t>
            </a:r>
            <a:r>
              <a:rPr lang="lv" sz="1800" b="1" i="1">
                <a:solidFill>
                  <a:schemeClr val="bg2"/>
                </a:solidFill>
                <a:cs typeface="Times New Roman"/>
              </a:rPr>
              <a:t>Ar mērķi</a:t>
            </a:r>
            <a:r>
              <a:rPr lang="lv" sz="1800">
                <a:solidFill>
                  <a:schemeClr val="bg2"/>
                </a:solidFill>
                <a:cs typeface="Times New Roman"/>
              </a:rPr>
              <a:t> – lai vērtējums</a:t>
            </a:r>
            <a:r>
              <a:rPr lang="lv" sz="1800" i="1">
                <a:solidFill>
                  <a:schemeClr val="bg2"/>
                </a:solidFill>
                <a:cs typeface="Times New Roman"/>
              </a:rPr>
              <a:t> (STAP)  skolās/valstī nebūtu atšķirīgs.</a:t>
            </a:r>
            <a:endParaRPr lang="lv" sz="1800">
              <a:solidFill>
                <a:schemeClr val="bg2"/>
              </a:solidFill>
              <a:cs typeface="Times New Roman"/>
            </a:endParaRPr>
          </a:p>
          <a:p>
            <a:pPr marL="228600" indent="0"/>
            <a:r>
              <a:rPr lang="lv" sz="1800">
                <a:solidFill>
                  <a:schemeClr val="bg2"/>
                </a:solidFill>
              </a:rPr>
              <a:t>Pašlaik esošajā sistēmā, kad SR tiek vērtēts bez punktu piešķiršanas, piedāvājot katram SR četru līmeņu uzdevumus un izmantojot tikai SLA aprakstoši, </a:t>
            </a:r>
            <a:r>
              <a:rPr lang="lv" sz="1800" b="1">
                <a:solidFill>
                  <a:schemeClr val="bg2"/>
                </a:solidFill>
              </a:rPr>
              <a:t>vērtējumu izlikšana līmeņos ir sarežģīta</a:t>
            </a:r>
            <a:r>
              <a:rPr lang="lv" sz="1800">
                <a:solidFill>
                  <a:schemeClr val="bg2"/>
                </a:solidFill>
              </a:rPr>
              <a:t>, citreiz nav objektīva. Piemēram, ja skolēns atrisināja padziļinātā satura uzdevumu, bet pieļāva dažas kļūdas vieglākajos uzdevumos (piemēram, uz S vai T līmeni), nav skaidrs, kādā līmenī tādu darbu (SR) novērtēt un kā vērtējumu skaidrot skolēnam un vecākiem. Diezgan apgrūtinoši katram SR uzrakstīt SLA. Ne vienmēr tāda vērtēšana objektīvi atspoguļo skolēna zināšanas un prasmes un vērtēšana par to pašu SR var atšķirties  skolās valsts līmenī.</a:t>
            </a:r>
          </a:p>
          <a:p>
            <a:pPr marL="228600" indent="0"/>
            <a:endParaRPr lang="lv" sz="1400">
              <a:solidFill>
                <a:srgbClr val="FF0000"/>
              </a:solidFill>
            </a:endParaRPr>
          </a:p>
        </p:txBody>
      </p:sp>
      <p:sp>
        <p:nvSpPr>
          <p:cNvPr id="4" name="Slaida numura vietturis 3">
            <a:extLst>
              <a:ext uri="{FF2B5EF4-FFF2-40B4-BE49-F238E27FC236}">
                <a16:creationId xmlns:a16="http://schemas.microsoft.com/office/drawing/2014/main" id="{08026F15-1AB6-941D-F37A-E8B43E6CB052}"/>
              </a:ext>
            </a:extLst>
          </p:cNvPr>
          <p:cNvSpPr>
            <a:spLocks noGrp="1"/>
          </p:cNvSpPr>
          <p:nvPr>
            <p:ph type="sldNum" idx="12"/>
          </p:nvPr>
        </p:nvSpPr>
        <p:spPr/>
        <p:txBody>
          <a:bodyPr/>
          <a:lstStyle/>
          <a:p>
            <a:fld id="{00000000-1234-1234-1234-123412341234}" type="slidenum">
              <a:rPr lang="lv-LV" smtClean="0"/>
              <a:pPr/>
              <a:t>27</a:t>
            </a:fld>
            <a:endParaRPr lang="lv-LV"/>
          </a:p>
        </p:txBody>
      </p:sp>
      <p:pic>
        <p:nvPicPr>
          <p:cNvPr id="6" name="Grafika 5" descr="Question Mark with solid fill">
            <a:extLst>
              <a:ext uri="{FF2B5EF4-FFF2-40B4-BE49-F238E27FC236}">
                <a16:creationId xmlns:a16="http://schemas.microsoft.com/office/drawing/2014/main" id="{A858905C-6D01-704A-3E13-DA9C49EDD8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239" y="323502"/>
            <a:ext cx="901032" cy="961962"/>
          </a:xfrm>
          <a:prstGeom prst="rect">
            <a:avLst/>
          </a:prstGeom>
        </p:spPr>
      </p:pic>
    </p:spTree>
    <p:extLst>
      <p:ext uri="{BB962C8B-B14F-4D97-AF65-F5344CB8AC3E}">
        <p14:creationId xmlns:p14="http://schemas.microsoft.com/office/powerpoint/2010/main" val="103147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DEDA619-5C05-F90B-9120-30076E9C75A9}"/>
              </a:ext>
            </a:extLst>
          </p:cNvPr>
          <p:cNvSpPr>
            <a:spLocks noGrp="1"/>
          </p:cNvSpPr>
          <p:nvPr>
            <p:ph type="title"/>
          </p:nvPr>
        </p:nvSpPr>
        <p:spPr>
          <a:xfrm>
            <a:off x="1390498" y="322127"/>
            <a:ext cx="9842437" cy="1026578"/>
          </a:xfrm>
        </p:spPr>
        <p:txBody>
          <a:bodyPr/>
          <a:lstStyle/>
          <a:p>
            <a:r>
              <a:rPr lang="lv-LV" sz="3200"/>
              <a:t>Precizēti liecību SR, atbilstoši pakārtotie SR, vienoti SLA</a:t>
            </a:r>
          </a:p>
        </p:txBody>
      </p:sp>
      <p:sp>
        <p:nvSpPr>
          <p:cNvPr id="3" name="Teksta vietturis 2">
            <a:extLst>
              <a:ext uri="{FF2B5EF4-FFF2-40B4-BE49-F238E27FC236}">
                <a16:creationId xmlns:a16="http://schemas.microsoft.com/office/drawing/2014/main" id="{46BDEB67-9074-4D47-AFE4-2F45789B97D4}"/>
              </a:ext>
            </a:extLst>
          </p:cNvPr>
          <p:cNvSpPr>
            <a:spLocks noGrp="1"/>
          </p:cNvSpPr>
          <p:nvPr>
            <p:ph type="body" idx="1"/>
          </p:nvPr>
        </p:nvSpPr>
        <p:spPr/>
        <p:txBody>
          <a:bodyPr/>
          <a:lstStyle/>
          <a:p>
            <a:pPr marL="228600" indent="0"/>
            <a:r>
              <a:rPr lang="lv" sz="2000" b="1">
                <a:solidFill>
                  <a:schemeClr val="bg2"/>
                </a:solidFill>
              </a:rPr>
              <a:t>SR liecībā neatspoguļo visas prasmes</a:t>
            </a:r>
            <a:r>
              <a:rPr lang="lv" sz="2000">
                <a:solidFill>
                  <a:schemeClr val="bg2"/>
                </a:solidFill>
              </a:rPr>
              <a:t>, ko apgūst katrā sākumskolas klasē. Pārskatīt sasniedzamos rezultātus liecībās (</a:t>
            </a:r>
            <a:r>
              <a:rPr lang="lv" sz="2000" err="1">
                <a:solidFill>
                  <a:schemeClr val="bg2"/>
                </a:solidFill>
              </a:rPr>
              <a:t>skolvadības</a:t>
            </a:r>
            <a:r>
              <a:rPr lang="lv" sz="2000">
                <a:solidFill>
                  <a:schemeClr val="bg2"/>
                </a:solidFill>
              </a:rPr>
              <a:t> sistēmās), lai tie atspoguļo programmā galvenās prasmes (saprotamas skolēniem, vecākiem.)</a:t>
            </a:r>
          </a:p>
          <a:p>
            <a:pPr marL="228600" indent="0"/>
            <a:endParaRPr lang="lv" sz="2000">
              <a:solidFill>
                <a:schemeClr val="bg2"/>
              </a:solidFill>
            </a:endParaRPr>
          </a:p>
          <a:p>
            <a:pPr marL="228600" indent="0"/>
            <a:r>
              <a:rPr lang="lv" sz="2000">
                <a:solidFill>
                  <a:schemeClr val="bg2"/>
                </a:solidFill>
              </a:rPr>
              <a:t>Kā rīkoties, ja </a:t>
            </a:r>
            <a:r>
              <a:rPr lang="lv" sz="2000" b="1">
                <a:solidFill>
                  <a:schemeClr val="bg2"/>
                </a:solidFill>
              </a:rPr>
              <a:t>programmā dotie SR neatbilst liecības SR</a:t>
            </a:r>
            <a:r>
              <a:rPr lang="lv" sz="2000">
                <a:solidFill>
                  <a:schemeClr val="bg2"/>
                </a:solidFill>
              </a:rPr>
              <a:t>, piemēram, latviešu valodā liecībā nav neviena SR par vārdšķirām? (standartā ir 3.1.6.Nosaka lietvārdu, īpašības vārdu, darbības vārdu un skaitļa vārdu piederību vārdšķirai. Skaidro šo patstāvīgo vārdu nozīmi saviem vārdiem).</a:t>
            </a:r>
            <a:endParaRPr lang="lv-LV" sz="2000">
              <a:solidFill>
                <a:schemeClr val="bg2"/>
              </a:solidFill>
            </a:endParaRPr>
          </a:p>
        </p:txBody>
      </p:sp>
      <p:sp>
        <p:nvSpPr>
          <p:cNvPr id="4" name="Slaida numura vietturis 3">
            <a:extLst>
              <a:ext uri="{FF2B5EF4-FFF2-40B4-BE49-F238E27FC236}">
                <a16:creationId xmlns:a16="http://schemas.microsoft.com/office/drawing/2014/main" id="{67B7B32D-176A-7761-4D8B-CB2C95BB3458}"/>
              </a:ext>
            </a:extLst>
          </p:cNvPr>
          <p:cNvSpPr>
            <a:spLocks noGrp="1"/>
          </p:cNvSpPr>
          <p:nvPr>
            <p:ph type="sldNum" idx="12"/>
          </p:nvPr>
        </p:nvSpPr>
        <p:spPr/>
        <p:txBody>
          <a:bodyPr/>
          <a:lstStyle/>
          <a:p>
            <a:fld id="{00000000-1234-1234-1234-123412341234}" type="slidenum">
              <a:rPr lang="lv-LV" smtClean="0"/>
              <a:pPr/>
              <a:t>28</a:t>
            </a:fld>
            <a:endParaRPr lang="lv-LV"/>
          </a:p>
        </p:txBody>
      </p:sp>
      <p:pic>
        <p:nvPicPr>
          <p:cNvPr id="6" name="Grafika 5" descr="Question Mark with solid fill">
            <a:extLst>
              <a:ext uri="{FF2B5EF4-FFF2-40B4-BE49-F238E27FC236}">
                <a16:creationId xmlns:a16="http://schemas.microsoft.com/office/drawing/2014/main" id="{036FC4D3-3062-E8F9-7D25-DA00816ECD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834" y="349332"/>
            <a:ext cx="901032" cy="961962"/>
          </a:xfrm>
          <a:prstGeom prst="rect">
            <a:avLst/>
          </a:prstGeom>
        </p:spPr>
      </p:pic>
    </p:spTree>
    <p:extLst>
      <p:ext uri="{BB962C8B-B14F-4D97-AF65-F5344CB8AC3E}">
        <p14:creationId xmlns:p14="http://schemas.microsoft.com/office/powerpoint/2010/main" val="2355865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EB7D09-B33A-A21C-C266-8FC9C63B61DB}"/>
              </a:ext>
            </a:extLst>
          </p:cNvPr>
          <p:cNvSpPr>
            <a:spLocks noGrp="1"/>
          </p:cNvSpPr>
          <p:nvPr>
            <p:ph type="title"/>
          </p:nvPr>
        </p:nvSpPr>
        <p:spPr>
          <a:xfrm>
            <a:off x="810503" y="257551"/>
            <a:ext cx="5529340" cy="1142815"/>
          </a:xfrm>
        </p:spPr>
        <p:txBody>
          <a:bodyPr/>
          <a:lstStyle/>
          <a:p>
            <a:r>
              <a:rPr lang="lv-LV" sz="3200"/>
              <a:t>Skaidrojums</a:t>
            </a:r>
          </a:p>
        </p:txBody>
      </p:sp>
      <p:sp>
        <p:nvSpPr>
          <p:cNvPr id="3" name="Teksta vietturis 2">
            <a:extLst>
              <a:ext uri="{FF2B5EF4-FFF2-40B4-BE49-F238E27FC236}">
                <a16:creationId xmlns:a16="http://schemas.microsoft.com/office/drawing/2014/main" id="{03DE6743-A8F3-F503-E682-16A616748447}"/>
              </a:ext>
            </a:extLst>
          </p:cNvPr>
          <p:cNvSpPr>
            <a:spLocks noGrp="1"/>
          </p:cNvSpPr>
          <p:nvPr>
            <p:ph type="body" idx="1"/>
          </p:nvPr>
        </p:nvSpPr>
        <p:spPr>
          <a:xfrm>
            <a:off x="616778" y="2670182"/>
            <a:ext cx="10929767" cy="3506781"/>
          </a:xfrm>
        </p:spPr>
        <p:txBody>
          <a:bodyPr/>
          <a:lstStyle/>
          <a:p>
            <a:pPr algn="ctr"/>
            <a:r>
              <a:rPr lang="lv-LV" b="1">
                <a:solidFill>
                  <a:schemeClr val="bg2"/>
                </a:solidFill>
              </a:rPr>
              <a:t>   Ir plānots pārskatīt liecību sasniedzamos rezultātus un izveidot atbilstošus pakārtotos sasniedzamos rezultātus, izstrādājot vienotus SLA kā metodisku atbalstu pedagogam. </a:t>
            </a:r>
            <a:endParaRPr lang="lv-LV">
              <a:solidFill>
                <a:schemeClr val="bg2"/>
              </a:solidFill>
            </a:endParaRPr>
          </a:p>
          <a:p>
            <a:endParaRPr lang="lv-LV"/>
          </a:p>
        </p:txBody>
      </p:sp>
      <p:sp>
        <p:nvSpPr>
          <p:cNvPr id="4" name="Slaida numura vietturis 3">
            <a:extLst>
              <a:ext uri="{FF2B5EF4-FFF2-40B4-BE49-F238E27FC236}">
                <a16:creationId xmlns:a16="http://schemas.microsoft.com/office/drawing/2014/main" id="{874E5593-CE22-E34A-A425-CEDDDF10C51B}"/>
              </a:ext>
            </a:extLst>
          </p:cNvPr>
          <p:cNvSpPr>
            <a:spLocks noGrp="1"/>
          </p:cNvSpPr>
          <p:nvPr>
            <p:ph type="sldNum" idx="12"/>
          </p:nvPr>
        </p:nvSpPr>
        <p:spPr/>
        <p:txBody>
          <a:bodyPr/>
          <a:lstStyle/>
          <a:p>
            <a:fld id="{00000000-1234-1234-1234-123412341234}" type="slidenum">
              <a:rPr lang="lv-LV" smtClean="0"/>
              <a:pPr/>
              <a:t>29</a:t>
            </a:fld>
            <a:endParaRPr lang="lv-LV"/>
          </a:p>
        </p:txBody>
      </p:sp>
    </p:spTree>
    <p:extLst>
      <p:ext uri="{BB962C8B-B14F-4D97-AF65-F5344CB8AC3E}">
        <p14:creationId xmlns:p14="http://schemas.microsoft.com/office/powerpoint/2010/main" val="64883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229088-204D-10BD-28EC-F50BEFAF4288}"/>
              </a:ext>
            </a:extLst>
          </p:cNvPr>
          <p:cNvSpPr>
            <a:spLocks noGrp="1"/>
          </p:cNvSpPr>
          <p:nvPr>
            <p:ph type="title"/>
          </p:nvPr>
        </p:nvSpPr>
        <p:spPr>
          <a:xfrm>
            <a:off x="616775" y="257551"/>
            <a:ext cx="11350072" cy="1142815"/>
          </a:xfrm>
        </p:spPr>
        <p:txBody>
          <a:bodyPr vert="horz" lIns="91440" tIns="45720" rIns="91440" bIns="45720" rtlCol="0" anchor="ctr">
            <a:normAutofit/>
          </a:bodyPr>
          <a:lstStyle/>
          <a:p>
            <a:pPr>
              <a:lnSpc>
                <a:spcPct val="90000"/>
              </a:lnSpc>
              <a:spcBef>
                <a:spcPct val="0"/>
              </a:spcBef>
            </a:pPr>
            <a:r>
              <a:rPr lang="en-US" sz="3200" kern="1200" dirty="0">
                <a:solidFill>
                  <a:schemeClr val="tx1"/>
                </a:solidFill>
                <a:latin typeface="+mj-lt"/>
                <a:ea typeface="+mj-ea"/>
                <a:cs typeface="Arial"/>
              </a:rPr>
              <a:t>KĀPĒC VĒRTĒŠANAS JAUTĀJUMI IR TIK ĻOTI AKTUĀLI?</a:t>
            </a:r>
          </a:p>
        </p:txBody>
      </p:sp>
      <p:sp>
        <p:nvSpPr>
          <p:cNvPr id="3" name="Teksta vietturis 2">
            <a:extLst>
              <a:ext uri="{FF2B5EF4-FFF2-40B4-BE49-F238E27FC236}">
                <a16:creationId xmlns:a16="http://schemas.microsoft.com/office/drawing/2014/main" id="{0F786E54-04A1-3ED0-EFD4-6CD06CFA3D1F}"/>
              </a:ext>
            </a:extLst>
          </p:cNvPr>
          <p:cNvSpPr>
            <a:spLocks noGrp="1"/>
          </p:cNvSpPr>
          <p:nvPr>
            <p:ph type="body" idx="1"/>
          </p:nvPr>
        </p:nvSpPr>
        <p:spPr>
          <a:xfrm>
            <a:off x="780943" y="3441519"/>
            <a:ext cx="10783964" cy="3038408"/>
          </a:xfrm>
        </p:spPr>
        <p:txBody>
          <a:bodyPr vert="horz" lIns="91440" tIns="45720" rIns="91440" bIns="45720" rtlCol="0">
            <a:normAutofit/>
          </a:bodyPr>
          <a:lstStyle/>
          <a:p>
            <a:pPr>
              <a:lnSpc>
                <a:spcPct val="90000"/>
              </a:lnSpc>
              <a:buFont typeface="Arial" panose="020B0604020202020204" pitchFamily="34" charset="0"/>
              <a:buChar char="•"/>
            </a:pPr>
            <a:r>
              <a:rPr lang="lv-LV" sz="2000" kern="1200">
                <a:solidFill>
                  <a:schemeClr val="bg2"/>
                </a:solidFill>
                <a:cs typeface="+mn-cs"/>
              </a:rPr>
              <a:t>Mācību saturs paredz, kāds būs mācību process, bet vērtēšanā tiek iegūti pierādījumi, vai plānotie sasniedzamie rezultāti ir sasniegti un </a:t>
            </a:r>
            <a:r>
              <a:rPr lang="lv-LV" sz="2000" u="sng" kern="1200">
                <a:solidFill>
                  <a:schemeClr val="bg2"/>
                </a:solidFill>
                <a:cs typeface="+mn-cs"/>
              </a:rPr>
              <a:t>vai var virzīties tālāk</a:t>
            </a:r>
            <a:r>
              <a:rPr lang="lv-LV" sz="2000" kern="1200">
                <a:solidFill>
                  <a:schemeClr val="bg2"/>
                </a:solidFill>
                <a:cs typeface="+mn-cs"/>
              </a:rPr>
              <a:t>. </a:t>
            </a:r>
            <a:endParaRPr lang="en-US" sz="2200" kern="1200">
              <a:solidFill>
                <a:schemeClr val="bg2"/>
              </a:solidFill>
              <a:latin typeface="Arial"/>
              <a:cs typeface="Arial"/>
            </a:endParaRPr>
          </a:p>
          <a:p>
            <a:pPr>
              <a:lnSpc>
                <a:spcPct val="90000"/>
              </a:lnSpc>
              <a:buFont typeface="Arial" panose="020B0604020202020204" pitchFamily="34" charset="0"/>
              <a:buChar char="•"/>
            </a:pPr>
            <a:r>
              <a:rPr lang="lv-LV" sz="2000" kern="1200">
                <a:solidFill>
                  <a:schemeClr val="bg2"/>
                </a:solidFill>
                <a:cs typeface="+mn-cs"/>
              </a:rPr>
              <a:t>Vērtēšana palīdz gan skolotājam, gan skolēnam. </a:t>
            </a:r>
            <a:endParaRPr lang="en-US" sz="2200" kern="1200">
              <a:solidFill>
                <a:schemeClr val="bg2"/>
              </a:solidFill>
              <a:latin typeface="Arial"/>
              <a:cs typeface="Arial"/>
            </a:endParaRPr>
          </a:p>
          <a:p>
            <a:pPr lvl="1">
              <a:lnSpc>
                <a:spcPct val="90000"/>
              </a:lnSpc>
              <a:buSzPts val="2400"/>
              <a:buFont typeface="Courier New" panose="020B0604020202020204" pitchFamily="34" charset="0"/>
              <a:buChar char="o"/>
            </a:pPr>
            <a:r>
              <a:rPr lang="lv-LV" sz="1600" kern="1200">
                <a:solidFill>
                  <a:schemeClr val="bg2"/>
                </a:solidFill>
                <a:cs typeface="+mn-cs"/>
              </a:rPr>
              <a:t>Skolotājam – lai izvērtētu mācīšanās procesu un plānotu nākamos soļus. </a:t>
            </a:r>
            <a:endParaRPr lang="en-US" sz="1800" kern="1200">
              <a:solidFill>
                <a:schemeClr val="bg2"/>
              </a:solidFill>
              <a:latin typeface="Arial"/>
              <a:cs typeface="Arial"/>
            </a:endParaRPr>
          </a:p>
          <a:p>
            <a:pPr lvl="1">
              <a:lnSpc>
                <a:spcPct val="90000"/>
              </a:lnSpc>
              <a:buSzPts val="2400"/>
              <a:buFont typeface="Courier New" panose="020B0604020202020204" pitchFamily="34" charset="0"/>
              <a:buChar char="o"/>
            </a:pPr>
            <a:r>
              <a:rPr lang="lv-LV" sz="1600" kern="1200">
                <a:solidFill>
                  <a:schemeClr val="bg2"/>
                </a:solidFill>
                <a:cs typeface="+mn-cs"/>
              </a:rPr>
              <a:t>Skolēnam – lai izvērtētu mācīšanās stratēģiju, iegūtu informāciju par savu progresu un par nākamajiem soļiem, lai uzlabotu sniegumu. </a:t>
            </a:r>
            <a:endParaRPr lang="en-US" sz="1800" kern="1200">
              <a:solidFill>
                <a:schemeClr val="bg2"/>
              </a:solidFill>
              <a:latin typeface="Arial"/>
              <a:cs typeface="Arial"/>
            </a:endParaRPr>
          </a:p>
          <a:p>
            <a:pPr>
              <a:lnSpc>
                <a:spcPct val="90000"/>
              </a:lnSpc>
              <a:buFont typeface="Arial" panose="020B0604020202020204" pitchFamily="34" charset="0"/>
              <a:buChar char="•"/>
            </a:pPr>
            <a:r>
              <a:rPr lang="lv-LV" sz="2000" kern="1200">
                <a:solidFill>
                  <a:schemeClr val="bg2"/>
                </a:solidFill>
                <a:cs typeface="+mn-cs"/>
              </a:rPr>
              <a:t>Tāpēc tieši saskaņotība starp vērtēšanu, mācību procesu un mācību saturu ir ļoti nozīmīga.</a:t>
            </a:r>
            <a:endParaRPr lang="en-US" sz="2200" kern="1200">
              <a:solidFill>
                <a:schemeClr val="bg2"/>
              </a:solidFill>
              <a:latin typeface="+mn-lt"/>
              <a:ea typeface="+mn-ea"/>
              <a:cs typeface="Arial"/>
            </a:endParaRPr>
          </a:p>
        </p:txBody>
      </p:sp>
      <p:sp>
        <p:nvSpPr>
          <p:cNvPr id="5" name="Taisnstūris: ar noapaļotiem stūriem 4">
            <a:extLst>
              <a:ext uri="{FF2B5EF4-FFF2-40B4-BE49-F238E27FC236}">
                <a16:creationId xmlns:a16="http://schemas.microsoft.com/office/drawing/2014/main" id="{BEAD038E-6B3D-5A28-2A8C-2829D4BEC609}"/>
              </a:ext>
            </a:extLst>
          </p:cNvPr>
          <p:cNvSpPr/>
          <p:nvPr/>
        </p:nvSpPr>
        <p:spPr>
          <a:xfrm>
            <a:off x="1183824" y="2022110"/>
            <a:ext cx="2955213" cy="1133553"/>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a:r>
              <a:rPr lang="en-GB" sz="2800" b="0" i="0" u="none" strike="noStrike" baseline="0">
                <a:solidFill>
                  <a:srgbClr val="664790"/>
                </a:solidFill>
                <a:latin typeface="Verdana"/>
                <a:ea typeface="Segoe UI"/>
                <a:cs typeface="Segoe UI"/>
              </a:rPr>
              <a:t>​</a:t>
            </a:r>
          </a:p>
          <a:p>
            <a:pPr algn="ctr"/>
            <a:r>
              <a:rPr lang="lv-LV" sz="1400" b="1">
                <a:solidFill>
                  <a:srgbClr val="664790"/>
                </a:solidFill>
                <a:latin typeface="Verdana"/>
                <a:cs typeface="Segoe UI"/>
              </a:rPr>
              <a:t>Atšķirības vērtēšanas pieejā izglītības iestādes</a:t>
            </a:r>
            <a:r>
              <a:rPr lang="en-GB" sz="1400" b="1">
                <a:solidFill>
                  <a:srgbClr val="664790"/>
                </a:solidFill>
                <a:latin typeface="Verdana"/>
                <a:cs typeface="Segoe UI"/>
              </a:rPr>
              <a:t> </a:t>
            </a:r>
            <a:r>
              <a:rPr lang="lv-LV" sz="1400" b="1">
                <a:solidFill>
                  <a:srgbClr val="664790"/>
                </a:solidFill>
                <a:latin typeface="Verdana"/>
                <a:cs typeface="Segoe UI"/>
              </a:rPr>
              <a:t>ietvaros un starp izglītības iestādēm</a:t>
            </a:r>
            <a:endParaRPr lang="lv-LV" sz="1400" b="1">
              <a:solidFill>
                <a:srgbClr val="664790"/>
              </a:solidFill>
              <a:latin typeface="Verdana"/>
              <a:ea typeface="Verdana"/>
              <a:cs typeface="Segoe UI"/>
            </a:endParaRPr>
          </a:p>
          <a:p>
            <a:pPr algn="l" rtl="0"/>
            <a:endParaRPr lang="en-US" sz="2800" b="1">
              <a:solidFill>
                <a:srgbClr val="664690"/>
              </a:solidFill>
              <a:latin typeface="Verdana"/>
              <a:ea typeface="Verdana"/>
              <a:cs typeface="Segoe UI"/>
            </a:endParaRPr>
          </a:p>
        </p:txBody>
      </p:sp>
      <p:sp>
        <p:nvSpPr>
          <p:cNvPr id="6" name="Taisnstūris: ar noapaļotiem stūriem 5">
            <a:extLst>
              <a:ext uri="{FF2B5EF4-FFF2-40B4-BE49-F238E27FC236}">
                <a16:creationId xmlns:a16="http://schemas.microsoft.com/office/drawing/2014/main" id="{EA2E9D44-B8AC-775B-16C6-F13A5E57C2AF}"/>
              </a:ext>
            </a:extLst>
          </p:cNvPr>
          <p:cNvSpPr/>
          <p:nvPr/>
        </p:nvSpPr>
        <p:spPr>
          <a:xfrm>
            <a:off x="4626594" y="2022109"/>
            <a:ext cx="2872586" cy="1028046"/>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lv-LV" sz="1400" b="1" i="0" u="none" strike="noStrike" baseline="0">
                <a:solidFill>
                  <a:srgbClr val="664790"/>
                </a:solidFill>
                <a:latin typeface="Verdana"/>
                <a:ea typeface="Segoe UI"/>
                <a:cs typeface="Segoe UI"/>
              </a:rPr>
              <a:t>Nepietiekama kritēriju un pamatojuma skaidrība</a:t>
            </a:r>
            <a:r>
              <a:rPr lang="en-US" sz="1400" b="1" i="0">
                <a:solidFill>
                  <a:srgbClr val="664690"/>
                </a:solidFill>
                <a:latin typeface="Verdana"/>
                <a:ea typeface="Segoe UI"/>
                <a:cs typeface="Segoe UI"/>
              </a:rPr>
              <a:t>​</a:t>
            </a:r>
            <a:endParaRPr lang="en-GB" sz="2800" b="1" i="0">
              <a:solidFill>
                <a:srgbClr val="664790"/>
              </a:solidFill>
              <a:latin typeface="Verdana"/>
              <a:ea typeface="Segoe UI"/>
              <a:cs typeface="Segoe UI"/>
            </a:endParaRPr>
          </a:p>
        </p:txBody>
      </p:sp>
      <p:sp>
        <p:nvSpPr>
          <p:cNvPr id="7" name="Taisnstūris: ar noapaļotiem stūriem 6">
            <a:extLst>
              <a:ext uri="{FF2B5EF4-FFF2-40B4-BE49-F238E27FC236}">
                <a16:creationId xmlns:a16="http://schemas.microsoft.com/office/drawing/2014/main" id="{359CA602-CB3B-15AA-8E7C-25E1E55FFDAF}"/>
              </a:ext>
            </a:extLst>
          </p:cNvPr>
          <p:cNvSpPr/>
          <p:nvPr/>
        </p:nvSpPr>
        <p:spPr>
          <a:xfrm>
            <a:off x="7977559" y="2022110"/>
            <a:ext cx="2955213" cy="1028045"/>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lv-LV" sz="1400" b="1" i="0" u="none" strike="noStrike" baseline="0">
                <a:solidFill>
                  <a:srgbClr val="664790"/>
                </a:solidFill>
                <a:latin typeface="Verdana"/>
                <a:ea typeface="Segoe UI"/>
                <a:cs typeface="Segoe UI"/>
              </a:rPr>
              <a:t>Vērtējums un vērtēšana nav viens un tas pats</a:t>
            </a:r>
            <a:endParaRPr lang="lv-LV" sz="1400" b="1">
              <a:cs typeface="Arial"/>
            </a:endParaRPr>
          </a:p>
        </p:txBody>
      </p:sp>
    </p:spTree>
    <p:extLst>
      <p:ext uri="{BB962C8B-B14F-4D97-AF65-F5344CB8AC3E}">
        <p14:creationId xmlns:p14="http://schemas.microsoft.com/office/powerpoint/2010/main" val="82459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EB45720-6FBF-8C92-ADA4-2F321B10387F}"/>
              </a:ext>
            </a:extLst>
          </p:cNvPr>
          <p:cNvSpPr>
            <a:spLocks noGrp="1"/>
          </p:cNvSpPr>
          <p:nvPr>
            <p:ph type="title"/>
          </p:nvPr>
        </p:nvSpPr>
        <p:spPr>
          <a:xfrm>
            <a:off x="1278626" y="351746"/>
            <a:ext cx="8271432" cy="967340"/>
          </a:xfrm>
        </p:spPr>
        <p:txBody>
          <a:bodyPr/>
          <a:lstStyle/>
          <a:p>
            <a:r>
              <a:rPr lang="lv-LV" sz="3200"/>
              <a:t>Vērtējuma labošana</a:t>
            </a:r>
          </a:p>
        </p:txBody>
      </p:sp>
      <p:sp>
        <p:nvSpPr>
          <p:cNvPr id="3" name="Teksta vietturis 2">
            <a:extLst>
              <a:ext uri="{FF2B5EF4-FFF2-40B4-BE49-F238E27FC236}">
                <a16:creationId xmlns:a16="http://schemas.microsoft.com/office/drawing/2014/main" id="{7F138AFF-7B50-3C6D-8E33-40E61873829D}"/>
              </a:ext>
            </a:extLst>
          </p:cNvPr>
          <p:cNvSpPr>
            <a:spLocks noGrp="1"/>
          </p:cNvSpPr>
          <p:nvPr>
            <p:ph type="body" idx="1"/>
          </p:nvPr>
        </p:nvSpPr>
        <p:spPr>
          <a:xfrm>
            <a:off x="610055" y="2071180"/>
            <a:ext cx="10777936" cy="4635549"/>
          </a:xfrm>
        </p:spPr>
        <p:txBody>
          <a:bodyPr/>
          <a:lstStyle/>
          <a:p>
            <a:pPr marL="228600" indent="0"/>
            <a:r>
              <a:rPr lang="lv-LV" sz="1800" b="1">
                <a:solidFill>
                  <a:schemeClr val="bg2"/>
                </a:solidFill>
                <a:cs typeface="Arial"/>
              </a:rPr>
              <a:t>Ja skolēnam izšķiras vērtējums</a:t>
            </a:r>
            <a:r>
              <a:rPr lang="lv-LV" sz="1800">
                <a:solidFill>
                  <a:schemeClr val="bg2"/>
                </a:solidFill>
                <a:cs typeface="Arial"/>
              </a:rPr>
              <a:t> vai ja skolēns </a:t>
            </a:r>
            <a:r>
              <a:rPr lang="lv-LV" sz="1800" b="1">
                <a:solidFill>
                  <a:schemeClr val="bg2"/>
                </a:solidFill>
                <a:cs typeface="Arial"/>
              </a:rPr>
              <a:t>vēlas uzlabot vērtējumu</a:t>
            </a:r>
            <a:r>
              <a:rPr lang="lv-LV" sz="1800">
                <a:solidFill>
                  <a:schemeClr val="bg2"/>
                </a:solidFill>
                <a:cs typeface="Arial"/>
              </a:rPr>
              <a:t>, viņam ir papildu iespēja demonstrēt savu sniegumu mācību gada noslēgumā, kārtojot šim mērķim izstrādātu pārbaudes darbu. Ja 1.-3. klašu posmā liecībā ir pieci un pat vairāk sasniedzamie rezultāti, kā to īstenot? </a:t>
            </a:r>
            <a:endParaRPr lang="lv-LV" sz="1800">
              <a:solidFill>
                <a:schemeClr val="bg2"/>
              </a:solidFill>
              <a:cs typeface="Times New Roman"/>
            </a:endParaRPr>
          </a:p>
          <a:p>
            <a:pPr marL="228600" indent="0"/>
            <a:endParaRPr lang="lv-LV" sz="1800">
              <a:solidFill>
                <a:schemeClr val="bg2"/>
              </a:solidFill>
              <a:cs typeface="Arial"/>
            </a:endParaRPr>
          </a:p>
          <a:p>
            <a:pPr marL="228600" indent="0"/>
            <a:r>
              <a:rPr lang="lv" sz="1800">
                <a:solidFill>
                  <a:schemeClr val="bg2"/>
                </a:solidFill>
                <a:cs typeface="Times New Roman"/>
              </a:rPr>
              <a:t>Kādā veidā sākumskolas skolēns gada beigās var </a:t>
            </a:r>
            <a:r>
              <a:rPr lang="lv" sz="1800" b="1">
                <a:solidFill>
                  <a:schemeClr val="bg2"/>
                </a:solidFill>
                <a:cs typeface="Times New Roman"/>
              </a:rPr>
              <a:t>uzlabot gada vērtējumu</a:t>
            </a:r>
            <a:r>
              <a:rPr lang="lv" sz="1800">
                <a:solidFill>
                  <a:schemeClr val="bg2"/>
                </a:solidFill>
                <a:cs typeface="Times New Roman"/>
              </a:rPr>
              <a:t>, ja viņam liecībā būs izlikti vairāk kā 50 SR? Skolas vērtēšanas kārtībā ierakstīts, ka “1.-3. klasē, izsakot mācību gada vērtējumu, pedagogs ņem vērā skolēna mācību sasniegumus uz mācību gada beigām”. Bet pēc jaunās vērtēšanas sistēmas valstī vecākiem ir tiesības pieprasīt gada vērtējuma uzlabošanas iespēju. Kā rīkoties skolai un pedagogiem, ja būs pieprasījums no skolēna vecāku puses nodrošināt iespēju uzlabot pat 5-10 SR vienā vai vairākos mācību priekšmetos? Klasē ir 30 skolēni! Vienam sākumskolas mācību priekšmeta pedagogam skolēnu skaits var pārsniegt 180 skolēnu! </a:t>
            </a:r>
            <a:endParaRPr lang="lv-LV" sz="1800">
              <a:solidFill>
                <a:schemeClr val="bg2"/>
              </a:solidFill>
            </a:endParaRPr>
          </a:p>
          <a:p>
            <a:pPr marL="228600" indent="0"/>
            <a:endParaRPr lang="lv" sz="1400">
              <a:solidFill>
                <a:schemeClr val="bg2"/>
              </a:solidFill>
              <a:cs typeface="Times New Roman"/>
            </a:endParaRPr>
          </a:p>
          <a:p>
            <a:endParaRPr lang="lv-LV" sz="1400">
              <a:solidFill>
                <a:schemeClr val="bg2"/>
              </a:solidFill>
              <a:cs typeface="Arial"/>
            </a:endParaRPr>
          </a:p>
        </p:txBody>
      </p:sp>
      <p:sp>
        <p:nvSpPr>
          <p:cNvPr id="4" name="Slaida numura vietturis 3">
            <a:extLst>
              <a:ext uri="{FF2B5EF4-FFF2-40B4-BE49-F238E27FC236}">
                <a16:creationId xmlns:a16="http://schemas.microsoft.com/office/drawing/2014/main" id="{2DF31763-2734-C43F-29FF-2A6863036C20}"/>
              </a:ext>
            </a:extLst>
          </p:cNvPr>
          <p:cNvSpPr>
            <a:spLocks noGrp="1"/>
          </p:cNvSpPr>
          <p:nvPr>
            <p:ph type="sldNum" idx="12"/>
          </p:nvPr>
        </p:nvSpPr>
        <p:spPr/>
        <p:txBody>
          <a:bodyPr/>
          <a:lstStyle/>
          <a:p>
            <a:fld id="{00000000-1234-1234-1234-123412341234}" type="slidenum">
              <a:rPr lang="lv-LV" smtClean="0"/>
              <a:pPr/>
              <a:t>30</a:t>
            </a:fld>
            <a:endParaRPr lang="lv-LV"/>
          </a:p>
        </p:txBody>
      </p:sp>
      <p:pic>
        <p:nvPicPr>
          <p:cNvPr id="6" name="Grafika 5" descr="Question Mark with solid fill">
            <a:extLst>
              <a:ext uri="{FF2B5EF4-FFF2-40B4-BE49-F238E27FC236}">
                <a16:creationId xmlns:a16="http://schemas.microsoft.com/office/drawing/2014/main" id="{62AA415A-08AD-F8EA-DDC4-6D61B242FF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968" y="349332"/>
            <a:ext cx="901032" cy="961962"/>
          </a:xfrm>
          <a:prstGeom prst="rect">
            <a:avLst/>
          </a:prstGeom>
        </p:spPr>
      </p:pic>
    </p:spTree>
    <p:extLst>
      <p:ext uri="{BB962C8B-B14F-4D97-AF65-F5344CB8AC3E}">
        <p14:creationId xmlns:p14="http://schemas.microsoft.com/office/powerpoint/2010/main" val="1524279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C66A17B-9E19-36BA-1324-67A0BBD09F91}"/>
              </a:ext>
            </a:extLst>
          </p:cNvPr>
          <p:cNvSpPr>
            <a:spLocks noGrp="1"/>
          </p:cNvSpPr>
          <p:nvPr>
            <p:ph type="title"/>
          </p:nvPr>
        </p:nvSpPr>
        <p:spPr>
          <a:xfrm>
            <a:off x="1572503" y="257551"/>
            <a:ext cx="4767340" cy="1142815"/>
          </a:xfrm>
        </p:spPr>
        <p:txBody>
          <a:bodyPr/>
          <a:lstStyle/>
          <a:p>
            <a:r>
              <a:rPr lang="lv-LV" sz="3200"/>
              <a:t>Vērtējuma labošana</a:t>
            </a:r>
            <a:endParaRPr lang="lv-LV"/>
          </a:p>
        </p:txBody>
      </p:sp>
      <p:sp>
        <p:nvSpPr>
          <p:cNvPr id="3" name="Teksta vietturis 2">
            <a:extLst>
              <a:ext uri="{FF2B5EF4-FFF2-40B4-BE49-F238E27FC236}">
                <a16:creationId xmlns:a16="http://schemas.microsoft.com/office/drawing/2014/main" id="{7E28BDD5-C61B-3424-0F1F-8C6869B3DC2B}"/>
              </a:ext>
            </a:extLst>
          </p:cNvPr>
          <p:cNvSpPr>
            <a:spLocks noGrp="1"/>
          </p:cNvSpPr>
          <p:nvPr>
            <p:ph type="body" idx="1"/>
          </p:nvPr>
        </p:nvSpPr>
        <p:spPr>
          <a:xfrm>
            <a:off x="823422" y="1688624"/>
            <a:ext cx="10723123" cy="4488339"/>
          </a:xfrm>
        </p:spPr>
        <p:txBody>
          <a:bodyPr/>
          <a:lstStyle/>
          <a:p>
            <a:pPr marL="228600" indent="0"/>
            <a:endParaRPr lang="lv" sz="2000">
              <a:solidFill>
                <a:schemeClr val="bg2"/>
              </a:solidFill>
            </a:endParaRPr>
          </a:p>
          <a:p>
            <a:pPr marL="0" indent="0"/>
            <a:r>
              <a:rPr lang="lv" b="1">
                <a:solidFill>
                  <a:schemeClr val="bg2"/>
                </a:solidFill>
              </a:rPr>
              <a:t>Vai skolēns var uzlabot SR vērtējumu</a:t>
            </a:r>
            <a:r>
              <a:rPr lang="lv">
                <a:solidFill>
                  <a:schemeClr val="bg2"/>
                </a:solidFill>
              </a:rPr>
              <a:t>? Kā to var organizēt klasē, kur ir 30 skolēni, kad liels temats jau ir pabeigts, kad ir daudz skolēnu, kuri slimoja pārbaudes laikā un viņiem ir “parāds”? </a:t>
            </a:r>
          </a:p>
          <a:p>
            <a:pPr marL="0" indent="0"/>
            <a:endParaRPr lang="lv">
              <a:solidFill>
                <a:schemeClr val="bg2"/>
              </a:solidFill>
            </a:endParaRPr>
          </a:p>
          <a:p>
            <a:pPr marL="0" indent="0"/>
            <a:r>
              <a:rPr lang="lv">
                <a:solidFill>
                  <a:schemeClr val="bg2"/>
                </a:solidFill>
              </a:rPr>
              <a:t>Vai sākumskolā skolēniem arī mācību gada noslēgumā jāpiedāvā</a:t>
            </a:r>
            <a:r>
              <a:rPr lang="lv" b="1">
                <a:solidFill>
                  <a:schemeClr val="bg2"/>
                </a:solidFill>
              </a:rPr>
              <a:t> iespēja labot mācību gada laikā jau izliktu liecības SR,</a:t>
            </a:r>
            <a:r>
              <a:rPr lang="lv">
                <a:solidFill>
                  <a:schemeClr val="bg2"/>
                </a:solidFill>
              </a:rPr>
              <a:t> piemēram, dabas zinībās SR, kuri attiecas uz, piemēram, 1. tematā mācīto. Piem., 1.4. Apraksta, kādu uzdevumu organismā veic katra ķermeņa daļa. Kā to izdarīt, jo tad katram SR visos līmeņos jādod iespēja parādīts sniegumus.</a:t>
            </a:r>
          </a:p>
          <a:p>
            <a:endParaRPr lang="lv-LV" sz="1400">
              <a:solidFill>
                <a:srgbClr val="664690"/>
              </a:solidFill>
            </a:endParaRPr>
          </a:p>
          <a:p>
            <a:endParaRPr lang="lv-LV"/>
          </a:p>
        </p:txBody>
      </p:sp>
      <p:sp>
        <p:nvSpPr>
          <p:cNvPr id="4" name="Slaida numura vietturis 3">
            <a:extLst>
              <a:ext uri="{FF2B5EF4-FFF2-40B4-BE49-F238E27FC236}">
                <a16:creationId xmlns:a16="http://schemas.microsoft.com/office/drawing/2014/main" id="{92B278EA-DC5F-2FEB-759A-BE78638E4E95}"/>
              </a:ext>
            </a:extLst>
          </p:cNvPr>
          <p:cNvSpPr>
            <a:spLocks noGrp="1"/>
          </p:cNvSpPr>
          <p:nvPr>
            <p:ph type="sldNum" idx="12"/>
          </p:nvPr>
        </p:nvSpPr>
        <p:spPr/>
        <p:txBody>
          <a:bodyPr/>
          <a:lstStyle/>
          <a:p>
            <a:fld id="{00000000-1234-1234-1234-123412341234}" type="slidenum">
              <a:rPr lang="lv-LV" smtClean="0"/>
              <a:pPr/>
              <a:t>31</a:t>
            </a:fld>
            <a:endParaRPr lang="lv-LV"/>
          </a:p>
        </p:txBody>
      </p:sp>
      <p:pic>
        <p:nvPicPr>
          <p:cNvPr id="6" name="Grafika 6" descr="Question Mark with solid fill">
            <a:extLst>
              <a:ext uri="{FF2B5EF4-FFF2-40B4-BE49-F238E27FC236}">
                <a16:creationId xmlns:a16="http://schemas.microsoft.com/office/drawing/2014/main" id="{04BA4B83-2B99-D0F0-4888-F474AA4C1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618" y="355026"/>
            <a:ext cx="846604" cy="921084"/>
          </a:xfrm>
          <a:prstGeom prst="rect">
            <a:avLst/>
          </a:prstGeom>
        </p:spPr>
      </p:pic>
    </p:spTree>
    <p:extLst>
      <p:ext uri="{BB962C8B-B14F-4D97-AF65-F5344CB8AC3E}">
        <p14:creationId xmlns:p14="http://schemas.microsoft.com/office/powerpoint/2010/main" val="2741637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47F202-181F-0A63-978A-D557210F09C9}"/>
              </a:ext>
            </a:extLst>
          </p:cNvPr>
          <p:cNvSpPr>
            <a:spLocks noGrp="1"/>
          </p:cNvSpPr>
          <p:nvPr>
            <p:ph type="title"/>
          </p:nvPr>
        </p:nvSpPr>
        <p:spPr>
          <a:xfrm>
            <a:off x="810503" y="257551"/>
            <a:ext cx="5916797" cy="1142815"/>
          </a:xfrm>
        </p:spPr>
        <p:txBody>
          <a:bodyPr/>
          <a:lstStyle/>
          <a:p>
            <a:r>
              <a:rPr lang="lv-LV" sz="3200"/>
              <a:t>Skaidrojums</a:t>
            </a:r>
          </a:p>
        </p:txBody>
      </p:sp>
      <p:sp>
        <p:nvSpPr>
          <p:cNvPr id="3" name="Teksta vietturis 2">
            <a:extLst>
              <a:ext uri="{FF2B5EF4-FFF2-40B4-BE49-F238E27FC236}">
                <a16:creationId xmlns:a16="http://schemas.microsoft.com/office/drawing/2014/main" id="{F4AD6670-0D32-5A8E-1E0D-D6A4243A24BF}"/>
              </a:ext>
            </a:extLst>
          </p:cNvPr>
          <p:cNvSpPr>
            <a:spLocks noGrp="1"/>
          </p:cNvSpPr>
          <p:nvPr>
            <p:ph type="body" idx="1"/>
          </p:nvPr>
        </p:nvSpPr>
        <p:spPr/>
        <p:txBody>
          <a:bodyPr/>
          <a:lstStyle/>
          <a:p>
            <a:pPr marL="228600" indent="0"/>
            <a:r>
              <a:rPr lang="lv-LV" b="1" err="1">
                <a:solidFill>
                  <a:schemeClr val="bg2"/>
                </a:solidFill>
              </a:rPr>
              <a:t>Summatīvo</a:t>
            </a:r>
            <a:r>
              <a:rPr lang="lv-LV" b="1">
                <a:solidFill>
                  <a:schemeClr val="bg2"/>
                </a:solidFill>
              </a:rPr>
              <a:t> vērtējumu var labot mācību gada beigās</a:t>
            </a:r>
            <a:r>
              <a:rPr lang="lv-LV">
                <a:solidFill>
                  <a:schemeClr val="bg2"/>
                </a:solidFill>
              </a:rPr>
              <a:t>, kārtojot darbu atbilstošajam LIECĪBU SR.</a:t>
            </a:r>
          </a:p>
          <a:p>
            <a:pPr marL="228600" indent="0"/>
            <a:endParaRPr lang="lv-LV">
              <a:solidFill>
                <a:schemeClr val="bg2"/>
              </a:solidFill>
            </a:endParaRPr>
          </a:p>
          <a:p>
            <a:pPr marL="228600" indent="0"/>
            <a:r>
              <a:rPr lang="lv-LV">
                <a:solidFill>
                  <a:schemeClr val="bg2"/>
                </a:solidFill>
              </a:rPr>
              <a:t>Svarīga </a:t>
            </a:r>
            <a:r>
              <a:rPr lang="lv-LV" b="1">
                <a:solidFill>
                  <a:schemeClr val="bg2"/>
                </a:solidFill>
              </a:rPr>
              <a:t>skolas izstrādātā kārtība</a:t>
            </a:r>
            <a:r>
              <a:rPr lang="lv-LV">
                <a:solidFill>
                  <a:schemeClr val="bg2"/>
                </a:solidFill>
              </a:rPr>
              <a:t> komunikācijai ar vecākiem par skolēna mācību sniegumu, kavējumiem, nepieciešamību papildu atbalstam.</a:t>
            </a:r>
            <a:endParaRPr lang="en-US">
              <a:solidFill>
                <a:schemeClr val="bg2"/>
              </a:solidFill>
            </a:endParaRPr>
          </a:p>
          <a:p>
            <a:endParaRPr lang="lv-LV"/>
          </a:p>
        </p:txBody>
      </p:sp>
      <p:sp>
        <p:nvSpPr>
          <p:cNvPr id="4" name="Slaida numura vietturis 3">
            <a:extLst>
              <a:ext uri="{FF2B5EF4-FFF2-40B4-BE49-F238E27FC236}">
                <a16:creationId xmlns:a16="http://schemas.microsoft.com/office/drawing/2014/main" id="{A43DFF2B-2C39-C653-05F4-C8998D398BEE}"/>
              </a:ext>
            </a:extLst>
          </p:cNvPr>
          <p:cNvSpPr>
            <a:spLocks noGrp="1"/>
          </p:cNvSpPr>
          <p:nvPr>
            <p:ph type="sldNum" idx="12"/>
          </p:nvPr>
        </p:nvSpPr>
        <p:spPr/>
        <p:txBody>
          <a:bodyPr/>
          <a:lstStyle/>
          <a:p>
            <a:fld id="{00000000-1234-1234-1234-123412341234}" type="slidenum">
              <a:rPr lang="lv-LV" smtClean="0"/>
              <a:pPr/>
              <a:t>32</a:t>
            </a:fld>
            <a:endParaRPr lang="lv-LV"/>
          </a:p>
        </p:txBody>
      </p:sp>
    </p:spTree>
    <p:extLst>
      <p:ext uri="{BB962C8B-B14F-4D97-AF65-F5344CB8AC3E}">
        <p14:creationId xmlns:p14="http://schemas.microsoft.com/office/powerpoint/2010/main" val="1887388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AF04821-4511-6BE7-C6B9-E714FDD371DE}"/>
              </a:ext>
            </a:extLst>
          </p:cNvPr>
          <p:cNvSpPr>
            <a:spLocks noGrp="1"/>
          </p:cNvSpPr>
          <p:nvPr>
            <p:ph type="title"/>
          </p:nvPr>
        </p:nvSpPr>
        <p:spPr>
          <a:xfrm>
            <a:off x="1251505" y="360872"/>
            <a:ext cx="10089855" cy="949088"/>
          </a:xfrm>
        </p:spPr>
        <p:txBody>
          <a:bodyPr/>
          <a:lstStyle/>
          <a:p>
            <a:r>
              <a:rPr lang="lv-LV" sz="3200"/>
              <a:t>Vērtējumu izlikšana liecībā, atspoguļošana e-klasē</a:t>
            </a:r>
          </a:p>
        </p:txBody>
      </p:sp>
      <p:sp>
        <p:nvSpPr>
          <p:cNvPr id="3" name="Teksta vietturis 2">
            <a:extLst>
              <a:ext uri="{FF2B5EF4-FFF2-40B4-BE49-F238E27FC236}">
                <a16:creationId xmlns:a16="http://schemas.microsoft.com/office/drawing/2014/main" id="{556010CA-6777-1356-8E2D-B4B84BDEE110}"/>
              </a:ext>
            </a:extLst>
          </p:cNvPr>
          <p:cNvSpPr>
            <a:spLocks noGrp="1"/>
          </p:cNvSpPr>
          <p:nvPr>
            <p:ph type="body" idx="1"/>
          </p:nvPr>
        </p:nvSpPr>
        <p:spPr>
          <a:xfrm>
            <a:off x="816197" y="1975609"/>
            <a:ext cx="10507926" cy="3984644"/>
          </a:xfrm>
        </p:spPr>
        <p:txBody>
          <a:bodyPr/>
          <a:lstStyle/>
          <a:p>
            <a:pPr marL="228600" indent="0"/>
            <a:r>
              <a:rPr lang="lv" b="1">
                <a:solidFill>
                  <a:schemeClr val="tx1"/>
                </a:solidFill>
              </a:rPr>
              <a:t>Kā izlikt gada beigās liecības SR</a:t>
            </a:r>
            <a:r>
              <a:rPr lang="lv">
                <a:solidFill>
                  <a:schemeClr val="tx1"/>
                </a:solidFill>
              </a:rPr>
              <a:t>, ja aprakstītajā liecības SR</a:t>
            </a:r>
            <a:r>
              <a:rPr lang="lv" b="1">
                <a:solidFill>
                  <a:schemeClr val="tx1"/>
                </a:solidFill>
              </a:rPr>
              <a:t> ir lietas, kuras skolēns veic labāk un lietas, </a:t>
            </a:r>
            <a:r>
              <a:rPr lang="lv">
                <a:solidFill>
                  <a:schemeClr val="tx1"/>
                </a:solidFill>
              </a:rPr>
              <a:t>kuras veic sliktāk. (</a:t>
            </a:r>
            <a:r>
              <a:rPr lang="lv" b="1">
                <a:solidFill>
                  <a:schemeClr val="tx1"/>
                </a:solidFill>
              </a:rPr>
              <a:t>tie, kuri sastāv no vairākiem SR</a:t>
            </a:r>
            <a:r>
              <a:rPr lang="lv">
                <a:solidFill>
                  <a:schemeClr val="tx1"/>
                </a:solidFill>
              </a:rPr>
              <a:t>)?</a:t>
            </a:r>
          </a:p>
          <a:p>
            <a:pPr marL="228600" indent="0"/>
            <a:endParaRPr lang="lv">
              <a:solidFill>
                <a:schemeClr val="tx1"/>
              </a:solidFill>
            </a:endParaRPr>
          </a:p>
          <a:p>
            <a:pPr marL="228600" indent="0"/>
            <a:r>
              <a:rPr lang="lv">
                <a:solidFill>
                  <a:schemeClr val="tx1"/>
                </a:solidFill>
              </a:rPr>
              <a:t>Kad vairākkārt mēru? Kā to atspoguļoju e-klasē? Ja vērtējumi piem.  Septembris A Novembris A, Aprīlis S vai, ja STA, ja….?</a:t>
            </a:r>
          </a:p>
          <a:p>
            <a:pPr marL="228600" indent="0"/>
            <a:endParaRPr lang="lv">
              <a:solidFill>
                <a:schemeClr val="tx1"/>
              </a:solidFill>
            </a:endParaRPr>
          </a:p>
          <a:p>
            <a:pPr marL="228600" indent="0"/>
            <a:r>
              <a:rPr lang="lv">
                <a:solidFill>
                  <a:schemeClr val="tx1"/>
                </a:solidFill>
              </a:rPr>
              <a:t>Daži skolēni, kas </a:t>
            </a:r>
            <a:r>
              <a:rPr lang="lv" b="1">
                <a:solidFill>
                  <a:schemeClr val="tx1"/>
                </a:solidFill>
              </a:rPr>
              <a:t>atnāk uz mūsu skolu ir saņēmuši vidējo vērtējumu (vidējo </a:t>
            </a:r>
            <a:r>
              <a:rPr lang="lv" b="1" err="1">
                <a:solidFill>
                  <a:schemeClr val="tx1"/>
                </a:solidFill>
              </a:rPr>
              <a:t>STAPu</a:t>
            </a:r>
            <a:r>
              <a:rPr lang="lv" b="1">
                <a:solidFill>
                  <a:schemeClr val="tx1"/>
                </a:solidFill>
              </a:rPr>
              <a:t>)</a:t>
            </a:r>
            <a:r>
              <a:rPr lang="lv">
                <a:solidFill>
                  <a:schemeClr val="tx1"/>
                </a:solidFill>
              </a:rPr>
              <a:t>, bet tas, manuprāt, ir nekorekti.</a:t>
            </a:r>
          </a:p>
          <a:p>
            <a:pPr marL="228600" indent="0"/>
            <a:endParaRPr lang="lv" sz="2000">
              <a:solidFill>
                <a:schemeClr val="tx1"/>
              </a:solidFill>
            </a:endParaRPr>
          </a:p>
          <a:p>
            <a:endParaRPr lang="lv" sz="1400" b="1">
              <a:solidFill>
                <a:srgbClr val="7030A0"/>
              </a:solidFill>
              <a:cs typeface="Arial"/>
            </a:endParaRPr>
          </a:p>
          <a:p>
            <a:pPr marL="514350" indent="-285750">
              <a:buChar char="•"/>
            </a:pPr>
            <a:endParaRPr lang="lv-LV" sz="1600">
              <a:solidFill>
                <a:srgbClr val="7030A0"/>
              </a:solidFill>
              <a:cs typeface="Arial"/>
            </a:endParaRPr>
          </a:p>
        </p:txBody>
      </p:sp>
      <p:sp>
        <p:nvSpPr>
          <p:cNvPr id="4" name="Slaida numura vietturis 3">
            <a:extLst>
              <a:ext uri="{FF2B5EF4-FFF2-40B4-BE49-F238E27FC236}">
                <a16:creationId xmlns:a16="http://schemas.microsoft.com/office/drawing/2014/main" id="{9BE2B190-DF85-0D9D-68EF-805C970A6F9B}"/>
              </a:ext>
            </a:extLst>
          </p:cNvPr>
          <p:cNvSpPr>
            <a:spLocks noGrp="1"/>
          </p:cNvSpPr>
          <p:nvPr>
            <p:ph type="sldNum" idx="12"/>
          </p:nvPr>
        </p:nvSpPr>
        <p:spPr/>
        <p:txBody>
          <a:bodyPr/>
          <a:lstStyle/>
          <a:p>
            <a:fld id="{00000000-1234-1234-1234-123412341234}" type="slidenum">
              <a:rPr lang="lv-LV" smtClean="0"/>
              <a:pPr/>
              <a:t>33</a:t>
            </a:fld>
            <a:endParaRPr lang="lv-LV"/>
          </a:p>
        </p:txBody>
      </p:sp>
      <p:pic>
        <p:nvPicPr>
          <p:cNvPr id="6" name="Grafika 6" descr="Question Mark with solid fill">
            <a:extLst>
              <a:ext uri="{FF2B5EF4-FFF2-40B4-BE49-F238E27FC236}">
                <a16:creationId xmlns:a16="http://schemas.microsoft.com/office/drawing/2014/main" id="{8DA4A10C-F9A5-7986-07EC-CB65C12130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697" y="355026"/>
            <a:ext cx="846604" cy="921084"/>
          </a:xfrm>
          <a:prstGeom prst="rect">
            <a:avLst/>
          </a:prstGeom>
        </p:spPr>
      </p:pic>
    </p:spTree>
    <p:extLst>
      <p:ext uri="{BB962C8B-B14F-4D97-AF65-F5344CB8AC3E}">
        <p14:creationId xmlns:p14="http://schemas.microsoft.com/office/powerpoint/2010/main" val="261348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BCD0CF6-D96A-D40E-97CF-75F1358189B0}"/>
              </a:ext>
            </a:extLst>
          </p:cNvPr>
          <p:cNvSpPr>
            <a:spLocks noGrp="1"/>
          </p:cNvSpPr>
          <p:nvPr>
            <p:ph type="title"/>
          </p:nvPr>
        </p:nvSpPr>
        <p:spPr>
          <a:xfrm>
            <a:off x="1439108" y="339193"/>
            <a:ext cx="9974914" cy="952317"/>
          </a:xfrm>
        </p:spPr>
        <p:txBody>
          <a:bodyPr/>
          <a:lstStyle/>
          <a:p>
            <a:r>
              <a:rPr lang="lv-LV" sz="3200"/>
              <a:t>Vērtējumu izlikšana liecībā, atspoguļošana e-klasē</a:t>
            </a:r>
            <a:endParaRPr lang="lv-LV"/>
          </a:p>
        </p:txBody>
      </p:sp>
      <p:sp>
        <p:nvSpPr>
          <p:cNvPr id="3" name="Teksta vietturis 2">
            <a:extLst>
              <a:ext uri="{FF2B5EF4-FFF2-40B4-BE49-F238E27FC236}">
                <a16:creationId xmlns:a16="http://schemas.microsoft.com/office/drawing/2014/main" id="{4787935C-9CA2-39AF-4909-F3C71EFBCC2E}"/>
              </a:ext>
            </a:extLst>
          </p:cNvPr>
          <p:cNvSpPr>
            <a:spLocks noGrp="1"/>
          </p:cNvSpPr>
          <p:nvPr>
            <p:ph type="body" idx="1"/>
          </p:nvPr>
        </p:nvSpPr>
        <p:spPr>
          <a:xfrm>
            <a:off x="823422" y="2243979"/>
            <a:ext cx="10645632" cy="3932984"/>
          </a:xfrm>
        </p:spPr>
        <p:txBody>
          <a:bodyPr/>
          <a:lstStyle/>
          <a:p>
            <a:pPr marL="228600" indent="0"/>
            <a:r>
              <a:rPr lang="lv">
                <a:solidFill>
                  <a:schemeClr val="tx1"/>
                </a:solidFill>
              </a:rPr>
              <a:t>Kā skolotājs var pārbaudīt skolēna sasniegumus (SR) gada beigās, ja skolēns gada beigās ir </a:t>
            </a:r>
            <a:r>
              <a:rPr lang="lv" b="1">
                <a:solidFill>
                  <a:schemeClr val="tx1"/>
                </a:solidFill>
              </a:rPr>
              <a:t>ilgstoši slimojis un nav apmeklējis pēdējā temata stundas?</a:t>
            </a:r>
            <a:r>
              <a:rPr lang="lv">
                <a:solidFill>
                  <a:schemeClr val="tx1"/>
                </a:solidFill>
              </a:rPr>
              <a:t> Vai jāorganizē pagarinātais mācību gads ar </a:t>
            </a:r>
            <a:r>
              <a:rPr lang="lv" err="1">
                <a:solidFill>
                  <a:schemeClr val="tx1"/>
                </a:solidFill>
              </a:rPr>
              <a:t>pēcpārbaudījumiem</a:t>
            </a:r>
            <a:r>
              <a:rPr lang="lv">
                <a:solidFill>
                  <a:schemeClr val="tx1"/>
                </a:solidFill>
              </a:rPr>
              <a:t>? Kāpēc SR vērtējumi liecībā nav tādi paši kā SR programmā?</a:t>
            </a:r>
            <a:endParaRPr lang="lv-LV">
              <a:solidFill>
                <a:schemeClr val="tx1"/>
              </a:solidFill>
            </a:endParaRPr>
          </a:p>
          <a:p>
            <a:pPr marL="228600" indent="0"/>
            <a:endParaRPr lang="lv">
              <a:solidFill>
                <a:schemeClr val="tx1"/>
              </a:solidFill>
            </a:endParaRPr>
          </a:p>
          <a:p>
            <a:pPr marL="228600" indent="0"/>
            <a:r>
              <a:rPr lang="lv">
                <a:solidFill>
                  <a:schemeClr val="tx1"/>
                </a:solidFill>
              </a:rPr>
              <a:t>Vai uz liecības var neparādīties visi liecībā dotie SR? Vai varu rakstīt savus, nevis e-klasē dotos SR?</a:t>
            </a:r>
            <a:endParaRPr lang="lv-LV">
              <a:solidFill>
                <a:schemeClr val="tx1"/>
              </a:solidFill>
            </a:endParaRPr>
          </a:p>
        </p:txBody>
      </p:sp>
      <p:sp>
        <p:nvSpPr>
          <p:cNvPr id="4" name="Slaida numura vietturis 3">
            <a:extLst>
              <a:ext uri="{FF2B5EF4-FFF2-40B4-BE49-F238E27FC236}">
                <a16:creationId xmlns:a16="http://schemas.microsoft.com/office/drawing/2014/main" id="{A922F2E0-5EC7-A7EE-8A53-D87E3E953EEE}"/>
              </a:ext>
            </a:extLst>
          </p:cNvPr>
          <p:cNvSpPr>
            <a:spLocks noGrp="1"/>
          </p:cNvSpPr>
          <p:nvPr>
            <p:ph type="sldNum" idx="12"/>
          </p:nvPr>
        </p:nvSpPr>
        <p:spPr/>
        <p:txBody>
          <a:bodyPr/>
          <a:lstStyle/>
          <a:p>
            <a:fld id="{00000000-1234-1234-1234-123412341234}" type="slidenum">
              <a:rPr lang="lv-LV" smtClean="0"/>
              <a:pPr/>
              <a:t>34</a:t>
            </a:fld>
            <a:endParaRPr lang="lv-LV"/>
          </a:p>
        </p:txBody>
      </p:sp>
      <p:pic>
        <p:nvPicPr>
          <p:cNvPr id="6" name="Grafika 6" descr="Question Mark with solid fill">
            <a:extLst>
              <a:ext uri="{FF2B5EF4-FFF2-40B4-BE49-F238E27FC236}">
                <a16:creationId xmlns:a16="http://schemas.microsoft.com/office/drawing/2014/main" id="{C6868026-C0F7-3764-3B60-69F69072D4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0804" y="355026"/>
            <a:ext cx="846604" cy="921084"/>
          </a:xfrm>
          <a:prstGeom prst="rect">
            <a:avLst/>
          </a:prstGeom>
        </p:spPr>
      </p:pic>
    </p:spTree>
    <p:extLst>
      <p:ext uri="{BB962C8B-B14F-4D97-AF65-F5344CB8AC3E}">
        <p14:creationId xmlns:p14="http://schemas.microsoft.com/office/powerpoint/2010/main" val="95447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017FC46-CB28-9EB2-2A59-1DDBA1DFD429}"/>
              </a:ext>
            </a:extLst>
          </p:cNvPr>
          <p:cNvSpPr>
            <a:spLocks noGrp="1"/>
          </p:cNvSpPr>
          <p:nvPr>
            <p:ph type="title"/>
          </p:nvPr>
        </p:nvSpPr>
        <p:spPr>
          <a:xfrm>
            <a:off x="1004963" y="257551"/>
            <a:ext cx="5334880" cy="1142815"/>
          </a:xfrm>
        </p:spPr>
        <p:txBody>
          <a:bodyPr/>
          <a:lstStyle/>
          <a:p>
            <a:r>
              <a:rPr lang="lv-LV" sz="3200"/>
              <a:t>Skaidrojums I</a:t>
            </a:r>
          </a:p>
        </p:txBody>
      </p:sp>
      <p:sp>
        <p:nvSpPr>
          <p:cNvPr id="3" name="Teksta vietturis 2">
            <a:extLst>
              <a:ext uri="{FF2B5EF4-FFF2-40B4-BE49-F238E27FC236}">
                <a16:creationId xmlns:a16="http://schemas.microsoft.com/office/drawing/2014/main" id="{CE80B542-EE58-950B-AED9-3FB0A85A30AB}"/>
              </a:ext>
            </a:extLst>
          </p:cNvPr>
          <p:cNvSpPr>
            <a:spLocks noGrp="1"/>
          </p:cNvSpPr>
          <p:nvPr>
            <p:ph type="body" idx="1"/>
          </p:nvPr>
        </p:nvSpPr>
        <p:spPr>
          <a:xfrm>
            <a:off x="616778" y="2128960"/>
            <a:ext cx="10929767" cy="4048003"/>
          </a:xfrm>
        </p:spPr>
        <p:txBody>
          <a:bodyPr/>
          <a:lstStyle/>
          <a:p>
            <a:r>
              <a:rPr lang="en-US" sz="2000" dirty="0">
                <a:solidFill>
                  <a:schemeClr val="tx1"/>
                </a:solidFill>
              </a:rPr>
              <a:t>  </a:t>
            </a:r>
            <a:r>
              <a:rPr lang="lv-LV" b="1" dirty="0">
                <a:solidFill>
                  <a:schemeClr val="tx1"/>
                </a:solidFill>
              </a:rPr>
              <a:t>Mācību gada vērtējumus</a:t>
            </a:r>
            <a:r>
              <a:rPr lang="lv-LV" dirty="0">
                <a:solidFill>
                  <a:schemeClr val="tx1"/>
                </a:solidFill>
              </a:rPr>
              <a:t> izliek saskaņā ar mācību gadā iegūtajiem </a:t>
            </a:r>
            <a:r>
              <a:rPr lang="lv-LV" dirty="0" err="1">
                <a:solidFill>
                  <a:schemeClr val="tx1"/>
                </a:solidFill>
              </a:rPr>
              <a:t>summatīvajiem</a:t>
            </a:r>
            <a:r>
              <a:rPr lang="lv-LV" dirty="0">
                <a:solidFill>
                  <a:schemeClr val="tx1"/>
                </a:solidFill>
              </a:rPr>
              <a:t> vērtējumiem attiecībā uz ieteiktajiem sasniedzamajiem rezultātiem un pieņem lēmumu par attiecīgo apguves līmeni, kas vislabāk raksturo skolēna sniegumu vai piedāvā skolēnam atkārtoti demonstrēt sniegumu.</a:t>
            </a:r>
          </a:p>
          <a:p>
            <a:endParaRPr lang="en-US" dirty="0">
              <a:solidFill>
                <a:schemeClr val="tx1"/>
              </a:solidFill>
            </a:endParaRPr>
          </a:p>
          <a:p>
            <a:r>
              <a:rPr lang="lv" b="1" dirty="0">
                <a:solidFill>
                  <a:schemeClr val="tx1"/>
                </a:solidFill>
              </a:rPr>
              <a:t>  Vidējo gada STAP vērtējumu mācību priekšmetā neizliek</a:t>
            </a:r>
            <a:r>
              <a:rPr lang="lv" dirty="0">
                <a:solidFill>
                  <a:schemeClr val="tx1"/>
                </a:solidFill>
              </a:rPr>
              <a:t>, katru liecību sasniedzamo rezultātu vērtē ar STAP.</a:t>
            </a:r>
            <a:endParaRPr lang="en-US" dirty="0">
              <a:solidFill>
                <a:schemeClr val="tx1"/>
              </a:solidFill>
            </a:endParaRPr>
          </a:p>
          <a:p>
            <a:r>
              <a:rPr lang="lv" dirty="0">
                <a:solidFill>
                  <a:schemeClr val="tx1"/>
                </a:solidFill>
              </a:rPr>
              <a:t> </a:t>
            </a:r>
          </a:p>
          <a:p>
            <a:pPr marL="514350" indent="-285750">
              <a:buFont typeface="Arial,Sans-Serif"/>
              <a:buChar char="•"/>
            </a:pPr>
            <a:endParaRPr lang="lv-LV" sz="1600" dirty="0">
              <a:solidFill>
                <a:srgbClr val="664690"/>
              </a:solidFill>
            </a:endParaRPr>
          </a:p>
          <a:p>
            <a:endParaRPr lang="lv-LV" dirty="0"/>
          </a:p>
        </p:txBody>
      </p:sp>
      <p:sp>
        <p:nvSpPr>
          <p:cNvPr id="4" name="Slaida numura vietturis 3">
            <a:extLst>
              <a:ext uri="{FF2B5EF4-FFF2-40B4-BE49-F238E27FC236}">
                <a16:creationId xmlns:a16="http://schemas.microsoft.com/office/drawing/2014/main" id="{BCCA76B4-B9D0-0CB2-DBA0-46649597669D}"/>
              </a:ext>
            </a:extLst>
          </p:cNvPr>
          <p:cNvSpPr>
            <a:spLocks noGrp="1"/>
          </p:cNvSpPr>
          <p:nvPr>
            <p:ph type="sldNum" idx="12"/>
          </p:nvPr>
        </p:nvSpPr>
        <p:spPr/>
        <p:txBody>
          <a:bodyPr/>
          <a:lstStyle/>
          <a:p>
            <a:fld id="{00000000-1234-1234-1234-123412341234}" type="slidenum">
              <a:rPr lang="lv-LV" smtClean="0"/>
              <a:pPr/>
              <a:t>35</a:t>
            </a:fld>
            <a:endParaRPr lang="lv-LV"/>
          </a:p>
        </p:txBody>
      </p:sp>
    </p:spTree>
    <p:extLst>
      <p:ext uri="{BB962C8B-B14F-4D97-AF65-F5344CB8AC3E}">
        <p14:creationId xmlns:p14="http://schemas.microsoft.com/office/powerpoint/2010/main" val="2258146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4C85BF-3930-79A4-ED4C-8B5AA12A1401}"/>
              </a:ext>
            </a:extLst>
          </p:cNvPr>
          <p:cNvSpPr>
            <a:spLocks noGrp="1"/>
          </p:cNvSpPr>
          <p:nvPr>
            <p:ph type="title"/>
          </p:nvPr>
        </p:nvSpPr>
        <p:spPr>
          <a:xfrm>
            <a:off x="803680" y="257551"/>
            <a:ext cx="5536163" cy="1142815"/>
          </a:xfrm>
        </p:spPr>
        <p:txBody>
          <a:bodyPr/>
          <a:lstStyle/>
          <a:p>
            <a:r>
              <a:rPr lang="lv-LV" sz="3200"/>
              <a:t>Skaidrojums II</a:t>
            </a:r>
          </a:p>
        </p:txBody>
      </p:sp>
      <p:sp>
        <p:nvSpPr>
          <p:cNvPr id="3" name="Teksta vietturis 2">
            <a:extLst>
              <a:ext uri="{FF2B5EF4-FFF2-40B4-BE49-F238E27FC236}">
                <a16:creationId xmlns:a16="http://schemas.microsoft.com/office/drawing/2014/main" id="{0DF48C18-0700-E4F7-96DD-80386A56DF17}"/>
              </a:ext>
            </a:extLst>
          </p:cNvPr>
          <p:cNvSpPr>
            <a:spLocks noGrp="1"/>
          </p:cNvSpPr>
          <p:nvPr>
            <p:ph type="body" idx="1"/>
          </p:nvPr>
        </p:nvSpPr>
        <p:spPr>
          <a:xfrm>
            <a:off x="401118" y="2243979"/>
            <a:ext cx="11145427" cy="3932984"/>
          </a:xfrm>
        </p:spPr>
        <p:txBody>
          <a:bodyPr/>
          <a:lstStyle/>
          <a:p>
            <a:r>
              <a:rPr lang="lv" dirty="0">
                <a:solidFill>
                  <a:schemeClr val="tx1"/>
                </a:solidFill>
              </a:rPr>
              <a:t>  Ja skolēns ir ilgstoši slimojis,</a:t>
            </a:r>
            <a:r>
              <a:rPr lang="lv" b="1" dirty="0">
                <a:solidFill>
                  <a:schemeClr val="tx1"/>
                </a:solidFill>
              </a:rPr>
              <a:t> skola veido individuālu plānu</a:t>
            </a:r>
            <a:r>
              <a:rPr lang="lv" dirty="0">
                <a:solidFill>
                  <a:schemeClr val="tx1"/>
                </a:solidFill>
              </a:rPr>
              <a:t>, pēc kura skolēns nokārto summatīvos darbus, paredzot arī laiku, lai atbilstoši sagatavotos. Ja slimo mācību gada beigās, var noteikt pēcpārbaudījumus. </a:t>
            </a:r>
            <a:endParaRPr lang="lv-LV" dirty="0">
              <a:solidFill>
                <a:schemeClr val="tx1"/>
              </a:solidFill>
            </a:endParaRPr>
          </a:p>
          <a:p>
            <a:endParaRPr lang="lv" dirty="0">
              <a:solidFill>
                <a:schemeClr val="tx1"/>
              </a:solidFill>
            </a:endParaRPr>
          </a:p>
          <a:p>
            <a:pPr marL="228600" indent="0"/>
            <a:r>
              <a:rPr lang="lv-LV" dirty="0">
                <a:solidFill>
                  <a:schemeClr val="tx1"/>
                </a:solidFill>
              </a:rPr>
              <a:t>  Visiem ieteiktajiem (liecību)</a:t>
            </a:r>
            <a:r>
              <a:rPr lang="lv-LV" b="1" dirty="0">
                <a:solidFill>
                  <a:schemeClr val="tx1"/>
                </a:solidFill>
              </a:rPr>
              <a:t> SR ir jāparādās liecībā</a:t>
            </a:r>
            <a:r>
              <a:rPr lang="lv-LV" dirty="0">
                <a:solidFill>
                  <a:schemeClr val="tx1"/>
                </a:solidFill>
              </a:rPr>
              <a:t>, tie tiek nodoti  VIIS (Valsts izglītības informācijas sistēma).</a:t>
            </a:r>
          </a:p>
        </p:txBody>
      </p:sp>
      <p:sp>
        <p:nvSpPr>
          <p:cNvPr id="4" name="Slaida numura vietturis 3">
            <a:extLst>
              <a:ext uri="{FF2B5EF4-FFF2-40B4-BE49-F238E27FC236}">
                <a16:creationId xmlns:a16="http://schemas.microsoft.com/office/drawing/2014/main" id="{BFDA2F69-3782-FF42-EB05-3BAF0DCD10DE}"/>
              </a:ext>
            </a:extLst>
          </p:cNvPr>
          <p:cNvSpPr>
            <a:spLocks noGrp="1"/>
          </p:cNvSpPr>
          <p:nvPr>
            <p:ph type="sldNum" idx="12"/>
          </p:nvPr>
        </p:nvSpPr>
        <p:spPr/>
        <p:txBody>
          <a:bodyPr/>
          <a:lstStyle/>
          <a:p>
            <a:fld id="{00000000-1234-1234-1234-123412341234}" type="slidenum">
              <a:rPr lang="lv-LV" smtClean="0"/>
              <a:pPr/>
              <a:t>36</a:t>
            </a:fld>
            <a:endParaRPr lang="lv-LV"/>
          </a:p>
        </p:txBody>
      </p:sp>
    </p:spTree>
    <p:extLst>
      <p:ext uri="{BB962C8B-B14F-4D97-AF65-F5344CB8AC3E}">
        <p14:creationId xmlns:p14="http://schemas.microsoft.com/office/powerpoint/2010/main" val="831782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070345F-1FE9-383E-88B6-B98AA8455CC1}"/>
              </a:ext>
            </a:extLst>
          </p:cNvPr>
          <p:cNvSpPr>
            <a:spLocks noGrp="1"/>
          </p:cNvSpPr>
          <p:nvPr>
            <p:ph type="title"/>
          </p:nvPr>
        </p:nvSpPr>
        <p:spPr>
          <a:xfrm>
            <a:off x="1232351" y="257551"/>
            <a:ext cx="10093220" cy="1142815"/>
          </a:xfrm>
        </p:spPr>
        <p:txBody>
          <a:bodyPr/>
          <a:lstStyle/>
          <a:p>
            <a:r>
              <a:rPr lang="lv-LV" sz="3200">
                <a:solidFill>
                  <a:schemeClr val="accent2">
                    <a:lumMod val="76000"/>
                  </a:schemeClr>
                </a:solidFill>
              </a:rPr>
              <a:t>Svērtie vērtējumi </a:t>
            </a:r>
            <a:r>
              <a:rPr lang="lv-LV" sz="3200" err="1">
                <a:solidFill>
                  <a:schemeClr val="accent2">
                    <a:lumMod val="76000"/>
                  </a:schemeClr>
                </a:solidFill>
              </a:rPr>
              <a:t>summatīvajos</a:t>
            </a:r>
            <a:r>
              <a:rPr lang="lv-LV" sz="3200">
                <a:solidFill>
                  <a:schemeClr val="accent2">
                    <a:lumMod val="76000"/>
                  </a:schemeClr>
                </a:solidFill>
              </a:rPr>
              <a:t> darbos sākumskolā</a:t>
            </a:r>
          </a:p>
        </p:txBody>
      </p:sp>
      <p:sp>
        <p:nvSpPr>
          <p:cNvPr id="3" name="Teksta vietturis 2">
            <a:extLst>
              <a:ext uri="{FF2B5EF4-FFF2-40B4-BE49-F238E27FC236}">
                <a16:creationId xmlns:a16="http://schemas.microsoft.com/office/drawing/2014/main" id="{0A0BDDF8-B6A3-FA17-84D1-54B3F7E7B388}"/>
              </a:ext>
            </a:extLst>
          </p:cNvPr>
          <p:cNvSpPr>
            <a:spLocks noGrp="1"/>
          </p:cNvSpPr>
          <p:nvPr>
            <p:ph type="body" idx="1"/>
          </p:nvPr>
        </p:nvSpPr>
        <p:spPr>
          <a:xfrm>
            <a:off x="788769" y="2178167"/>
            <a:ext cx="10547600" cy="4676332"/>
          </a:xfrm>
        </p:spPr>
        <p:txBody>
          <a:bodyPr/>
          <a:lstStyle/>
          <a:p>
            <a:pPr marL="228600" indent="0"/>
            <a:r>
              <a:rPr lang="lv-LV" dirty="0">
                <a:solidFill>
                  <a:schemeClr val="accent2">
                    <a:lumMod val="76000"/>
                  </a:schemeClr>
                </a:solidFill>
                <a:cs typeface="Arial"/>
              </a:rPr>
              <a:t>Kā tiek noteikts </a:t>
            </a:r>
            <a:r>
              <a:rPr lang="lv-LV" b="1" dirty="0">
                <a:solidFill>
                  <a:schemeClr val="accent2">
                    <a:lumMod val="76000"/>
                  </a:schemeClr>
                </a:solidFill>
                <a:cs typeface="Arial"/>
              </a:rPr>
              <a:t>pārbaudes darbu svars</a:t>
            </a:r>
            <a:r>
              <a:rPr lang="lv-LV" dirty="0">
                <a:solidFill>
                  <a:schemeClr val="accent2">
                    <a:lumMod val="76000"/>
                  </a:schemeClr>
                </a:solidFill>
                <a:cs typeface="Arial"/>
              </a:rPr>
              <a:t> 1.-3. klasē, ja vērtējums tiek izteikts snieguma līmeņos? </a:t>
            </a:r>
            <a:endParaRPr lang="en-US" dirty="0">
              <a:solidFill>
                <a:schemeClr val="accent2">
                  <a:lumMod val="76000"/>
                </a:schemeClr>
              </a:solidFill>
              <a:cs typeface="Arial"/>
            </a:endParaRPr>
          </a:p>
          <a:p>
            <a:pPr marL="228600" indent="0"/>
            <a:endParaRPr lang="lv-LV" dirty="0">
              <a:solidFill>
                <a:schemeClr val="accent2">
                  <a:lumMod val="76000"/>
                </a:schemeClr>
              </a:solidFill>
              <a:cs typeface="Arial"/>
            </a:endParaRPr>
          </a:p>
          <a:p>
            <a:pPr marL="228600" indent="0"/>
            <a:r>
              <a:rPr lang="lv-LV" dirty="0">
                <a:solidFill>
                  <a:schemeClr val="accent2">
                    <a:lumMod val="76000"/>
                  </a:schemeClr>
                </a:solidFill>
                <a:cs typeface="Arial"/>
              </a:rPr>
              <a:t>Vai sākumskolas posmā </a:t>
            </a:r>
            <a:r>
              <a:rPr lang="lv-LV" dirty="0" err="1">
                <a:solidFill>
                  <a:schemeClr val="accent2">
                    <a:lumMod val="76000"/>
                  </a:schemeClr>
                </a:solidFill>
                <a:cs typeface="Arial"/>
              </a:rPr>
              <a:t>summatīvajā</a:t>
            </a:r>
            <a:r>
              <a:rPr lang="lv-LV" dirty="0">
                <a:solidFill>
                  <a:schemeClr val="accent2">
                    <a:lumMod val="76000"/>
                  </a:schemeClr>
                </a:solidFill>
                <a:cs typeface="Arial"/>
              </a:rPr>
              <a:t> vērtēšanā (STAP) </a:t>
            </a:r>
            <a:r>
              <a:rPr lang="lv-LV" b="1" dirty="0">
                <a:solidFill>
                  <a:schemeClr val="accent2">
                    <a:lumMod val="76000"/>
                  </a:schemeClr>
                </a:solidFill>
                <a:cs typeface="Arial"/>
              </a:rPr>
              <a:t>paredzēts svērtais vērtējums</a:t>
            </a:r>
            <a:r>
              <a:rPr lang="lv-LV" dirty="0">
                <a:solidFill>
                  <a:schemeClr val="accent2">
                    <a:lumMod val="76000"/>
                  </a:schemeClr>
                </a:solidFill>
                <a:cs typeface="Arial"/>
              </a:rPr>
              <a:t>?</a:t>
            </a:r>
            <a:endParaRPr lang="en-US" dirty="0">
              <a:solidFill>
                <a:schemeClr val="accent2">
                  <a:lumMod val="76000"/>
                </a:schemeClr>
              </a:solidFill>
              <a:cs typeface="Arial"/>
            </a:endParaRPr>
          </a:p>
          <a:p>
            <a:pPr marL="228600" indent="0"/>
            <a:endParaRPr lang="lv" b="1" dirty="0">
              <a:solidFill>
                <a:schemeClr val="accent2">
                  <a:lumMod val="76000"/>
                </a:schemeClr>
              </a:solidFill>
              <a:cs typeface="Arial"/>
            </a:endParaRPr>
          </a:p>
          <a:p>
            <a:pPr marL="228600" indent="0"/>
            <a:r>
              <a:rPr lang="lv" b="1" dirty="0">
                <a:solidFill>
                  <a:schemeClr val="accent2">
                    <a:lumMod val="76000"/>
                  </a:schemeClr>
                </a:solidFill>
                <a:cs typeface="Arial"/>
              </a:rPr>
              <a:t>Kur e-klasē likt summatīvo vērtējumu</a:t>
            </a:r>
            <a:r>
              <a:rPr lang="lv" dirty="0">
                <a:solidFill>
                  <a:schemeClr val="accent2">
                    <a:lumMod val="76000"/>
                  </a:schemeClr>
                </a:solidFill>
                <a:cs typeface="Arial"/>
              </a:rPr>
              <a:t>: zilajā ailītē (pie PD), caur liecības SR, vai kā liecības pakārtoto SR. Tieši tāds pats jautājums par formatīvo vērtējumu.</a:t>
            </a:r>
            <a:endParaRPr lang="lv-LV" dirty="0">
              <a:solidFill>
                <a:schemeClr val="accent2">
                  <a:lumMod val="76000"/>
                </a:schemeClr>
              </a:solidFill>
            </a:endParaRPr>
          </a:p>
          <a:p>
            <a:pPr marL="0" indent="0">
              <a:spcBef>
                <a:spcPts val="0"/>
              </a:spcBef>
            </a:pPr>
            <a:endParaRPr lang="lv-LV" dirty="0">
              <a:solidFill>
                <a:schemeClr val="accent2">
                  <a:lumMod val="76000"/>
                </a:schemeClr>
              </a:solidFill>
              <a:cs typeface="Arial"/>
            </a:endParaRPr>
          </a:p>
          <a:p>
            <a:pPr marL="0" indent="0">
              <a:spcBef>
                <a:spcPts val="0"/>
              </a:spcBef>
            </a:pPr>
            <a:endParaRPr lang="lv-LV" dirty="0">
              <a:solidFill>
                <a:schemeClr val="tx1"/>
              </a:solidFill>
              <a:cs typeface="Arial"/>
            </a:endParaRPr>
          </a:p>
          <a:p>
            <a:pPr marL="0" indent="0">
              <a:spcBef>
                <a:spcPts val="0"/>
              </a:spcBef>
            </a:pPr>
            <a:endParaRPr lang="lv-LV" sz="1600" dirty="0">
              <a:solidFill>
                <a:schemeClr val="tx1"/>
              </a:solidFill>
              <a:cs typeface="Arial"/>
            </a:endParaRPr>
          </a:p>
          <a:p>
            <a:pPr marL="0" indent="0">
              <a:spcBef>
                <a:spcPts val="0"/>
              </a:spcBef>
            </a:pPr>
            <a:endParaRPr lang="lv-LV" sz="1400" dirty="0">
              <a:solidFill>
                <a:srgbClr val="C00000"/>
              </a:solidFill>
              <a:latin typeface="Arial"/>
              <a:cs typeface="Arial"/>
            </a:endParaRPr>
          </a:p>
        </p:txBody>
      </p:sp>
      <p:sp>
        <p:nvSpPr>
          <p:cNvPr id="4" name="Slaida numura vietturis 3">
            <a:extLst>
              <a:ext uri="{FF2B5EF4-FFF2-40B4-BE49-F238E27FC236}">
                <a16:creationId xmlns:a16="http://schemas.microsoft.com/office/drawing/2014/main" id="{E318F4AE-4590-28E3-9E22-F31DAEE39F7B}"/>
              </a:ext>
            </a:extLst>
          </p:cNvPr>
          <p:cNvSpPr>
            <a:spLocks noGrp="1"/>
          </p:cNvSpPr>
          <p:nvPr>
            <p:ph type="sldNum" idx="12"/>
          </p:nvPr>
        </p:nvSpPr>
        <p:spPr/>
        <p:txBody>
          <a:bodyPr/>
          <a:lstStyle/>
          <a:p>
            <a:fld id="{00000000-1234-1234-1234-123412341234}" type="slidenum">
              <a:rPr lang="lv-LV" smtClean="0"/>
              <a:pPr/>
              <a:t>37</a:t>
            </a:fld>
            <a:endParaRPr lang="lv-LV"/>
          </a:p>
        </p:txBody>
      </p:sp>
      <p:pic>
        <p:nvPicPr>
          <p:cNvPr id="7" name="Grafika 6" descr="Question Mark with solid fill">
            <a:extLst>
              <a:ext uri="{FF2B5EF4-FFF2-40B4-BE49-F238E27FC236}">
                <a16:creationId xmlns:a16="http://schemas.microsoft.com/office/drawing/2014/main" id="{06E24996-BFA9-7AD2-4CDD-BE14EB5FB5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545" y="257004"/>
            <a:ext cx="846604" cy="921084"/>
          </a:xfrm>
          <a:prstGeom prst="rect">
            <a:avLst/>
          </a:prstGeom>
        </p:spPr>
      </p:pic>
    </p:spTree>
    <p:extLst>
      <p:ext uri="{BB962C8B-B14F-4D97-AF65-F5344CB8AC3E}">
        <p14:creationId xmlns:p14="http://schemas.microsoft.com/office/powerpoint/2010/main" val="1610007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FED6D83-B071-C311-E2A5-0263FA8EAC8B}"/>
              </a:ext>
            </a:extLst>
          </p:cNvPr>
          <p:cNvSpPr>
            <a:spLocks noGrp="1"/>
          </p:cNvSpPr>
          <p:nvPr>
            <p:ph type="title"/>
          </p:nvPr>
        </p:nvSpPr>
        <p:spPr>
          <a:xfrm>
            <a:off x="803680" y="257551"/>
            <a:ext cx="5536163" cy="1142815"/>
          </a:xfrm>
        </p:spPr>
        <p:txBody>
          <a:bodyPr/>
          <a:lstStyle/>
          <a:p>
            <a:r>
              <a:rPr lang="lv-LV" sz="3200"/>
              <a:t>Skaidrojums</a:t>
            </a:r>
          </a:p>
        </p:txBody>
      </p:sp>
      <p:sp>
        <p:nvSpPr>
          <p:cNvPr id="3" name="Teksta vietturis 2">
            <a:extLst>
              <a:ext uri="{FF2B5EF4-FFF2-40B4-BE49-F238E27FC236}">
                <a16:creationId xmlns:a16="http://schemas.microsoft.com/office/drawing/2014/main" id="{3133E32F-6073-2F25-486F-A9DF65D651EE}"/>
              </a:ext>
            </a:extLst>
          </p:cNvPr>
          <p:cNvSpPr>
            <a:spLocks noGrp="1"/>
          </p:cNvSpPr>
          <p:nvPr>
            <p:ph type="body" idx="1"/>
          </p:nvPr>
        </p:nvSpPr>
        <p:spPr>
          <a:xfrm>
            <a:off x="803684" y="1740773"/>
            <a:ext cx="10196522" cy="4436190"/>
          </a:xfrm>
        </p:spPr>
        <p:txBody>
          <a:bodyPr/>
          <a:lstStyle/>
          <a:p>
            <a:pPr marL="0" indent="0">
              <a:spcBef>
                <a:spcPts val="0"/>
              </a:spcBef>
            </a:pPr>
            <a:endParaRPr lang="lv-LV" dirty="0">
              <a:solidFill>
                <a:srgbClr val="664690"/>
              </a:solidFill>
            </a:endParaRPr>
          </a:p>
          <a:p>
            <a:pPr marL="0" indent="0">
              <a:spcBef>
                <a:spcPts val="0"/>
              </a:spcBef>
            </a:pPr>
            <a:r>
              <a:rPr lang="lv-LV" b="1" dirty="0">
                <a:solidFill>
                  <a:srgbClr val="664690"/>
                </a:solidFill>
              </a:rPr>
              <a:t>Svērtais vērtējums </a:t>
            </a:r>
            <a:r>
              <a:rPr lang="lv-LV" dirty="0">
                <a:solidFill>
                  <a:srgbClr val="664690"/>
                </a:solidFill>
              </a:rPr>
              <a:t>attiecināms tikai uz tiem SR, kas tiek mērīti visa gada garumā.</a:t>
            </a:r>
            <a:endParaRPr lang="en-US" dirty="0">
              <a:solidFill>
                <a:srgbClr val="664690"/>
              </a:solidFill>
            </a:endParaRPr>
          </a:p>
          <a:p>
            <a:pPr marL="0" indent="0">
              <a:spcBef>
                <a:spcPts val="0"/>
              </a:spcBef>
            </a:pPr>
            <a:endParaRPr lang="lv-LV" dirty="0">
              <a:solidFill>
                <a:srgbClr val="664690"/>
              </a:solidFill>
            </a:endParaRPr>
          </a:p>
          <a:p>
            <a:pPr marL="0" indent="0">
              <a:spcBef>
                <a:spcPts val="0"/>
              </a:spcBef>
            </a:pPr>
            <a:r>
              <a:rPr lang="lv-LV" b="1" dirty="0">
                <a:solidFill>
                  <a:srgbClr val="664690"/>
                </a:solidFill>
              </a:rPr>
              <a:t>Pēdējam vērtējumam</a:t>
            </a:r>
            <a:r>
              <a:rPr lang="lv-LV" dirty="0">
                <a:solidFill>
                  <a:srgbClr val="664690"/>
                </a:solidFill>
              </a:rPr>
              <a:t> </a:t>
            </a:r>
            <a:r>
              <a:rPr lang="lv-LV" b="1" dirty="0">
                <a:solidFill>
                  <a:srgbClr val="664690"/>
                </a:solidFill>
              </a:rPr>
              <a:t>var piešķirt lielāku svaru, </a:t>
            </a:r>
            <a:r>
              <a:rPr lang="lv-LV" dirty="0">
                <a:solidFill>
                  <a:srgbClr val="664690"/>
                </a:solidFill>
              </a:rPr>
              <a:t>jo tas atspoguļo pēdējo skolēna demonstrēto sniegumu.</a:t>
            </a:r>
            <a:endParaRPr lang="en-US" dirty="0">
              <a:solidFill>
                <a:srgbClr val="664690"/>
              </a:solidFill>
            </a:endParaRPr>
          </a:p>
          <a:p>
            <a:pPr marL="0" indent="0">
              <a:spcBef>
                <a:spcPts val="0"/>
              </a:spcBef>
            </a:pPr>
            <a:endParaRPr lang="lv-LV" dirty="0">
              <a:solidFill>
                <a:srgbClr val="664690"/>
              </a:solidFill>
            </a:endParaRPr>
          </a:p>
          <a:p>
            <a:pPr marL="0" indent="0">
              <a:spcBef>
                <a:spcPts val="0"/>
              </a:spcBef>
            </a:pPr>
            <a:r>
              <a:rPr lang="lv-LV" dirty="0" err="1">
                <a:solidFill>
                  <a:srgbClr val="664690"/>
                </a:solidFill>
              </a:rPr>
              <a:t>Summatīvos</a:t>
            </a:r>
            <a:r>
              <a:rPr lang="lv-LV" dirty="0">
                <a:solidFill>
                  <a:srgbClr val="664690"/>
                </a:solidFill>
              </a:rPr>
              <a:t> vērtējumus e-klasē liek caur </a:t>
            </a:r>
            <a:r>
              <a:rPr lang="lv-LV" b="1" dirty="0">
                <a:solidFill>
                  <a:srgbClr val="664690"/>
                </a:solidFill>
              </a:rPr>
              <a:t>"Sasniedzamie rezultāti liecībās sākumskolai"</a:t>
            </a:r>
            <a:r>
              <a:rPr lang="lv-LV" dirty="0">
                <a:solidFill>
                  <a:srgbClr val="664690"/>
                </a:solidFill>
              </a:rPr>
              <a:t>, </a:t>
            </a:r>
            <a:r>
              <a:rPr lang="lv-LV" dirty="0" err="1">
                <a:solidFill>
                  <a:srgbClr val="664690"/>
                </a:solidFill>
              </a:rPr>
              <a:t>formatīvos</a:t>
            </a:r>
            <a:r>
              <a:rPr lang="lv-LV" dirty="0">
                <a:solidFill>
                  <a:srgbClr val="664690"/>
                </a:solidFill>
              </a:rPr>
              <a:t> vērtējumus ieteicams atspoguļot pie ikdienas mācību stundas ar %, STAP, i/</a:t>
            </a:r>
            <a:r>
              <a:rPr lang="lv-LV" dirty="0" err="1">
                <a:solidFill>
                  <a:srgbClr val="664690"/>
                </a:solidFill>
              </a:rPr>
              <a:t>ni</a:t>
            </a:r>
            <a:r>
              <a:rPr lang="lv-LV" dirty="0">
                <a:solidFill>
                  <a:srgbClr val="664690"/>
                </a:solidFill>
              </a:rPr>
              <a:t> (atbilstoši skolas vērtēšanas kārtībai).</a:t>
            </a:r>
            <a:endParaRPr lang="lv-LV" sz="2000" dirty="0"/>
          </a:p>
        </p:txBody>
      </p:sp>
      <p:sp>
        <p:nvSpPr>
          <p:cNvPr id="4" name="Slaida numura vietturis 3">
            <a:extLst>
              <a:ext uri="{FF2B5EF4-FFF2-40B4-BE49-F238E27FC236}">
                <a16:creationId xmlns:a16="http://schemas.microsoft.com/office/drawing/2014/main" id="{75457C3D-3046-38D1-0CBB-EBA19480CBBD}"/>
              </a:ext>
            </a:extLst>
          </p:cNvPr>
          <p:cNvSpPr>
            <a:spLocks noGrp="1"/>
          </p:cNvSpPr>
          <p:nvPr>
            <p:ph type="sldNum" idx="12"/>
          </p:nvPr>
        </p:nvSpPr>
        <p:spPr/>
        <p:txBody>
          <a:bodyPr/>
          <a:lstStyle/>
          <a:p>
            <a:fld id="{00000000-1234-1234-1234-123412341234}" type="slidenum">
              <a:rPr lang="lv-LV" smtClean="0"/>
              <a:pPr/>
              <a:t>38</a:t>
            </a:fld>
            <a:endParaRPr lang="lv-LV"/>
          </a:p>
        </p:txBody>
      </p:sp>
    </p:spTree>
    <p:extLst>
      <p:ext uri="{BB962C8B-B14F-4D97-AF65-F5344CB8AC3E}">
        <p14:creationId xmlns:p14="http://schemas.microsoft.com/office/powerpoint/2010/main" val="193804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122DF5B-D81C-3C40-E1E6-91CE6AFCBAD1}"/>
              </a:ext>
            </a:extLst>
          </p:cNvPr>
          <p:cNvSpPr>
            <a:spLocks noGrp="1"/>
          </p:cNvSpPr>
          <p:nvPr>
            <p:ph type="title"/>
          </p:nvPr>
        </p:nvSpPr>
        <p:spPr>
          <a:xfrm>
            <a:off x="1535677" y="335042"/>
            <a:ext cx="4804166" cy="1000748"/>
          </a:xfrm>
        </p:spPr>
        <p:txBody>
          <a:bodyPr/>
          <a:lstStyle/>
          <a:p>
            <a:r>
              <a:rPr lang="lv-LV" sz="3200"/>
              <a:t>Pārbaudes darbi</a:t>
            </a:r>
          </a:p>
        </p:txBody>
      </p:sp>
      <p:sp>
        <p:nvSpPr>
          <p:cNvPr id="3" name="Teksta vietturis 2">
            <a:extLst>
              <a:ext uri="{FF2B5EF4-FFF2-40B4-BE49-F238E27FC236}">
                <a16:creationId xmlns:a16="http://schemas.microsoft.com/office/drawing/2014/main" id="{57C2FDED-FCB2-FB5B-2325-2F72E16023D9}"/>
              </a:ext>
            </a:extLst>
          </p:cNvPr>
          <p:cNvSpPr>
            <a:spLocks noGrp="1"/>
          </p:cNvSpPr>
          <p:nvPr>
            <p:ph type="body" idx="1"/>
          </p:nvPr>
        </p:nvSpPr>
        <p:spPr>
          <a:xfrm>
            <a:off x="609010" y="1853326"/>
            <a:ext cx="10813178" cy="4160047"/>
          </a:xfrm>
        </p:spPr>
        <p:txBody>
          <a:bodyPr/>
          <a:lstStyle/>
          <a:p>
            <a:pPr marL="228600" lvl="1" indent="0">
              <a:spcBef>
                <a:spcPts val="1000"/>
              </a:spcBef>
              <a:buSzPts val="2400"/>
            </a:pPr>
            <a:r>
              <a:rPr lang="lv-LV" dirty="0">
                <a:solidFill>
                  <a:schemeClr val="tx1"/>
                </a:solidFill>
              </a:rPr>
              <a:t>Vai </a:t>
            </a:r>
            <a:r>
              <a:rPr lang="lv-LV" dirty="0" err="1">
                <a:solidFill>
                  <a:schemeClr val="tx1"/>
                </a:solidFill>
              </a:rPr>
              <a:t>summatīvie</a:t>
            </a:r>
            <a:r>
              <a:rPr lang="lv-LV" dirty="0">
                <a:solidFill>
                  <a:schemeClr val="tx1"/>
                </a:solidFill>
              </a:rPr>
              <a:t> vērtējumi tiek atkal iegūti no pārbaudes darbiem, kā tas bijis agrāk? Vai tās ir </a:t>
            </a:r>
            <a:r>
              <a:rPr lang="lv-LV" b="1" dirty="0">
                <a:solidFill>
                  <a:schemeClr val="tx1"/>
                </a:solidFill>
              </a:rPr>
              <a:t>prasmju pārbaudes</a:t>
            </a:r>
            <a:r>
              <a:rPr lang="lv-LV" dirty="0">
                <a:solidFill>
                  <a:schemeClr val="tx1"/>
                </a:solidFill>
              </a:rPr>
              <a:t>?</a:t>
            </a:r>
          </a:p>
          <a:p>
            <a:pPr marL="228600" lvl="1" indent="0">
              <a:spcBef>
                <a:spcPts val="1000"/>
              </a:spcBef>
              <a:buSzPts val="2400"/>
            </a:pPr>
            <a:endParaRPr lang="lv-LV" dirty="0">
              <a:solidFill>
                <a:schemeClr val="tx1"/>
              </a:solidFill>
            </a:endParaRPr>
          </a:p>
          <a:p>
            <a:pPr marL="228600" lvl="1" indent="0">
              <a:spcBef>
                <a:spcPts val="1000"/>
              </a:spcBef>
              <a:buSzPts val="2400"/>
            </a:pPr>
            <a:r>
              <a:rPr lang="lv-LV" dirty="0">
                <a:solidFill>
                  <a:schemeClr val="tx1"/>
                </a:solidFill>
              </a:rPr>
              <a:t>Vai sākumskolas prasmju pārbaudes darbi ir jāuzrāda skolas </a:t>
            </a:r>
            <a:r>
              <a:rPr lang="lv-LV" b="1" dirty="0">
                <a:solidFill>
                  <a:schemeClr val="tx1"/>
                </a:solidFill>
              </a:rPr>
              <a:t>pārbaudes darbu plānotājā?</a:t>
            </a:r>
            <a:r>
              <a:rPr lang="lv-LV" dirty="0">
                <a:solidFill>
                  <a:schemeClr val="tx1"/>
                </a:solidFill>
              </a:rPr>
              <a:t> Vai tas maz iespējams?</a:t>
            </a:r>
          </a:p>
          <a:p>
            <a:pPr marL="228600" lvl="1" indent="0">
              <a:spcBef>
                <a:spcPts val="1000"/>
              </a:spcBef>
              <a:buSzPts val="2400"/>
            </a:pPr>
            <a:endParaRPr lang="en-US" dirty="0">
              <a:solidFill>
                <a:schemeClr val="tx1"/>
              </a:solidFill>
            </a:endParaRPr>
          </a:p>
          <a:p>
            <a:pPr marL="228600" lvl="1" indent="0">
              <a:spcBef>
                <a:spcPts val="1000"/>
              </a:spcBef>
              <a:buSzPts val="2400"/>
            </a:pPr>
            <a:r>
              <a:rPr lang="lv" b="1" dirty="0">
                <a:solidFill>
                  <a:schemeClr val="tx1"/>
                </a:solidFill>
              </a:rPr>
              <a:t>Vai sākumskolas skolēns var saņemt P par darbu ar kļūdām</a:t>
            </a:r>
            <a:r>
              <a:rPr lang="lv" dirty="0">
                <a:solidFill>
                  <a:schemeClr val="tx1"/>
                </a:solidFill>
              </a:rPr>
              <a:t>?</a:t>
            </a:r>
          </a:p>
          <a:p>
            <a:pPr marL="228600" lvl="1" indent="0">
              <a:spcBef>
                <a:spcPts val="1000"/>
              </a:spcBef>
              <a:buSzPts val="2400"/>
            </a:pPr>
            <a:endParaRPr lang="lv" dirty="0">
              <a:solidFill>
                <a:schemeClr val="tx1"/>
              </a:solidFill>
            </a:endParaRPr>
          </a:p>
          <a:p>
            <a:pPr marL="228600" indent="0"/>
            <a:r>
              <a:rPr lang="lv" sz="2000" dirty="0">
                <a:solidFill>
                  <a:schemeClr val="tx1"/>
                </a:solidFill>
              </a:rPr>
              <a:t>Kad būs pieejami solītie </a:t>
            </a:r>
            <a:r>
              <a:rPr lang="lv" sz="2000" b="1" dirty="0">
                <a:solidFill>
                  <a:schemeClr val="tx1"/>
                </a:solidFill>
              </a:rPr>
              <a:t>pārbaudes darbu paraugi</a:t>
            </a:r>
            <a:r>
              <a:rPr lang="lv" sz="2000" dirty="0">
                <a:solidFill>
                  <a:schemeClr val="tx1"/>
                </a:solidFill>
              </a:rPr>
              <a:t> un vērtējumi ar kritērijiem, sasniedzamo rezutātu, jo īpaši vizuālajā m. un dizains un tehnoloģijas?</a:t>
            </a:r>
            <a:r>
              <a:rPr lang="lv" sz="2000" dirty="0">
                <a:solidFill>
                  <a:schemeClr val="tx1"/>
                </a:solidFill>
                <a:cs typeface="Arial"/>
              </a:rPr>
              <a:t> Vai veidojot summatīvos darbus ir jāievēro </a:t>
            </a:r>
            <a:r>
              <a:rPr lang="lv" sz="2000" b="1" dirty="0">
                <a:solidFill>
                  <a:schemeClr val="tx1"/>
                </a:solidFill>
                <a:cs typeface="Arial"/>
              </a:rPr>
              <a:t>SOLO taksonomija</a:t>
            </a:r>
            <a:r>
              <a:rPr lang="lv" sz="2000" dirty="0">
                <a:solidFill>
                  <a:schemeClr val="tx1"/>
                </a:solidFill>
                <a:cs typeface="Arial"/>
              </a:rPr>
              <a:t> no 1. -9. klasei?</a:t>
            </a:r>
            <a:endParaRPr lang="lv" sz="2000" dirty="0">
              <a:solidFill>
                <a:schemeClr val="tx1"/>
              </a:solidFill>
            </a:endParaRPr>
          </a:p>
          <a:p>
            <a:pPr marL="0" indent="0">
              <a:spcBef>
                <a:spcPts val="0"/>
              </a:spcBef>
            </a:pPr>
            <a:endParaRPr lang="lv-LV" sz="1600" b="1" dirty="0">
              <a:solidFill>
                <a:schemeClr val="tx1"/>
              </a:solidFill>
              <a:highlight>
                <a:srgbClr val="00FFFF"/>
              </a:highlight>
              <a:latin typeface="Arial"/>
              <a:cs typeface="Arial"/>
            </a:endParaRPr>
          </a:p>
          <a:p>
            <a:pPr marL="0" indent="0">
              <a:spcBef>
                <a:spcPts val="0"/>
              </a:spcBef>
            </a:pPr>
            <a:endParaRPr lang="lv-LV" sz="1400" dirty="0">
              <a:solidFill>
                <a:schemeClr val="tx1"/>
              </a:solidFill>
            </a:endParaRPr>
          </a:p>
          <a:p>
            <a:pPr marL="0" indent="0">
              <a:spcBef>
                <a:spcPts val="0"/>
              </a:spcBef>
            </a:pPr>
            <a:endParaRPr lang="lv-LV" sz="1400" dirty="0">
              <a:solidFill>
                <a:schemeClr val="tx1"/>
              </a:solidFill>
              <a:highlight>
                <a:srgbClr val="00FFFF"/>
              </a:highlight>
            </a:endParaRPr>
          </a:p>
          <a:p>
            <a:pPr marL="0" indent="0">
              <a:spcBef>
                <a:spcPts val="0"/>
              </a:spcBef>
            </a:pPr>
            <a:endParaRPr lang="lv-LV" sz="1400" b="1" dirty="0">
              <a:solidFill>
                <a:schemeClr val="tx1"/>
              </a:solidFill>
              <a:highlight>
                <a:srgbClr val="00FFFF"/>
              </a:highlight>
            </a:endParaRPr>
          </a:p>
        </p:txBody>
      </p:sp>
      <p:sp>
        <p:nvSpPr>
          <p:cNvPr id="4" name="Slaida numura vietturis 3">
            <a:extLst>
              <a:ext uri="{FF2B5EF4-FFF2-40B4-BE49-F238E27FC236}">
                <a16:creationId xmlns:a16="http://schemas.microsoft.com/office/drawing/2014/main" id="{4B8ADC73-D6A0-03B3-04BB-CF1BB40F4604}"/>
              </a:ext>
            </a:extLst>
          </p:cNvPr>
          <p:cNvSpPr>
            <a:spLocks noGrp="1"/>
          </p:cNvSpPr>
          <p:nvPr>
            <p:ph type="sldNum" idx="12"/>
          </p:nvPr>
        </p:nvSpPr>
        <p:spPr/>
        <p:txBody>
          <a:bodyPr/>
          <a:lstStyle/>
          <a:p>
            <a:fld id="{00000000-1234-1234-1234-123412341234}" type="slidenum">
              <a:rPr lang="lv-LV" smtClean="0"/>
              <a:pPr/>
              <a:t>39</a:t>
            </a:fld>
            <a:endParaRPr lang="lv-LV"/>
          </a:p>
        </p:txBody>
      </p:sp>
      <p:pic>
        <p:nvPicPr>
          <p:cNvPr id="6" name="Grafika 6" descr="Question Mark with solid fill">
            <a:extLst>
              <a:ext uri="{FF2B5EF4-FFF2-40B4-BE49-F238E27FC236}">
                <a16:creationId xmlns:a16="http://schemas.microsoft.com/office/drawing/2014/main" id="{425202F9-7E42-F4F6-CAB2-54CFCF9A71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048" y="329195"/>
            <a:ext cx="846604" cy="921084"/>
          </a:xfrm>
          <a:prstGeom prst="rect">
            <a:avLst/>
          </a:prstGeom>
        </p:spPr>
      </p:pic>
    </p:spTree>
    <p:extLst>
      <p:ext uri="{BB962C8B-B14F-4D97-AF65-F5344CB8AC3E}">
        <p14:creationId xmlns:p14="http://schemas.microsoft.com/office/powerpoint/2010/main" val="154948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945928" y="296292"/>
            <a:ext cx="8739035" cy="1026579"/>
          </a:xfrm>
          <a:prstGeom prst="rect">
            <a:avLst/>
          </a:prstGeom>
          <a:noFill/>
          <a:ln>
            <a:noFill/>
          </a:ln>
        </p:spPr>
        <p:txBody>
          <a:bodyPr spcFirstLastPara="1" wrap="square" lIns="0" tIns="45700" rIns="91425" bIns="45700" anchor="ctr" anchorCtr="0">
            <a:noAutofit/>
          </a:bodyPr>
          <a:lstStyle/>
          <a:p>
            <a:r>
              <a:rPr lang="lv-LV" sz="3200"/>
              <a:t>VĒRTĒŠANA, KAS IZCEĻ VĒRTĪGĀKO</a:t>
            </a:r>
            <a:endParaRPr sz="3200"/>
          </a:p>
        </p:txBody>
      </p:sp>
      <p:sp>
        <p:nvSpPr>
          <p:cNvPr id="548" name="Google Shape;548;p47"/>
          <p:cNvSpPr txBox="1">
            <a:spLocks noGrp="1"/>
          </p:cNvSpPr>
          <p:nvPr>
            <p:ph type="sldNum" idx="12"/>
          </p:nvPr>
        </p:nvSpPr>
        <p:spPr>
          <a:xfrm>
            <a:off x="652456" y="6566487"/>
            <a:ext cx="293472" cy="291513"/>
          </a:xfrm>
          <a:prstGeom prst="rect">
            <a:avLst/>
          </a:prstGeom>
          <a:no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800" b="0" i="0" u="none" strike="noStrike" kern="0" cap="none" spc="0" normalizeH="0" baseline="0" noProof="0">
              <a:ln>
                <a:noFill/>
              </a:ln>
              <a:solidFill>
                <a:srgbClr val="FFFFFF"/>
              </a:solidFill>
              <a:effectLst/>
              <a:uLnTx/>
              <a:uFillTx/>
              <a:latin typeface="Verdana"/>
              <a:ea typeface="Verdana"/>
              <a:sym typeface="Verdana"/>
            </a:endParaRPr>
          </a:p>
        </p:txBody>
      </p:sp>
      <p:sp>
        <p:nvSpPr>
          <p:cNvPr id="550" name="Google Shape;550;p47"/>
          <p:cNvSpPr txBox="1"/>
          <p:nvPr/>
        </p:nvSpPr>
        <p:spPr>
          <a:xfrm>
            <a:off x="648878" y="1717643"/>
            <a:ext cx="5053931" cy="14288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2000" b="1">
                <a:solidFill>
                  <a:srgbClr val="664690"/>
                </a:solidFill>
                <a:latin typeface="Verdana"/>
                <a:ea typeface="Verdana"/>
                <a:cs typeface="Verdana" panose="020B0604030504040204" pitchFamily="34" charset="0"/>
              </a:rPr>
              <a:t>Izmaiņas</a:t>
            </a:r>
            <a:r>
              <a:rPr kumimoji="0" lang="lv-LV" sz="2000" b="1" i="0" u="none" strike="noStrike" kern="0" cap="none" spc="0" normalizeH="0" baseline="0" noProof="0">
                <a:ln>
                  <a:noFill/>
                </a:ln>
                <a:solidFill>
                  <a:srgbClr val="664690"/>
                </a:solidFill>
                <a:effectLst/>
                <a:uLnTx/>
                <a:uFillTx/>
                <a:latin typeface="Verdana"/>
                <a:ea typeface="Verdana"/>
                <a:cs typeface="Verdana" panose="020B0604030504040204" pitchFamily="34" charset="0"/>
                <a:sym typeface="Arial"/>
              </a:rPr>
              <a:t> vērtēšanas pieejā no 2024. gada 1. septembra</a:t>
            </a:r>
          </a:p>
        </p:txBody>
      </p:sp>
      <p:sp>
        <p:nvSpPr>
          <p:cNvPr id="551" name="Google Shape;551;p47"/>
          <p:cNvSpPr txBox="1"/>
          <p:nvPr/>
        </p:nvSpPr>
        <p:spPr>
          <a:xfrm>
            <a:off x="7346191" y="5169883"/>
            <a:ext cx="3601753" cy="113532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1400" b="1" kern="0">
                <a:solidFill>
                  <a:srgbClr val="664690"/>
                </a:solidFill>
                <a:latin typeface="Verdana" panose="020B0604030504040204" pitchFamily="34" charset="0"/>
                <a:ea typeface="Verdana" panose="020B0604030504040204" pitchFamily="34" charset="0"/>
                <a:sym typeface="Arial"/>
              </a:rPr>
              <a:t>Vērtējumu uzlabošana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lv-LV" sz="1400">
                <a:solidFill>
                  <a:schemeClr val="dk1"/>
                </a:solidFill>
                <a:latin typeface="Verdana" panose="020B0604030504040204" pitchFamily="34" charset="0"/>
                <a:ea typeface="Verdana" panose="020B0604030504040204" pitchFamily="34" charset="0"/>
              </a:rPr>
              <a:t>Nav iespējas pārrakstīt katru pārbaudes darbu, taču būs iespēja uzlabot vērtējumu, mācību gada beigās.</a:t>
            </a:r>
            <a:endParaRPr lang="lv-LV" sz="1400">
              <a:solidFill>
                <a:schemeClr val="dk1"/>
              </a:solidFill>
              <a:latin typeface="Verdana" panose="020B0604030504040204" pitchFamily="34" charset="0"/>
              <a:ea typeface="Verdana" panose="020B0604030504040204" pitchFamily="34" charset="0"/>
              <a:sym typeface="Arial"/>
            </a:endParaRPr>
          </a:p>
        </p:txBody>
      </p:sp>
      <p:sp>
        <p:nvSpPr>
          <p:cNvPr id="552" name="Google Shape;552;p47"/>
          <p:cNvSpPr txBox="1"/>
          <p:nvPr/>
        </p:nvSpPr>
        <p:spPr>
          <a:xfrm>
            <a:off x="7423497" y="2254632"/>
            <a:ext cx="3524448" cy="1415958"/>
          </a:xfrm>
          <a:prstGeom prst="rect">
            <a:avLst/>
          </a:prstGeom>
          <a:noFill/>
          <a:ln>
            <a:noFill/>
          </a:ln>
        </p:spPr>
        <p:txBody>
          <a:bodyPr spcFirstLastPara="1" wrap="square" lIns="91425" tIns="45700" rIns="91425" bIns="45700" anchor="ctr" anchorCtr="0">
            <a:noAutofit/>
          </a:bodyPr>
          <a:lstStyle/>
          <a:p>
            <a:pPr algn="just">
              <a:defRPr/>
            </a:pPr>
            <a:endParaRPr lang="lv-LV" sz="1400" b="1">
              <a:solidFill>
                <a:srgbClr val="664690"/>
              </a:solidFill>
              <a:latin typeface="Verdana"/>
              <a:ea typeface="Verdana"/>
              <a:sym typeface="Verdana"/>
            </a:endParaRPr>
          </a:p>
          <a:p>
            <a:pPr algn="just">
              <a:defRPr/>
            </a:pPr>
            <a:endParaRPr lang="lv-LV" sz="1400" b="1">
              <a:solidFill>
                <a:srgbClr val="664690"/>
              </a:solidFill>
              <a:latin typeface="Verdana"/>
              <a:ea typeface="Verdana"/>
              <a:sym typeface="Verdana"/>
            </a:endParaRPr>
          </a:p>
          <a:p>
            <a:pPr algn="just">
              <a:defRPr/>
            </a:pPr>
            <a:r>
              <a:rPr kumimoji="0" lang="lv-LV" sz="1400" b="1" i="0" u="none" strike="noStrike" kern="0" cap="none" spc="0" normalizeH="0" baseline="0" noProof="0">
                <a:ln>
                  <a:noFill/>
                </a:ln>
                <a:solidFill>
                  <a:srgbClr val="664690"/>
                </a:solidFill>
                <a:effectLst/>
                <a:uLnTx/>
                <a:uFillTx/>
                <a:latin typeface="Verdana"/>
                <a:ea typeface="Verdana"/>
                <a:sym typeface="Verdana"/>
              </a:rPr>
              <a:t>Ikdienas vērtēšana</a:t>
            </a:r>
            <a:endParaRPr lang="lv-LV" sz="1400" i="0" u="none" strike="noStrike" kern="0" cap="none" spc="0" normalizeH="0" baseline="0" noProof="0">
              <a:ln>
                <a:noFill/>
              </a:ln>
              <a:effectLst/>
              <a:uLnTx/>
              <a:uFillTx/>
              <a:latin typeface="Verdana"/>
              <a:ea typeface="Verdana"/>
            </a:endParaRPr>
          </a:p>
          <a:p>
            <a:pPr algn="just">
              <a:defRPr/>
            </a:pPr>
            <a:r>
              <a:rPr lang="lv-LV" sz="1400">
                <a:solidFill>
                  <a:schemeClr val="dk1"/>
                </a:solidFill>
                <a:latin typeface="Verdana"/>
                <a:ea typeface="Verdana"/>
              </a:rPr>
              <a:t>Lielāks uzsvars uz ikdienas vērtēšanu un pedagoga sniegto atgriezenisko saiti, lai mācību procesa laikā uzlabotu zināšanas un skolēni sekmīgāk sagatavotos pārbaudes darbiem.</a:t>
            </a:r>
            <a:endParaRPr lang="lv-LV" sz="1400">
              <a:solidFill>
                <a:schemeClr val="dk1"/>
              </a:solidFill>
            </a:endParaRPr>
          </a:p>
          <a:p>
            <a:pPr algn="just">
              <a:lnSpc>
                <a:spcPct val="90000"/>
              </a:lnSpc>
              <a:buSzPts val="1200"/>
              <a:defRPr/>
            </a:pPr>
            <a:endParaRPr lang="lv-LV" sz="1400">
              <a:solidFill>
                <a:schemeClr val="dk1"/>
              </a:solidFill>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90000"/>
              </a:lnSpc>
              <a:spcBef>
                <a:spcPts val="0"/>
              </a:spcBef>
              <a:spcAft>
                <a:spcPts val="0"/>
              </a:spcAft>
              <a:buClr>
                <a:srgbClr val="664690"/>
              </a:buClr>
              <a:buSzPts val="1200"/>
              <a:buFont typeface="Arial"/>
              <a:buNone/>
              <a:tabLst/>
              <a:defRPr/>
            </a:pPr>
            <a:endParaRPr kumimoji="0" lang="lv-LV" sz="1400" b="0" i="0" u="none" strike="noStrike" kern="0" cap="none" spc="0" normalizeH="0" baseline="0" noProof="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553" name="Google Shape;553;p47"/>
          <p:cNvSpPr txBox="1"/>
          <p:nvPr/>
        </p:nvSpPr>
        <p:spPr>
          <a:xfrm>
            <a:off x="7379090" y="3881721"/>
            <a:ext cx="3568855" cy="113532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664690"/>
              </a:buClr>
              <a:buSzPts val="1200"/>
              <a:buFont typeface="Arial"/>
              <a:buNone/>
              <a:tabLst/>
              <a:defRPr/>
            </a:pPr>
            <a:r>
              <a:rPr kumimoji="0" lang="lv-LV" sz="1400" b="1" i="0" u="none" strike="noStrike" kern="0" cap="none" spc="0" normalizeH="0" baseline="0" noProof="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Pārbaudes darbs</a:t>
            </a:r>
            <a:r>
              <a:rPr lang="lv-LV" sz="1400">
                <a:solidFill>
                  <a:schemeClr val="dk1"/>
                </a:solidFill>
                <a:latin typeface="Verdana" panose="020B0604030504040204" pitchFamily="34" charset="0"/>
                <a:ea typeface="Verdana" panose="020B0604030504040204" pitchFamily="34" charset="0"/>
                <a:sym typeface="Verdana"/>
              </a:rPr>
              <a:t> </a:t>
            </a:r>
          </a:p>
          <a:p>
            <a:pPr algn="just">
              <a:lnSpc>
                <a:spcPct val="90000"/>
              </a:lnSpc>
              <a:buClr>
                <a:srgbClr val="664690"/>
              </a:buClr>
              <a:buSzPts val="1200"/>
              <a:defRPr/>
            </a:pPr>
            <a:r>
              <a:rPr lang="lv-LV" sz="1400">
                <a:solidFill>
                  <a:schemeClr val="dk1"/>
                </a:solidFill>
                <a:latin typeface="Verdana"/>
                <a:ea typeface="Verdana"/>
              </a:rPr>
              <a:t>Fiksē skolēna konkrētā brīža zināšanas, lielāks svars tiem pārbaudes darbiem, kuri aptver plašāku sasniedzamo rezultātu kopumu.</a:t>
            </a:r>
            <a:endParaRPr lang="lv-LV" sz="1400">
              <a:solidFill>
                <a:schemeClr val="dk1"/>
              </a:solidFill>
              <a:latin typeface="Verdana"/>
              <a:ea typeface="Verdana"/>
              <a:sym typeface="Verdana"/>
            </a:endParaRPr>
          </a:p>
        </p:txBody>
      </p:sp>
      <p:sp>
        <p:nvSpPr>
          <p:cNvPr id="554" name="Google Shape;554;p47"/>
          <p:cNvSpPr txBox="1"/>
          <p:nvPr/>
        </p:nvSpPr>
        <p:spPr>
          <a:xfrm>
            <a:off x="2050582" y="3215507"/>
            <a:ext cx="3108876" cy="1135328"/>
          </a:xfrm>
          <a:prstGeom prst="rect">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90000"/>
              </a:lnSpc>
              <a:spcBef>
                <a:spcPts val="0"/>
              </a:spcBef>
              <a:spcAft>
                <a:spcPts val="0"/>
              </a:spcAft>
              <a:buClr>
                <a:srgbClr val="664690"/>
              </a:buClr>
              <a:buSzPts val="1200"/>
              <a:buFont typeface="Arial"/>
              <a:buNone/>
              <a:tabLst/>
              <a:defRPr/>
            </a:pPr>
            <a:r>
              <a:rPr kumimoji="0" lang="lv-LV" sz="1400" b="1" i="0" u="none" strike="noStrike" kern="0" cap="none" spc="0" normalizeH="0" baseline="0" noProof="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Vienota pieeja </a:t>
            </a:r>
          </a:p>
          <a:p>
            <a:pPr marL="0" marR="0" lvl="0" indent="0" algn="just" defTabSz="914400" rtl="0" eaLnBrk="1" fontAlgn="auto" latinLnBrk="0" hangingPunct="1">
              <a:lnSpc>
                <a:spcPct val="90000"/>
              </a:lnSpc>
              <a:spcBef>
                <a:spcPts val="0"/>
              </a:spcBef>
              <a:spcAft>
                <a:spcPts val="0"/>
              </a:spcAft>
              <a:buClr>
                <a:srgbClr val="664690"/>
              </a:buClr>
              <a:buSzPts val="1200"/>
              <a:buFont typeface="Arial"/>
              <a:buNone/>
              <a:tabLst/>
              <a:defRPr/>
            </a:pPr>
            <a:r>
              <a:rPr lang="lv-LV" sz="1400">
                <a:solidFill>
                  <a:schemeClr val="dk1"/>
                </a:solidFill>
                <a:latin typeface="Verdana" panose="020B0604030504040204" pitchFamily="34" charset="0"/>
                <a:ea typeface="Verdana" panose="020B0604030504040204" pitchFamily="34" charset="0"/>
                <a:sym typeface="Verdana"/>
              </a:rPr>
              <a:t>Noteiktas prasības</a:t>
            </a:r>
            <a:r>
              <a:rPr kumimoji="0" lang="lv-LV" sz="1400" b="1" i="0" u="none" strike="noStrike" kern="0" cap="none" spc="0" normalizeH="0" baseline="0" noProof="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 </a:t>
            </a:r>
            <a:r>
              <a:rPr lang="lv-LV" sz="1400">
                <a:solidFill>
                  <a:schemeClr val="dk1"/>
                </a:solidFill>
                <a:latin typeface="Verdana" panose="020B0604030504040204" pitchFamily="34" charset="0"/>
                <a:ea typeface="Verdana" panose="020B0604030504040204" pitchFamily="34" charset="0"/>
                <a:sym typeface="Verdana"/>
              </a:rPr>
              <a:t>s</a:t>
            </a:r>
            <a:r>
              <a:rPr lang="lv-LV" sz="1400">
                <a:solidFill>
                  <a:schemeClr val="dk1"/>
                </a:solidFill>
                <a:latin typeface="Verdana" panose="020B0604030504040204" pitchFamily="34" charset="0"/>
                <a:ea typeface="Verdana" panose="020B0604030504040204" pitchFamily="34" charset="0"/>
              </a:rPr>
              <a:t>kolēnu mācību sasniegumu vērtēšanas kārtībai un </a:t>
            </a:r>
            <a:r>
              <a:rPr lang="lv-LV" sz="1400">
                <a:solidFill>
                  <a:schemeClr val="dk1"/>
                </a:solidFill>
                <a:latin typeface="Verdana" panose="020B0604030504040204" pitchFamily="34" charset="0"/>
                <a:ea typeface="Verdana" panose="020B0604030504040204" pitchFamily="34" charset="0"/>
                <a:sym typeface="Verdana"/>
              </a:rPr>
              <a:t>vienota vērtēšanas skala.</a:t>
            </a:r>
          </a:p>
        </p:txBody>
      </p:sp>
      <p:sp>
        <p:nvSpPr>
          <p:cNvPr id="555" name="Google Shape;555;p47"/>
          <p:cNvSpPr txBox="1"/>
          <p:nvPr/>
        </p:nvSpPr>
        <p:spPr>
          <a:xfrm>
            <a:off x="2055226" y="4726054"/>
            <a:ext cx="3104232" cy="1245762"/>
          </a:xfrm>
          <a:prstGeom prst="rect">
            <a:avLst/>
          </a:prstGeom>
          <a:noFill/>
          <a:ln>
            <a:noFill/>
          </a:ln>
        </p:spPr>
        <p:txBody>
          <a:bodyPr spcFirstLastPara="1" wrap="square" lIns="91425" tIns="45700" rIns="91425" bIns="45700" anchor="ctr" anchorCtr="0">
            <a:noAutofit/>
          </a:bodyPr>
          <a:lstStyle/>
          <a:p>
            <a:pPr>
              <a:lnSpc>
                <a:spcPct val="90000"/>
              </a:lnSpc>
              <a:buClr>
                <a:srgbClr val="664690"/>
              </a:buClr>
              <a:buSzPts val="1200"/>
              <a:defRPr/>
            </a:pPr>
            <a:r>
              <a:rPr lang="lv-LV" sz="1400" b="1">
                <a:solidFill>
                  <a:schemeClr val="dk1"/>
                </a:solidFill>
                <a:latin typeface="Verdana" panose="020B0604030504040204" pitchFamily="34" charset="0"/>
                <a:ea typeface="Verdana" panose="020B0604030504040204" pitchFamily="34" charset="0"/>
                <a:sym typeface="Verdana"/>
              </a:rPr>
              <a:t>Precizēti vērtēšanas veidi</a:t>
            </a:r>
          </a:p>
          <a:p>
            <a:pPr marL="171450" indent="-171450">
              <a:lnSpc>
                <a:spcPct val="90000"/>
              </a:lnSpc>
              <a:buClr>
                <a:srgbClr val="664690"/>
              </a:buClr>
              <a:buSzPts val="1200"/>
              <a:buFontTx/>
              <a:buChar char="-"/>
              <a:defRPr/>
            </a:pPr>
            <a:r>
              <a:rPr lang="lv-LV" sz="1400">
                <a:solidFill>
                  <a:schemeClr val="dk1"/>
                </a:solidFill>
                <a:latin typeface="Verdana"/>
                <a:ea typeface="Verdana"/>
              </a:rPr>
              <a:t>Ikdienas vērtēšana jeb </a:t>
            </a:r>
            <a:r>
              <a:rPr lang="lv-LV" sz="1400" b="1" err="1">
                <a:solidFill>
                  <a:schemeClr val="dk1"/>
                </a:solidFill>
                <a:latin typeface="Verdana"/>
                <a:ea typeface="Verdana"/>
              </a:rPr>
              <a:t>formatīvā</a:t>
            </a:r>
            <a:r>
              <a:rPr lang="lv-LV" sz="1400">
                <a:solidFill>
                  <a:schemeClr val="dk1"/>
                </a:solidFill>
                <a:latin typeface="Verdana"/>
                <a:ea typeface="Verdana"/>
              </a:rPr>
              <a:t> </a:t>
            </a:r>
            <a:r>
              <a:rPr lang="lv-LV" sz="1400" b="1">
                <a:solidFill>
                  <a:schemeClr val="dk1"/>
                </a:solidFill>
                <a:latin typeface="Verdana"/>
                <a:ea typeface="Verdana"/>
              </a:rPr>
              <a:t>vērtēšana</a:t>
            </a:r>
          </a:p>
          <a:p>
            <a:pPr marL="171450" indent="-171450" algn="just">
              <a:lnSpc>
                <a:spcPct val="90000"/>
              </a:lnSpc>
              <a:buClr>
                <a:srgbClr val="664690"/>
              </a:buClr>
              <a:buSzPts val="1200"/>
              <a:buFontTx/>
              <a:buChar char="-"/>
              <a:defRPr/>
            </a:pPr>
            <a:r>
              <a:rPr lang="lv-LV" sz="1400">
                <a:solidFill>
                  <a:schemeClr val="dk1"/>
                </a:solidFill>
                <a:latin typeface="Verdana"/>
                <a:ea typeface="Verdana"/>
              </a:rPr>
              <a:t>pārbaudes darbs temata vai mācīšanās posma beigās jeb </a:t>
            </a:r>
            <a:r>
              <a:rPr lang="lv-LV" sz="1400" b="1" err="1">
                <a:solidFill>
                  <a:schemeClr val="dk1"/>
                </a:solidFill>
                <a:latin typeface="Verdana"/>
                <a:ea typeface="Verdana"/>
              </a:rPr>
              <a:t>summatīvā</a:t>
            </a:r>
            <a:r>
              <a:rPr lang="lv-LV" sz="1400">
                <a:solidFill>
                  <a:schemeClr val="dk1"/>
                </a:solidFill>
                <a:latin typeface="Verdana"/>
                <a:ea typeface="Verdana"/>
              </a:rPr>
              <a:t> </a:t>
            </a:r>
            <a:r>
              <a:rPr lang="lv-LV" sz="1400" b="1">
                <a:solidFill>
                  <a:schemeClr val="dk1"/>
                </a:solidFill>
                <a:latin typeface="Verdana"/>
                <a:ea typeface="Verdana"/>
              </a:rPr>
              <a:t>vērtēšana.</a:t>
            </a:r>
          </a:p>
          <a:p>
            <a:pPr marL="0" marR="0" lvl="0" indent="0" algn="l" defTabSz="914400" rtl="0" eaLnBrk="1" fontAlgn="auto" latinLnBrk="0" hangingPunct="1">
              <a:lnSpc>
                <a:spcPct val="90000"/>
              </a:lnSpc>
              <a:spcBef>
                <a:spcPts val="0"/>
              </a:spcBef>
              <a:spcAft>
                <a:spcPts val="0"/>
              </a:spcAft>
              <a:buClr>
                <a:srgbClr val="664690"/>
              </a:buClr>
              <a:buSzPts val="1200"/>
              <a:buFont typeface="Arial"/>
              <a:buNone/>
              <a:tabLst/>
              <a:defRPr/>
            </a:pPr>
            <a:endParaRPr kumimoji="0" lang="lv-LV" sz="1400" b="0" i="0" u="none" strike="noStrike" kern="0" cap="none" spc="0" normalizeH="0" baseline="0" noProof="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558" name="Google Shape;558;p47"/>
          <p:cNvSpPr/>
          <p:nvPr/>
        </p:nvSpPr>
        <p:spPr>
          <a:xfrm>
            <a:off x="1127046" y="3365173"/>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59" name="Google Shape;559;p47"/>
          <p:cNvSpPr txBox="1"/>
          <p:nvPr/>
        </p:nvSpPr>
        <p:spPr>
          <a:xfrm>
            <a:off x="1195207" y="3545374"/>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47"/>
          <p:cNvSpPr/>
          <p:nvPr/>
        </p:nvSpPr>
        <p:spPr>
          <a:xfrm>
            <a:off x="1127046" y="4807372"/>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1" name="Google Shape;561;p47"/>
          <p:cNvSpPr txBox="1"/>
          <p:nvPr/>
        </p:nvSpPr>
        <p:spPr>
          <a:xfrm>
            <a:off x="1195207" y="4987573"/>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47"/>
          <p:cNvSpPr/>
          <p:nvPr/>
        </p:nvSpPr>
        <p:spPr>
          <a:xfrm>
            <a:off x="6289388" y="2411190"/>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3" name="Google Shape;563;p47"/>
          <p:cNvSpPr txBox="1"/>
          <p:nvPr/>
        </p:nvSpPr>
        <p:spPr>
          <a:xfrm>
            <a:off x="6357549" y="2591391"/>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47"/>
          <p:cNvSpPr/>
          <p:nvPr/>
        </p:nvSpPr>
        <p:spPr>
          <a:xfrm>
            <a:off x="6278883" y="3809003"/>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5" name="Google Shape;565;p47"/>
          <p:cNvSpPr txBox="1"/>
          <p:nvPr/>
        </p:nvSpPr>
        <p:spPr>
          <a:xfrm>
            <a:off x="6347044" y="3989204"/>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47"/>
          <p:cNvSpPr/>
          <p:nvPr/>
        </p:nvSpPr>
        <p:spPr>
          <a:xfrm>
            <a:off x="6278883" y="5200402"/>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7" name="Google Shape;567;p47"/>
          <p:cNvSpPr txBox="1"/>
          <p:nvPr/>
        </p:nvSpPr>
        <p:spPr>
          <a:xfrm>
            <a:off x="6347044" y="5380603"/>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504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AE71750-33A9-F3A5-DB94-DE5AC58D4BF4}"/>
              </a:ext>
            </a:extLst>
          </p:cNvPr>
          <p:cNvSpPr>
            <a:spLocks noGrp="1"/>
          </p:cNvSpPr>
          <p:nvPr>
            <p:ph type="title"/>
          </p:nvPr>
        </p:nvSpPr>
        <p:spPr/>
        <p:txBody>
          <a:bodyPr/>
          <a:lstStyle/>
          <a:p>
            <a:r>
              <a:rPr lang="lv-LV" sz="3200"/>
              <a:t>Skaidrojums I</a:t>
            </a:r>
          </a:p>
        </p:txBody>
      </p:sp>
      <p:sp>
        <p:nvSpPr>
          <p:cNvPr id="3" name="Teksta vietturis 2">
            <a:extLst>
              <a:ext uri="{FF2B5EF4-FFF2-40B4-BE49-F238E27FC236}">
                <a16:creationId xmlns:a16="http://schemas.microsoft.com/office/drawing/2014/main" id="{9FEDBE9E-D041-A1B1-1B36-ABD0F214E8B2}"/>
              </a:ext>
            </a:extLst>
          </p:cNvPr>
          <p:cNvSpPr>
            <a:spLocks noGrp="1"/>
          </p:cNvSpPr>
          <p:nvPr>
            <p:ph type="body" idx="1"/>
          </p:nvPr>
        </p:nvSpPr>
        <p:spPr>
          <a:xfrm>
            <a:off x="616778" y="2242030"/>
            <a:ext cx="10929767" cy="3934933"/>
          </a:xfrm>
        </p:spPr>
        <p:txBody>
          <a:bodyPr/>
          <a:lstStyle/>
          <a:p>
            <a:pPr marL="0" indent="0">
              <a:spcBef>
                <a:spcPts val="0"/>
              </a:spcBef>
            </a:pPr>
            <a:r>
              <a:rPr lang="lv-LV" sz="2000" dirty="0">
                <a:solidFill>
                  <a:schemeClr val="tx1"/>
                </a:solidFill>
              </a:rPr>
              <a:t>Dažādu SR </a:t>
            </a:r>
            <a:r>
              <a:rPr lang="lv-LV" sz="2000" b="1" dirty="0">
                <a:solidFill>
                  <a:schemeClr val="tx1"/>
                </a:solidFill>
              </a:rPr>
              <a:t>vērtēšanai ir jāizvēlas atbilstošs veids</a:t>
            </a:r>
            <a:r>
              <a:rPr lang="lv-LV" sz="2000" dirty="0">
                <a:solidFill>
                  <a:schemeClr val="tx1"/>
                </a:solidFill>
              </a:rPr>
              <a:t>, gan izmantojot pārbaudes darbu metodiku, gan izvērtējot sniegumu pret SLA. </a:t>
            </a:r>
            <a:r>
              <a:rPr lang="lv-LV" sz="2000" b="1" dirty="0">
                <a:solidFill>
                  <a:schemeClr val="tx1"/>
                </a:solidFill>
              </a:rPr>
              <a:t>Zināšanu pārbaude</a:t>
            </a:r>
            <a:r>
              <a:rPr lang="lv-LV" sz="2000" dirty="0">
                <a:solidFill>
                  <a:schemeClr val="tx1"/>
                </a:solidFill>
              </a:rPr>
              <a:t> </a:t>
            </a:r>
            <a:r>
              <a:rPr lang="lv-LV" sz="2000" b="1" dirty="0">
                <a:solidFill>
                  <a:schemeClr val="tx1"/>
                </a:solidFill>
              </a:rPr>
              <a:t>var notikt mutiski, rakstiski vai kombinēti</a:t>
            </a:r>
            <a:r>
              <a:rPr lang="lv-LV" sz="2000" dirty="0">
                <a:solidFill>
                  <a:schemeClr val="tx1"/>
                </a:solidFill>
              </a:rPr>
              <a:t>. Tam var izvēlēties tādus paņēmienus kā atbilžu izvēles, īso atbilžu jautājumus u. c. I</a:t>
            </a:r>
            <a:r>
              <a:rPr lang="lv-LV" sz="2000" b="1" dirty="0">
                <a:solidFill>
                  <a:schemeClr val="tx1"/>
                </a:solidFill>
              </a:rPr>
              <a:t>zpratnes pārbaudei var izvēlēties tādus uzdevumus, kuros skolēni skaidro, pamato vai argumentē</a:t>
            </a:r>
            <a:r>
              <a:rPr lang="lv-LV" sz="2000" dirty="0">
                <a:solidFill>
                  <a:schemeClr val="tx1"/>
                </a:solidFill>
              </a:rPr>
              <a:t>, formulējot to mutiski vai rakstot apgalvojumu.</a:t>
            </a:r>
            <a:r>
              <a:rPr lang="lv-LV" sz="2000" b="1" dirty="0">
                <a:solidFill>
                  <a:schemeClr val="tx1"/>
                </a:solidFill>
              </a:rPr>
              <a:t> </a:t>
            </a:r>
            <a:endParaRPr lang="en-US" sz="2000" dirty="0">
              <a:solidFill>
                <a:schemeClr val="tx1"/>
              </a:solidFill>
            </a:endParaRPr>
          </a:p>
          <a:p>
            <a:pPr marL="0" indent="0">
              <a:spcBef>
                <a:spcPts val="0"/>
              </a:spcBef>
            </a:pPr>
            <a:endParaRPr lang="lv-LV" sz="2000" dirty="0">
              <a:solidFill>
                <a:srgbClr val="664690"/>
              </a:solidFill>
            </a:endParaRPr>
          </a:p>
          <a:p>
            <a:pPr marL="0" indent="0">
              <a:spcBef>
                <a:spcPts val="0"/>
              </a:spcBef>
            </a:pPr>
            <a:r>
              <a:rPr lang="lv-LV" sz="2000" dirty="0">
                <a:solidFill>
                  <a:schemeClr val="tx1"/>
                </a:solidFill>
              </a:rPr>
              <a:t>Skolēniem </a:t>
            </a:r>
            <a:r>
              <a:rPr lang="lv-LV" sz="2000" b="1" dirty="0">
                <a:solidFill>
                  <a:schemeClr val="tx1"/>
                </a:solidFill>
              </a:rPr>
              <a:t>jābūt savlaicīgi pieejamai informācijai</a:t>
            </a:r>
            <a:r>
              <a:rPr lang="lv-LV" sz="2000" dirty="0">
                <a:solidFill>
                  <a:schemeClr val="tx1"/>
                </a:solidFill>
              </a:rPr>
              <a:t> par </a:t>
            </a:r>
            <a:r>
              <a:rPr lang="lv-LV" sz="2000" dirty="0" err="1">
                <a:solidFill>
                  <a:schemeClr val="tx1"/>
                </a:solidFill>
              </a:rPr>
              <a:t>summatīvo</a:t>
            </a:r>
            <a:r>
              <a:rPr lang="lv-LV" sz="2000" dirty="0">
                <a:solidFill>
                  <a:schemeClr val="tx1"/>
                </a:solidFill>
              </a:rPr>
              <a:t> vērtēšanas darbu, ko nosaka skolas vērtēšanas kārtība.</a:t>
            </a:r>
            <a:endParaRPr lang="en-US" sz="2000" dirty="0">
              <a:solidFill>
                <a:schemeClr val="tx1"/>
              </a:solidFill>
            </a:endParaRPr>
          </a:p>
          <a:p>
            <a:pPr marL="0" indent="0">
              <a:spcBef>
                <a:spcPts val="0"/>
              </a:spcBef>
            </a:pPr>
            <a:endParaRPr lang="lv-LV" dirty="0">
              <a:solidFill>
                <a:srgbClr val="664690"/>
              </a:solidFill>
            </a:endParaRPr>
          </a:p>
          <a:p>
            <a:pPr marL="0" indent="0">
              <a:spcBef>
                <a:spcPts val="0"/>
              </a:spcBef>
            </a:pPr>
            <a:endParaRPr lang="lv-LV" dirty="0">
              <a:solidFill>
                <a:schemeClr val="tx1"/>
              </a:solidFill>
            </a:endParaRPr>
          </a:p>
        </p:txBody>
      </p:sp>
      <p:sp>
        <p:nvSpPr>
          <p:cNvPr id="4" name="Slaida numura vietturis 3">
            <a:extLst>
              <a:ext uri="{FF2B5EF4-FFF2-40B4-BE49-F238E27FC236}">
                <a16:creationId xmlns:a16="http://schemas.microsoft.com/office/drawing/2014/main" id="{92588297-9B81-70B2-FBC5-67115EEF2582}"/>
              </a:ext>
            </a:extLst>
          </p:cNvPr>
          <p:cNvSpPr>
            <a:spLocks noGrp="1"/>
          </p:cNvSpPr>
          <p:nvPr>
            <p:ph type="sldNum" idx="12"/>
          </p:nvPr>
        </p:nvSpPr>
        <p:spPr/>
        <p:txBody>
          <a:bodyPr/>
          <a:lstStyle/>
          <a:p>
            <a:fld id="{00000000-1234-1234-1234-123412341234}" type="slidenum">
              <a:rPr lang="lv-LV" smtClean="0"/>
              <a:pPr/>
              <a:t>40</a:t>
            </a:fld>
            <a:endParaRPr lang="lv-LV"/>
          </a:p>
        </p:txBody>
      </p:sp>
    </p:spTree>
    <p:extLst>
      <p:ext uri="{BB962C8B-B14F-4D97-AF65-F5344CB8AC3E}">
        <p14:creationId xmlns:p14="http://schemas.microsoft.com/office/powerpoint/2010/main" val="3306673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ADDBAEE-EC37-7CDA-2887-0061FB9C04F4}"/>
              </a:ext>
            </a:extLst>
          </p:cNvPr>
          <p:cNvSpPr>
            <a:spLocks noGrp="1"/>
          </p:cNvSpPr>
          <p:nvPr>
            <p:ph type="title"/>
          </p:nvPr>
        </p:nvSpPr>
        <p:spPr/>
        <p:txBody>
          <a:bodyPr/>
          <a:lstStyle/>
          <a:p>
            <a:r>
              <a:rPr lang="lv-LV" sz="3200"/>
              <a:t>Skaidrojums II</a:t>
            </a:r>
          </a:p>
        </p:txBody>
      </p:sp>
      <p:sp>
        <p:nvSpPr>
          <p:cNvPr id="3" name="Teksta vietturis 2">
            <a:extLst>
              <a:ext uri="{FF2B5EF4-FFF2-40B4-BE49-F238E27FC236}">
                <a16:creationId xmlns:a16="http://schemas.microsoft.com/office/drawing/2014/main" id="{53EB44D3-D8FD-8DC8-8A79-5C90B1BD3383}"/>
              </a:ext>
            </a:extLst>
          </p:cNvPr>
          <p:cNvSpPr>
            <a:spLocks noGrp="1"/>
          </p:cNvSpPr>
          <p:nvPr>
            <p:ph type="body" idx="1"/>
          </p:nvPr>
        </p:nvSpPr>
        <p:spPr/>
        <p:txBody>
          <a:bodyPr/>
          <a:lstStyle/>
          <a:p>
            <a:pPr marL="0" indent="0">
              <a:spcBef>
                <a:spcPts val="0"/>
              </a:spcBef>
            </a:pPr>
            <a:r>
              <a:rPr lang="lv-LV" b="1" dirty="0">
                <a:solidFill>
                  <a:schemeClr val="tx1"/>
                </a:solidFill>
              </a:rPr>
              <a:t>P līmenī skolēns demonstrē padziļinātu sniegumu</a:t>
            </a:r>
            <a:r>
              <a:rPr lang="lv-LV" dirty="0">
                <a:solidFill>
                  <a:schemeClr val="tx1"/>
                </a:solidFill>
              </a:rPr>
              <a:t>, spēj rīkoties jaunās situācijās, </a:t>
            </a:r>
            <a:r>
              <a:rPr lang="lv-LV" u="sng" dirty="0">
                <a:solidFill>
                  <a:schemeClr val="tx1"/>
                </a:solidFill>
              </a:rPr>
              <a:t>var pieļaut maznozīmīgas kļūdas.</a:t>
            </a:r>
            <a:endParaRPr lang="en-US" u="sng" dirty="0">
              <a:solidFill>
                <a:schemeClr val="tx1"/>
              </a:solidFill>
            </a:endParaRPr>
          </a:p>
          <a:p>
            <a:pPr marL="0" indent="0">
              <a:spcBef>
                <a:spcPts val="0"/>
              </a:spcBef>
            </a:pPr>
            <a:endParaRPr lang="lv-LV" dirty="0">
              <a:solidFill>
                <a:srgbClr val="664690"/>
              </a:solidFill>
            </a:endParaRPr>
          </a:p>
          <a:p>
            <a:pPr marL="0" indent="0">
              <a:spcBef>
                <a:spcPts val="0"/>
              </a:spcBef>
            </a:pPr>
            <a:r>
              <a:rPr lang="lv-LV" dirty="0">
                <a:solidFill>
                  <a:schemeClr val="tx1"/>
                </a:solidFill>
              </a:rPr>
              <a:t>Veidojot nobeiguma darbu, ļoti nozīmīgi ir mērīt gan zināšanas un </a:t>
            </a:r>
            <a:r>
              <a:rPr lang="lv-LV" dirty="0" err="1">
                <a:solidFill>
                  <a:schemeClr val="tx1"/>
                </a:solidFill>
              </a:rPr>
              <a:t>pamatprasmes</a:t>
            </a:r>
            <a:r>
              <a:rPr lang="lv-LV" dirty="0">
                <a:solidFill>
                  <a:schemeClr val="tx1"/>
                </a:solidFill>
              </a:rPr>
              <a:t>, gan paredzēt, lai darbā tiktu iekļauti kompleksi uzdevumi, kuros skolēniem</a:t>
            </a:r>
            <a:r>
              <a:rPr lang="lv-LV" b="1" dirty="0">
                <a:solidFill>
                  <a:schemeClr val="tx1"/>
                </a:solidFill>
              </a:rPr>
              <a:t> ir iespēja demonstrēt dažādus SOLO </a:t>
            </a:r>
            <a:r>
              <a:rPr lang="lv-LV" b="1" dirty="0" err="1">
                <a:solidFill>
                  <a:schemeClr val="tx1"/>
                </a:solidFill>
              </a:rPr>
              <a:t>taksonomijas</a:t>
            </a:r>
            <a:r>
              <a:rPr lang="lv-LV" b="1" dirty="0">
                <a:solidFill>
                  <a:schemeClr val="tx1"/>
                </a:solidFill>
              </a:rPr>
              <a:t> izziņas darbības līmeņus</a:t>
            </a:r>
            <a:r>
              <a:rPr lang="lv-LV" dirty="0">
                <a:solidFill>
                  <a:schemeClr val="tx1"/>
                </a:solidFill>
              </a:rPr>
              <a:t>.  Arī skolēniem ir iepriekš jāgūst pieredze par to, kāds ir vēlamais, sagaidāmais sniegums, ar ko iespējamā dziļā atbilde atšķiras no virspusējas.</a:t>
            </a:r>
          </a:p>
        </p:txBody>
      </p:sp>
      <p:sp>
        <p:nvSpPr>
          <p:cNvPr id="4" name="Slaida numura vietturis 3">
            <a:extLst>
              <a:ext uri="{FF2B5EF4-FFF2-40B4-BE49-F238E27FC236}">
                <a16:creationId xmlns:a16="http://schemas.microsoft.com/office/drawing/2014/main" id="{11BC8D22-C0A8-B8EF-91F4-C57AEA076C4B}"/>
              </a:ext>
            </a:extLst>
          </p:cNvPr>
          <p:cNvSpPr>
            <a:spLocks noGrp="1"/>
          </p:cNvSpPr>
          <p:nvPr>
            <p:ph type="sldNum" idx="12"/>
          </p:nvPr>
        </p:nvSpPr>
        <p:spPr/>
        <p:txBody>
          <a:bodyPr/>
          <a:lstStyle/>
          <a:p>
            <a:fld id="{00000000-1234-1234-1234-123412341234}" type="slidenum">
              <a:rPr lang="lv-LV" smtClean="0"/>
              <a:pPr/>
              <a:t>41</a:t>
            </a:fld>
            <a:endParaRPr lang="lv-LV"/>
          </a:p>
        </p:txBody>
      </p:sp>
    </p:spTree>
    <p:extLst>
      <p:ext uri="{BB962C8B-B14F-4D97-AF65-F5344CB8AC3E}">
        <p14:creationId xmlns:p14="http://schemas.microsoft.com/office/powerpoint/2010/main" val="2346007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8E755E-9D6E-CE49-C0FB-1C46754218AC}"/>
              </a:ext>
            </a:extLst>
          </p:cNvPr>
          <p:cNvSpPr>
            <a:spLocks noGrp="1"/>
          </p:cNvSpPr>
          <p:nvPr>
            <p:ph type="title"/>
          </p:nvPr>
        </p:nvSpPr>
        <p:spPr>
          <a:xfrm>
            <a:off x="1344384" y="358192"/>
            <a:ext cx="9017427" cy="941534"/>
          </a:xfrm>
        </p:spPr>
        <p:txBody>
          <a:bodyPr/>
          <a:lstStyle/>
          <a:p>
            <a:r>
              <a:rPr lang="lv-LV" sz="3200"/>
              <a:t>Skolēna pārcelšana nākamajā klasē</a:t>
            </a:r>
          </a:p>
        </p:txBody>
      </p:sp>
      <p:sp>
        <p:nvSpPr>
          <p:cNvPr id="3" name="Teksta vietturis 2">
            <a:extLst>
              <a:ext uri="{FF2B5EF4-FFF2-40B4-BE49-F238E27FC236}">
                <a16:creationId xmlns:a16="http://schemas.microsoft.com/office/drawing/2014/main" id="{4BCD9F91-9641-6D5E-4A60-13C2E200B49F}"/>
              </a:ext>
            </a:extLst>
          </p:cNvPr>
          <p:cNvSpPr>
            <a:spLocks noGrp="1"/>
          </p:cNvSpPr>
          <p:nvPr>
            <p:ph type="body" idx="1"/>
          </p:nvPr>
        </p:nvSpPr>
        <p:spPr>
          <a:xfrm>
            <a:off x="617818" y="2174404"/>
            <a:ext cx="10754224" cy="4680722"/>
          </a:xfrm>
        </p:spPr>
        <p:txBody>
          <a:bodyPr/>
          <a:lstStyle/>
          <a:p>
            <a:pPr marL="228600" indent="0">
              <a:spcBef>
                <a:spcPts val="0"/>
              </a:spcBef>
            </a:pPr>
            <a:r>
              <a:rPr lang="lv" sz="2000">
                <a:solidFill>
                  <a:schemeClr val="tx1"/>
                </a:solidFill>
                <a:cs typeface="Arial"/>
              </a:rPr>
              <a:t>Kad pārceļ vai nepārceļ skolēnu nākamajā klasē - </a:t>
            </a:r>
            <a:r>
              <a:rPr lang="lv" sz="2000" b="1">
                <a:solidFill>
                  <a:schemeClr val="tx1"/>
                </a:solidFill>
                <a:cs typeface="Arial"/>
              </a:rPr>
              <a:t>kas ir tās </a:t>
            </a:r>
            <a:r>
              <a:rPr lang="lv" sz="2000" b="1" err="1">
                <a:solidFill>
                  <a:schemeClr val="tx1"/>
                </a:solidFill>
                <a:cs typeface="Arial"/>
              </a:rPr>
              <a:t>pamatprasmes</a:t>
            </a:r>
            <a:r>
              <a:rPr lang="lv" sz="2000" b="1">
                <a:solidFill>
                  <a:schemeClr val="tx1"/>
                </a:solidFill>
                <a:cs typeface="Arial"/>
              </a:rPr>
              <a:t>,</a:t>
            </a:r>
            <a:r>
              <a:rPr lang="lv" sz="2000">
                <a:solidFill>
                  <a:schemeClr val="tx1"/>
                </a:solidFill>
                <a:cs typeface="Arial"/>
              </a:rPr>
              <a:t> kurām jābūt apgūtām, piemēram, lasītprasme latviešu valodā. Kā skolotājam parādīt to, ka zināšanas nav pietiekamas?</a:t>
            </a:r>
            <a:endParaRPr lang="lv-LV" sz="2000">
              <a:solidFill>
                <a:schemeClr val="tx1"/>
              </a:solidFill>
              <a:cs typeface="Arial"/>
            </a:endParaRPr>
          </a:p>
          <a:p>
            <a:pPr marL="228600" indent="0">
              <a:spcBef>
                <a:spcPts val="0"/>
              </a:spcBef>
            </a:pPr>
            <a:endParaRPr lang="lv" sz="2000">
              <a:solidFill>
                <a:schemeClr val="tx1"/>
              </a:solidFill>
              <a:cs typeface="Arial"/>
            </a:endParaRPr>
          </a:p>
          <a:p>
            <a:pPr marL="228600" indent="0">
              <a:spcBef>
                <a:spcPts val="0"/>
              </a:spcBef>
            </a:pPr>
            <a:r>
              <a:rPr lang="lv" sz="2000">
                <a:solidFill>
                  <a:schemeClr val="tx1"/>
                </a:solidFill>
                <a:cs typeface="Arial"/>
              </a:rPr>
              <a:t>Vērtējums S - nav apgūta </a:t>
            </a:r>
            <a:r>
              <a:rPr lang="lv" sz="2000" err="1">
                <a:solidFill>
                  <a:schemeClr val="tx1"/>
                </a:solidFill>
                <a:cs typeface="Arial"/>
              </a:rPr>
              <a:t>pamatprasme</a:t>
            </a:r>
            <a:r>
              <a:rPr lang="lv" sz="2000">
                <a:solidFill>
                  <a:schemeClr val="tx1"/>
                </a:solidFill>
                <a:cs typeface="Arial"/>
              </a:rPr>
              <a:t> // Vērtējums S- eju tālāk uz nākamo klasi. </a:t>
            </a:r>
            <a:r>
              <a:rPr lang="lv" sz="2000" b="1">
                <a:solidFill>
                  <a:schemeClr val="tx1"/>
                </a:solidFill>
                <a:cs typeface="Arial"/>
              </a:rPr>
              <a:t>Vai S nozīmē nesekmīgs?</a:t>
            </a:r>
          </a:p>
          <a:p>
            <a:pPr marL="228600" indent="0">
              <a:spcBef>
                <a:spcPts val="0"/>
              </a:spcBef>
            </a:pPr>
            <a:endParaRPr lang="lv" sz="2000" b="1">
              <a:solidFill>
                <a:schemeClr val="tx1"/>
              </a:solidFill>
              <a:cs typeface="Arial"/>
            </a:endParaRPr>
          </a:p>
          <a:p>
            <a:pPr marL="228600" indent="0">
              <a:spcBef>
                <a:spcPts val="0"/>
              </a:spcBef>
            </a:pPr>
            <a:r>
              <a:rPr lang="lv" sz="2000">
                <a:solidFill>
                  <a:schemeClr val="tx1"/>
                </a:solidFill>
                <a:cs typeface="Arial"/>
              </a:rPr>
              <a:t>Kā šo saprast skolas vadībai/skolotājam un skaidrot vecākiem?</a:t>
            </a:r>
            <a:endParaRPr lang="lv-LV" sz="2000">
              <a:solidFill>
                <a:schemeClr val="tx1"/>
              </a:solidFill>
              <a:cs typeface="Arial"/>
            </a:endParaRPr>
          </a:p>
          <a:p>
            <a:pPr marL="228600" indent="0">
              <a:spcBef>
                <a:spcPts val="0"/>
              </a:spcBef>
            </a:pPr>
            <a:r>
              <a:rPr lang="lv" sz="2000">
                <a:solidFill>
                  <a:schemeClr val="tx1"/>
                </a:solidFill>
                <a:cs typeface="Arial"/>
              </a:rPr>
              <a:t>Ja mācību gada laikā </a:t>
            </a:r>
            <a:r>
              <a:rPr lang="lv" sz="2000" b="1">
                <a:solidFill>
                  <a:schemeClr val="tx1"/>
                </a:solidFill>
                <a:cs typeface="Arial"/>
              </a:rPr>
              <a:t>kāda </a:t>
            </a:r>
            <a:r>
              <a:rPr lang="lv" sz="2000" b="1" err="1">
                <a:solidFill>
                  <a:schemeClr val="tx1"/>
                </a:solidFill>
                <a:cs typeface="Arial"/>
              </a:rPr>
              <a:t>pamatprasme</a:t>
            </a:r>
            <a:r>
              <a:rPr lang="lv" sz="2000" b="1">
                <a:solidFill>
                  <a:schemeClr val="tx1"/>
                </a:solidFill>
                <a:cs typeface="Arial"/>
              </a:rPr>
              <a:t> netiek apgūta</a:t>
            </a:r>
            <a:r>
              <a:rPr lang="lv" sz="2000">
                <a:solidFill>
                  <a:schemeClr val="tx1"/>
                </a:solidFill>
                <a:cs typeface="Arial"/>
              </a:rPr>
              <a:t>, piemēram, lasīšana vai latviešu valoda zemākajā līmenī, tad tā neparadās liecībā un vecāki tiek maldināti, ka viss ir kārtībā. Bērns vēl mācās. </a:t>
            </a:r>
          </a:p>
          <a:p>
            <a:pPr marL="228600" indent="0">
              <a:spcBef>
                <a:spcPts val="0"/>
              </a:spcBef>
            </a:pPr>
            <a:endParaRPr lang="lv-LV" sz="1400">
              <a:solidFill>
                <a:schemeClr val="tx1"/>
              </a:solidFill>
              <a:cs typeface="Arial"/>
            </a:endParaRPr>
          </a:p>
          <a:p>
            <a:pPr marL="0" indent="0">
              <a:spcBef>
                <a:spcPts val="0"/>
              </a:spcBef>
            </a:pPr>
            <a:endParaRPr lang="lv-LV" sz="1400">
              <a:solidFill>
                <a:schemeClr val="tx1"/>
              </a:solidFill>
              <a:cs typeface="Arial"/>
            </a:endParaRPr>
          </a:p>
          <a:p>
            <a:pPr marL="0" indent="0">
              <a:spcBef>
                <a:spcPts val="0"/>
              </a:spcBef>
            </a:pPr>
            <a:endParaRPr lang="lv" sz="1400">
              <a:solidFill>
                <a:schemeClr val="tx1"/>
              </a:solidFill>
              <a:cs typeface="Arial"/>
            </a:endParaRPr>
          </a:p>
          <a:p>
            <a:endParaRPr lang="lv" sz="1400" b="1">
              <a:solidFill>
                <a:schemeClr val="tx1"/>
              </a:solidFill>
              <a:latin typeface="Arial"/>
              <a:cs typeface="Arial"/>
            </a:endParaRPr>
          </a:p>
        </p:txBody>
      </p:sp>
      <p:sp>
        <p:nvSpPr>
          <p:cNvPr id="4" name="Slaida numura vietturis 3">
            <a:extLst>
              <a:ext uri="{FF2B5EF4-FFF2-40B4-BE49-F238E27FC236}">
                <a16:creationId xmlns:a16="http://schemas.microsoft.com/office/drawing/2014/main" id="{CBE6F749-A65E-F239-CCF8-846CDCC3E33C}"/>
              </a:ext>
            </a:extLst>
          </p:cNvPr>
          <p:cNvSpPr>
            <a:spLocks noGrp="1"/>
          </p:cNvSpPr>
          <p:nvPr>
            <p:ph type="sldNum" idx="12"/>
          </p:nvPr>
        </p:nvSpPr>
        <p:spPr/>
        <p:txBody>
          <a:bodyPr/>
          <a:lstStyle/>
          <a:p>
            <a:fld id="{00000000-1234-1234-1234-123412341234}" type="slidenum">
              <a:rPr lang="lv-LV" smtClean="0"/>
              <a:pPr/>
              <a:t>42</a:t>
            </a:fld>
            <a:endParaRPr lang="lv-LV"/>
          </a:p>
        </p:txBody>
      </p:sp>
      <p:pic>
        <p:nvPicPr>
          <p:cNvPr id="5" name="Grafika 6" descr="Question Mark with solid fill">
            <a:extLst>
              <a:ext uri="{FF2B5EF4-FFF2-40B4-BE49-F238E27FC236}">
                <a16:creationId xmlns:a16="http://schemas.microsoft.com/office/drawing/2014/main" id="{E617FB84-72CA-AB76-F77C-555912A51B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695" y="367941"/>
            <a:ext cx="846604" cy="921084"/>
          </a:xfrm>
          <a:prstGeom prst="rect">
            <a:avLst/>
          </a:prstGeom>
        </p:spPr>
      </p:pic>
    </p:spTree>
    <p:extLst>
      <p:ext uri="{BB962C8B-B14F-4D97-AF65-F5344CB8AC3E}">
        <p14:creationId xmlns:p14="http://schemas.microsoft.com/office/powerpoint/2010/main" val="1871530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666D7BC-E55C-924A-5E9D-E9E746B4B47C}"/>
              </a:ext>
            </a:extLst>
          </p:cNvPr>
          <p:cNvSpPr>
            <a:spLocks noGrp="1"/>
          </p:cNvSpPr>
          <p:nvPr>
            <p:ph type="title"/>
          </p:nvPr>
        </p:nvSpPr>
        <p:spPr>
          <a:xfrm>
            <a:off x="1033717" y="257551"/>
            <a:ext cx="5306126" cy="1142815"/>
          </a:xfrm>
        </p:spPr>
        <p:txBody>
          <a:bodyPr/>
          <a:lstStyle/>
          <a:p>
            <a:r>
              <a:rPr lang="lv-LV" sz="3200"/>
              <a:t>Skaidrojums</a:t>
            </a:r>
          </a:p>
        </p:txBody>
      </p:sp>
      <p:sp>
        <p:nvSpPr>
          <p:cNvPr id="3" name="Teksta vietturis 2">
            <a:extLst>
              <a:ext uri="{FF2B5EF4-FFF2-40B4-BE49-F238E27FC236}">
                <a16:creationId xmlns:a16="http://schemas.microsoft.com/office/drawing/2014/main" id="{7B326757-9069-CCD3-AB29-0E39F9F1AFB9}"/>
              </a:ext>
            </a:extLst>
          </p:cNvPr>
          <p:cNvSpPr>
            <a:spLocks noGrp="1"/>
          </p:cNvSpPr>
          <p:nvPr>
            <p:ph type="body" idx="1"/>
          </p:nvPr>
        </p:nvSpPr>
        <p:spPr/>
        <p:txBody>
          <a:bodyPr/>
          <a:lstStyle/>
          <a:p>
            <a:r>
              <a:rPr lang="lv-LV" sz="2200" b="1" dirty="0">
                <a:solidFill>
                  <a:srgbClr val="7030A0"/>
                </a:solidFill>
              </a:rPr>
              <a:t>  Mācību gada noslēgumā pedagogs izvērtē</a:t>
            </a:r>
            <a:r>
              <a:rPr lang="lv-LV" sz="2200" dirty="0">
                <a:solidFill>
                  <a:srgbClr val="7030A0"/>
                </a:solidFill>
              </a:rPr>
              <a:t> izglītojamā </a:t>
            </a:r>
            <a:r>
              <a:rPr lang="lv-LV" sz="2200" b="1" dirty="0">
                <a:solidFill>
                  <a:srgbClr val="7030A0"/>
                </a:solidFill>
              </a:rPr>
              <a:t>mācību sniegumu</a:t>
            </a:r>
            <a:r>
              <a:rPr lang="lv-LV" sz="2200" dirty="0">
                <a:solidFill>
                  <a:srgbClr val="7030A0"/>
                </a:solidFill>
              </a:rPr>
              <a:t>, mācību sasniegumu attīstības </a:t>
            </a:r>
            <a:r>
              <a:rPr lang="lv-LV" sz="2200" b="1" dirty="0">
                <a:solidFill>
                  <a:srgbClr val="7030A0"/>
                </a:solidFill>
              </a:rPr>
              <a:t>dinamiku</a:t>
            </a:r>
            <a:r>
              <a:rPr lang="lv-LV" sz="2200" dirty="0">
                <a:solidFill>
                  <a:srgbClr val="7030A0"/>
                </a:solidFill>
              </a:rPr>
              <a:t>, </a:t>
            </a:r>
            <a:r>
              <a:rPr lang="lv-LV" sz="2200" b="1" dirty="0">
                <a:solidFill>
                  <a:srgbClr val="7030A0"/>
                </a:solidFill>
              </a:rPr>
              <a:t>izglītojamā vispārējo attīstību</a:t>
            </a:r>
            <a:r>
              <a:rPr lang="lv-LV" sz="2200" dirty="0">
                <a:solidFill>
                  <a:srgbClr val="7030A0"/>
                </a:solidFill>
              </a:rPr>
              <a:t>, </a:t>
            </a:r>
            <a:r>
              <a:rPr lang="lv-LV" sz="2200" b="1" dirty="0">
                <a:solidFill>
                  <a:srgbClr val="7030A0"/>
                </a:solidFill>
              </a:rPr>
              <a:t>kavējumu daudzumu</a:t>
            </a:r>
            <a:r>
              <a:rPr lang="lv-LV" sz="2200" dirty="0">
                <a:solidFill>
                  <a:srgbClr val="7030A0"/>
                </a:solidFill>
              </a:rPr>
              <a:t> (kavējumu dēļ nav iespējams novērtēt izglītojamā mācību sasniegumus semestrī vai gadā), </a:t>
            </a:r>
            <a:r>
              <a:rPr lang="lv-LV" sz="2200" b="1" dirty="0">
                <a:solidFill>
                  <a:srgbClr val="7030A0"/>
                </a:solidFill>
              </a:rPr>
              <a:t>mācību sasniegumu prognozi </a:t>
            </a:r>
            <a:r>
              <a:rPr lang="lv-LV" sz="2200" dirty="0">
                <a:solidFill>
                  <a:srgbClr val="7030A0"/>
                </a:solidFill>
              </a:rPr>
              <a:t>nākamajam mācību gadam. </a:t>
            </a:r>
          </a:p>
          <a:p>
            <a:endParaRPr lang="lv-LV" sz="2200" dirty="0"/>
          </a:p>
          <a:p>
            <a:r>
              <a:rPr lang="lv-LV" sz="2200" dirty="0">
                <a:solidFill>
                  <a:srgbClr val="7030A0"/>
                </a:solidFill>
              </a:rPr>
              <a:t>  Ja ir pamatots iemesls, ka skolēns nav gatavs nākamajam mācību gadam, </a:t>
            </a:r>
            <a:r>
              <a:rPr lang="lv-LV" sz="2200" b="1" dirty="0">
                <a:solidFill>
                  <a:srgbClr val="7030A0"/>
                </a:solidFill>
              </a:rPr>
              <a:t>skolēna sekmes tiek izskatītas pedagoģiskajā sēdē un lemts par ieteikumiem</a:t>
            </a:r>
            <a:r>
              <a:rPr lang="lv-LV" sz="2200" dirty="0">
                <a:solidFill>
                  <a:srgbClr val="7030A0"/>
                </a:solidFill>
              </a:rPr>
              <a:t>. </a:t>
            </a:r>
            <a:endParaRPr lang="lv-LV" sz="2200" dirty="0"/>
          </a:p>
          <a:p>
            <a:endParaRPr lang="lv-LV" dirty="0"/>
          </a:p>
        </p:txBody>
      </p:sp>
      <p:sp>
        <p:nvSpPr>
          <p:cNvPr id="4" name="Slaida numura vietturis 3">
            <a:extLst>
              <a:ext uri="{FF2B5EF4-FFF2-40B4-BE49-F238E27FC236}">
                <a16:creationId xmlns:a16="http://schemas.microsoft.com/office/drawing/2014/main" id="{DDD2E036-7B19-8CEA-D27E-E819BEEE72C2}"/>
              </a:ext>
            </a:extLst>
          </p:cNvPr>
          <p:cNvSpPr>
            <a:spLocks noGrp="1"/>
          </p:cNvSpPr>
          <p:nvPr>
            <p:ph type="sldNum" idx="12"/>
          </p:nvPr>
        </p:nvSpPr>
        <p:spPr/>
        <p:txBody>
          <a:bodyPr/>
          <a:lstStyle/>
          <a:p>
            <a:fld id="{00000000-1234-1234-1234-123412341234}" type="slidenum">
              <a:rPr lang="lv-LV" smtClean="0"/>
              <a:pPr/>
              <a:t>43</a:t>
            </a:fld>
            <a:endParaRPr lang="lv-LV"/>
          </a:p>
        </p:txBody>
      </p:sp>
    </p:spTree>
    <p:extLst>
      <p:ext uri="{BB962C8B-B14F-4D97-AF65-F5344CB8AC3E}">
        <p14:creationId xmlns:p14="http://schemas.microsoft.com/office/powerpoint/2010/main" val="1503300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3E90C1C-28AD-AEAB-C1A3-576017CA05F1}"/>
              </a:ext>
            </a:extLst>
          </p:cNvPr>
          <p:cNvSpPr>
            <a:spLocks noGrp="1"/>
          </p:cNvSpPr>
          <p:nvPr>
            <p:ph type="title"/>
          </p:nvPr>
        </p:nvSpPr>
        <p:spPr>
          <a:xfrm>
            <a:off x="1624164" y="360872"/>
            <a:ext cx="6213848" cy="962003"/>
          </a:xfrm>
        </p:spPr>
        <p:txBody>
          <a:bodyPr/>
          <a:lstStyle/>
          <a:p>
            <a:r>
              <a:rPr lang="lv-LV" sz="2800"/>
              <a:t>Papildu mācību pasākumi</a:t>
            </a:r>
          </a:p>
        </p:txBody>
      </p:sp>
      <p:sp>
        <p:nvSpPr>
          <p:cNvPr id="3" name="Teksta vietturis 2">
            <a:extLst>
              <a:ext uri="{FF2B5EF4-FFF2-40B4-BE49-F238E27FC236}">
                <a16:creationId xmlns:a16="http://schemas.microsoft.com/office/drawing/2014/main" id="{DC26A236-735D-5AF1-245E-53E04F5BBC2F}"/>
              </a:ext>
            </a:extLst>
          </p:cNvPr>
          <p:cNvSpPr>
            <a:spLocks noGrp="1"/>
          </p:cNvSpPr>
          <p:nvPr>
            <p:ph type="body" idx="1"/>
          </p:nvPr>
        </p:nvSpPr>
        <p:spPr>
          <a:xfrm>
            <a:off x="866442" y="2091847"/>
            <a:ext cx="9758846" cy="3684174"/>
          </a:xfrm>
        </p:spPr>
        <p:txBody>
          <a:bodyPr/>
          <a:lstStyle/>
          <a:p>
            <a:pPr marL="571500" indent="-342900">
              <a:lnSpc>
                <a:spcPct val="150000"/>
              </a:lnSpc>
              <a:spcBef>
                <a:spcPts val="0"/>
              </a:spcBef>
              <a:buFont typeface="Arial" panose="020B0604020202020204" pitchFamily="34" charset="0"/>
              <a:buChar char="•"/>
            </a:pPr>
            <a:r>
              <a:rPr lang="lv" dirty="0">
                <a:solidFill>
                  <a:schemeClr val="tx1"/>
                </a:solidFill>
              </a:rPr>
              <a:t>Ko darīt, </a:t>
            </a:r>
            <a:r>
              <a:rPr lang="lv" b="1" dirty="0">
                <a:solidFill>
                  <a:schemeClr val="tx1"/>
                </a:solidFill>
              </a:rPr>
              <a:t>ja kādā liecības SR ir nv</a:t>
            </a:r>
            <a:r>
              <a:rPr lang="lv" dirty="0">
                <a:solidFill>
                  <a:schemeClr val="tx1"/>
                </a:solidFill>
              </a:rPr>
              <a:t>?</a:t>
            </a:r>
          </a:p>
          <a:p>
            <a:pPr marL="571500" indent="-342900">
              <a:lnSpc>
                <a:spcPct val="150000"/>
              </a:lnSpc>
              <a:spcBef>
                <a:spcPts val="0"/>
              </a:spcBef>
              <a:buFont typeface="Arial" panose="020B0604020202020204" pitchFamily="34" charset="0"/>
              <a:buChar char="•"/>
            </a:pPr>
            <a:r>
              <a:rPr lang="lv-LV" b="1" dirty="0">
                <a:solidFill>
                  <a:schemeClr val="tx1"/>
                </a:solidFill>
              </a:rPr>
              <a:t>Kā tiek veidoti </a:t>
            </a:r>
            <a:r>
              <a:rPr lang="lv-LV" b="1" dirty="0" err="1">
                <a:solidFill>
                  <a:schemeClr val="tx1"/>
                </a:solidFill>
              </a:rPr>
              <a:t>pēcpārbaudījumu</a:t>
            </a:r>
            <a:r>
              <a:rPr lang="lv-LV" b="1" dirty="0">
                <a:solidFill>
                  <a:schemeClr val="tx1"/>
                </a:solidFill>
              </a:rPr>
              <a:t> darbi</a:t>
            </a:r>
            <a:r>
              <a:rPr lang="lv-LV" dirty="0">
                <a:solidFill>
                  <a:schemeClr val="tx1"/>
                </a:solidFill>
              </a:rPr>
              <a:t> un kādas prasmes tiek pārbaudītas 1.-3. klasē? Vai šajos darbos var pārbaudīt vairākas prasmes vienlaicīgi? </a:t>
            </a:r>
          </a:p>
          <a:p>
            <a:pPr marL="571500" indent="-342900">
              <a:lnSpc>
                <a:spcPct val="150000"/>
              </a:lnSpc>
              <a:spcBef>
                <a:spcPts val="0"/>
              </a:spcBef>
              <a:buFont typeface="Arial" panose="020B0604020202020204" pitchFamily="34" charset="0"/>
              <a:buChar char="•"/>
            </a:pPr>
            <a:r>
              <a:rPr lang="lv-LV" b="1" dirty="0">
                <a:solidFill>
                  <a:schemeClr val="tx1"/>
                </a:solidFill>
              </a:rPr>
              <a:t>Kā skolēniem izliek </a:t>
            </a:r>
            <a:r>
              <a:rPr lang="lv-LV" b="1" dirty="0" err="1">
                <a:solidFill>
                  <a:schemeClr val="tx1"/>
                </a:solidFill>
              </a:rPr>
              <a:t>pēcpārbaudījuma</a:t>
            </a:r>
            <a:r>
              <a:rPr lang="lv-LV" b="1" dirty="0">
                <a:solidFill>
                  <a:schemeClr val="tx1"/>
                </a:solidFill>
              </a:rPr>
              <a:t> vērtējumus un kā to atspoguļo e-klasē?</a:t>
            </a:r>
            <a:endParaRPr lang="lv-LV" dirty="0">
              <a:solidFill>
                <a:schemeClr val="tx1"/>
              </a:solidFill>
            </a:endParaRPr>
          </a:p>
          <a:p>
            <a:pPr marL="228600" indent="0">
              <a:lnSpc>
                <a:spcPct val="150000"/>
              </a:lnSpc>
              <a:spcBef>
                <a:spcPts val="0"/>
              </a:spcBef>
            </a:pPr>
            <a:endParaRPr lang="en-US" sz="1400" b="1" dirty="0">
              <a:solidFill>
                <a:srgbClr val="FF0000"/>
              </a:solidFill>
            </a:endParaRPr>
          </a:p>
          <a:p>
            <a:pPr marL="0" indent="0">
              <a:lnSpc>
                <a:spcPct val="150000"/>
              </a:lnSpc>
              <a:spcBef>
                <a:spcPts val="0"/>
              </a:spcBef>
            </a:pPr>
            <a:endParaRPr lang="lv-LV" sz="1400" dirty="0">
              <a:solidFill>
                <a:schemeClr val="tx1"/>
              </a:solidFill>
            </a:endParaRPr>
          </a:p>
        </p:txBody>
      </p:sp>
      <p:sp>
        <p:nvSpPr>
          <p:cNvPr id="4" name="Slaida numura vietturis 3">
            <a:extLst>
              <a:ext uri="{FF2B5EF4-FFF2-40B4-BE49-F238E27FC236}">
                <a16:creationId xmlns:a16="http://schemas.microsoft.com/office/drawing/2014/main" id="{A84FB2B6-8C3A-A09D-CF82-A9964D2A7F83}"/>
              </a:ext>
            </a:extLst>
          </p:cNvPr>
          <p:cNvSpPr>
            <a:spLocks noGrp="1"/>
          </p:cNvSpPr>
          <p:nvPr>
            <p:ph type="sldNum" idx="12"/>
          </p:nvPr>
        </p:nvSpPr>
        <p:spPr/>
        <p:txBody>
          <a:bodyPr/>
          <a:lstStyle/>
          <a:p>
            <a:fld id="{00000000-1234-1234-1234-123412341234}" type="slidenum">
              <a:rPr lang="lv-LV" smtClean="0"/>
              <a:pPr/>
              <a:t>44</a:t>
            </a:fld>
            <a:endParaRPr lang="lv-LV"/>
          </a:p>
        </p:txBody>
      </p:sp>
      <p:pic>
        <p:nvPicPr>
          <p:cNvPr id="6" name="Grafika 6" descr="Question Mark with solid fill">
            <a:extLst>
              <a:ext uri="{FF2B5EF4-FFF2-40B4-BE49-F238E27FC236}">
                <a16:creationId xmlns:a16="http://schemas.microsoft.com/office/drawing/2014/main" id="{FF086E33-1F65-7490-E12B-55DB86A30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8608" y="367941"/>
            <a:ext cx="859520" cy="959830"/>
          </a:xfrm>
          <a:prstGeom prst="rect">
            <a:avLst/>
          </a:prstGeom>
        </p:spPr>
      </p:pic>
    </p:spTree>
    <p:extLst>
      <p:ext uri="{BB962C8B-B14F-4D97-AF65-F5344CB8AC3E}">
        <p14:creationId xmlns:p14="http://schemas.microsoft.com/office/powerpoint/2010/main" val="402970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0F5076F-923F-3998-5378-A09DCFB65502}"/>
              </a:ext>
            </a:extLst>
          </p:cNvPr>
          <p:cNvSpPr>
            <a:spLocks noGrp="1"/>
          </p:cNvSpPr>
          <p:nvPr>
            <p:ph type="title"/>
          </p:nvPr>
        </p:nvSpPr>
        <p:spPr>
          <a:xfrm>
            <a:off x="633346" y="257551"/>
            <a:ext cx="6986081" cy="1142815"/>
          </a:xfrm>
        </p:spPr>
        <p:txBody>
          <a:bodyPr/>
          <a:lstStyle/>
          <a:p>
            <a:r>
              <a:rPr lang="lv-LV" sz="2800"/>
              <a:t>Skaidrojums I</a:t>
            </a:r>
          </a:p>
        </p:txBody>
      </p:sp>
      <p:sp>
        <p:nvSpPr>
          <p:cNvPr id="3" name="Teksta vietturis 2">
            <a:extLst>
              <a:ext uri="{FF2B5EF4-FFF2-40B4-BE49-F238E27FC236}">
                <a16:creationId xmlns:a16="http://schemas.microsoft.com/office/drawing/2014/main" id="{91734C50-3E73-4C2F-6460-A4465F5F4B58}"/>
              </a:ext>
            </a:extLst>
          </p:cNvPr>
          <p:cNvSpPr>
            <a:spLocks noGrp="1"/>
          </p:cNvSpPr>
          <p:nvPr>
            <p:ph type="body" idx="1"/>
          </p:nvPr>
        </p:nvSpPr>
        <p:spPr>
          <a:xfrm>
            <a:off x="616778" y="2013941"/>
            <a:ext cx="11044786" cy="4163022"/>
          </a:xfrm>
        </p:spPr>
        <p:txBody>
          <a:bodyPr/>
          <a:lstStyle/>
          <a:p>
            <a:pPr marL="0" indent="0">
              <a:lnSpc>
                <a:spcPct val="150000"/>
              </a:lnSpc>
              <a:spcBef>
                <a:spcPts val="0"/>
              </a:spcBef>
            </a:pPr>
            <a:r>
              <a:rPr lang="lv-LV" sz="1800" b="1">
                <a:solidFill>
                  <a:schemeClr val="tx1"/>
                </a:solidFill>
              </a:rPr>
              <a:t>Pārcelšanu nākamajā klasē un papildu mācību pasākumus</a:t>
            </a:r>
            <a:r>
              <a:rPr lang="lv-LV" sz="1800">
                <a:solidFill>
                  <a:schemeClr val="tx1"/>
                </a:solidFill>
              </a:rPr>
              <a:t> nosaka </a:t>
            </a:r>
            <a:r>
              <a:rPr lang="lv-LV" sz="1800">
                <a:solidFill>
                  <a:srgbClr val="664690"/>
                </a:solidFill>
                <a:hlinkClick r:id="rId2">
                  <a:extLst>
                    <a:ext uri="{A12FA001-AC4F-418D-AE19-62706E023703}">
                      <ahyp:hlinkClr xmlns:ahyp="http://schemas.microsoft.com/office/drawing/2018/hyperlinkcolor" val="tx"/>
                    </a:ext>
                  </a:extLst>
                </a:hlinkClick>
              </a:rPr>
              <a:t>MKN 11</a:t>
            </a:r>
            <a:r>
              <a:rPr lang="lv-LV" sz="1800">
                <a:solidFill>
                  <a:schemeClr val="tx1"/>
                </a:solidFill>
              </a:rPr>
              <a:t>, 11.01.2022. </a:t>
            </a:r>
            <a:endParaRPr lang="en-US" sz="1800">
              <a:solidFill>
                <a:schemeClr val="tx1"/>
              </a:solidFill>
            </a:endParaRPr>
          </a:p>
          <a:p>
            <a:pPr marL="0" indent="0">
              <a:lnSpc>
                <a:spcPct val="150000"/>
              </a:lnSpc>
              <a:spcBef>
                <a:spcPts val="0"/>
              </a:spcBef>
            </a:pPr>
            <a:r>
              <a:rPr lang="lv-LV" sz="1800">
                <a:solidFill>
                  <a:schemeClr val="tx1"/>
                </a:solidFill>
              </a:rPr>
              <a:t>"Kārtība, kādā izglītojamie tiek uzņemti vispārējās izglītības programmās un atskaitīti no tām, kā arī obligātās prasības izglītojamo pārcelšanai nākamajā klasē".</a:t>
            </a:r>
            <a:endParaRPr lang="en-US" sz="1800">
              <a:solidFill>
                <a:schemeClr val="tx1"/>
              </a:solidFill>
            </a:endParaRPr>
          </a:p>
          <a:p>
            <a:pPr marL="0" indent="0">
              <a:lnSpc>
                <a:spcPct val="150000"/>
              </a:lnSpc>
              <a:spcBef>
                <a:spcPts val="0"/>
              </a:spcBef>
            </a:pPr>
            <a:endParaRPr lang="lv" sz="1800">
              <a:solidFill>
                <a:schemeClr val="tx1"/>
              </a:solidFill>
            </a:endParaRPr>
          </a:p>
          <a:p>
            <a:pPr marL="0" indent="0">
              <a:lnSpc>
                <a:spcPct val="150000"/>
              </a:lnSpc>
              <a:spcBef>
                <a:spcPts val="0"/>
              </a:spcBef>
            </a:pPr>
            <a:r>
              <a:rPr lang="lv" sz="1800">
                <a:solidFill>
                  <a:schemeClr val="tx1"/>
                </a:solidFill>
              </a:rPr>
              <a:t>25.1. </a:t>
            </a:r>
            <a:r>
              <a:rPr lang="lv" sz="1800" b="1">
                <a:solidFill>
                  <a:schemeClr val="tx1"/>
                </a:solidFill>
              </a:rPr>
              <a:t>Pārceļ nākamajā klasē, ja</a:t>
            </a:r>
            <a:r>
              <a:rPr lang="lv" sz="1800">
                <a:solidFill>
                  <a:schemeClr val="tx1"/>
                </a:solidFill>
              </a:rPr>
              <a:t> 1.–3. klases izglītojamais </a:t>
            </a:r>
            <a:r>
              <a:rPr lang="lv" sz="1800" b="1">
                <a:solidFill>
                  <a:schemeClr val="tx1"/>
                </a:solidFill>
              </a:rPr>
              <a:t>mācību gada noslēgumā visos mācību priekšmetu noteiktajos sasniedzamajos rezultātos</a:t>
            </a:r>
            <a:r>
              <a:rPr lang="lv" sz="1800">
                <a:solidFill>
                  <a:schemeClr val="tx1"/>
                </a:solidFill>
              </a:rPr>
              <a:t> (izņemot mācību priekšmetus vai sasniedzamos rezultātus, no kuriem izglītojamais ir atbrīvots)</a:t>
            </a:r>
            <a:r>
              <a:rPr lang="lv" sz="1800" b="1">
                <a:solidFill>
                  <a:schemeClr val="tx1"/>
                </a:solidFill>
              </a:rPr>
              <a:t> ir saņēmis vērtējumus</a:t>
            </a:r>
            <a:r>
              <a:rPr lang="lv" sz="1800">
                <a:solidFill>
                  <a:schemeClr val="tx1"/>
                </a:solidFill>
              </a:rPr>
              <a:t> vai pēc noteikto papildu mācību pasākumu un </a:t>
            </a:r>
            <a:r>
              <a:rPr lang="lv" sz="1800" err="1">
                <a:solidFill>
                  <a:schemeClr val="tx1"/>
                </a:solidFill>
              </a:rPr>
              <a:t>pēcpārbaudījumu</a:t>
            </a:r>
            <a:r>
              <a:rPr lang="lv" sz="1800">
                <a:solidFill>
                  <a:schemeClr val="tx1"/>
                </a:solidFill>
              </a:rPr>
              <a:t> norises </a:t>
            </a:r>
            <a:r>
              <a:rPr lang="lv" sz="1800" b="1">
                <a:solidFill>
                  <a:schemeClr val="tx1"/>
                </a:solidFill>
              </a:rPr>
              <a:t>nav saņēmis pamatotu pedagoģiskās padomes ieteikumu par atstāšanu uz otru gadu tajā pašā klasē.</a:t>
            </a:r>
            <a:endParaRPr lang="en-US" sz="1800">
              <a:solidFill>
                <a:schemeClr val="tx1"/>
              </a:solidFill>
            </a:endParaRPr>
          </a:p>
          <a:p>
            <a:pPr marL="0" indent="0">
              <a:lnSpc>
                <a:spcPct val="150000"/>
              </a:lnSpc>
              <a:spcBef>
                <a:spcPts val="0"/>
              </a:spcBef>
            </a:pPr>
            <a:endParaRPr lang="lv" sz="1800" b="1">
              <a:solidFill>
                <a:schemeClr val="tx1"/>
              </a:solidFill>
            </a:endParaRPr>
          </a:p>
        </p:txBody>
      </p:sp>
      <p:sp>
        <p:nvSpPr>
          <p:cNvPr id="4" name="Slaida numura vietturis 3">
            <a:extLst>
              <a:ext uri="{FF2B5EF4-FFF2-40B4-BE49-F238E27FC236}">
                <a16:creationId xmlns:a16="http://schemas.microsoft.com/office/drawing/2014/main" id="{EAB06509-693D-0633-2748-73B96635DCB0}"/>
              </a:ext>
            </a:extLst>
          </p:cNvPr>
          <p:cNvSpPr>
            <a:spLocks noGrp="1"/>
          </p:cNvSpPr>
          <p:nvPr>
            <p:ph type="sldNum" idx="12"/>
          </p:nvPr>
        </p:nvSpPr>
        <p:spPr/>
        <p:txBody>
          <a:bodyPr/>
          <a:lstStyle/>
          <a:p>
            <a:fld id="{00000000-1234-1234-1234-123412341234}" type="slidenum">
              <a:rPr lang="lv-LV" smtClean="0"/>
              <a:pPr/>
              <a:t>45</a:t>
            </a:fld>
            <a:endParaRPr lang="lv-LV"/>
          </a:p>
        </p:txBody>
      </p:sp>
    </p:spTree>
    <p:extLst>
      <p:ext uri="{BB962C8B-B14F-4D97-AF65-F5344CB8AC3E}">
        <p14:creationId xmlns:p14="http://schemas.microsoft.com/office/powerpoint/2010/main" val="3380833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135724-C82B-4109-91C4-C161853AB91C}"/>
              </a:ext>
            </a:extLst>
          </p:cNvPr>
          <p:cNvSpPr>
            <a:spLocks noGrp="1"/>
          </p:cNvSpPr>
          <p:nvPr>
            <p:ph type="title"/>
          </p:nvPr>
        </p:nvSpPr>
        <p:spPr>
          <a:xfrm>
            <a:off x="797588" y="257551"/>
            <a:ext cx="5542255" cy="1142815"/>
          </a:xfrm>
        </p:spPr>
        <p:txBody>
          <a:bodyPr/>
          <a:lstStyle/>
          <a:p>
            <a:r>
              <a:rPr lang="lv-LV" sz="3200"/>
              <a:t>Skaidrojums II</a:t>
            </a:r>
          </a:p>
        </p:txBody>
      </p:sp>
      <p:sp>
        <p:nvSpPr>
          <p:cNvPr id="3" name="Teksta vietturis 2">
            <a:extLst>
              <a:ext uri="{FF2B5EF4-FFF2-40B4-BE49-F238E27FC236}">
                <a16:creationId xmlns:a16="http://schemas.microsoft.com/office/drawing/2014/main" id="{6791152F-6BA9-2F02-4067-DAC32276D613}"/>
              </a:ext>
            </a:extLst>
          </p:cNvPr>
          <p:cNvSpPr>
            <a:spLocks noGrp="1"/>
          </p:cNvSpPr>
          <p:nvPr>
            <p:ph type="body" idx="1"/>
          </p:nvPr>
        </p:nvSpPr>
        <p:spPr>
          <a:xfrm>
            <a:off x="384304" y="1998590"/>
            <a:ext cx="10411515" cy="4178373"/>
          </a:xfrm>
        </p:spPr>
        <p:txBody>
          <a:bodyPr/>
          <a:lstStyle/>
          <a:p>
            <a:r>
              <a:rPr lang="lv" b="1" dirty="0">
                <a:solidFill>
                  <a:schemeClr val="tx1"/>
                </a:solidFill>
              </a:rPr>
              <a:t>   </a:t>
            </a:r>
            <a:endParaRPr lang="lv-LV" dirty="0">
              <a:solidFill>
                <a:schemeClr val="tx1"/>
              </a:solidFill>
            </a:endParaRPr>
          </a:p>
          <a:p>
            <a:r>
              <a:rPr lang="lv" b="1" dirty="0">
                <a:solidFill>
                  <a:schemeClr val="tx1"/>
                </a:solidFill>
              </a:rPr>
              <a:t>  Ja </a:t>
            </a:r>
            <a:r>
              <a:rPr lang="lv" dirty="0">
                <a:solidFill>
                  <a:schemeClr val="tx1"/>
                </a:solidFill>
              </a:rPr>
              <a:t>1.–3. klasē</a:t>
            </a:r>
            <a:r>
              <a:rPr lang="lv" b="1" dirty="0">
                <a:solidFill>
                  <a:schemeClr val="tx1"/>
                </a:solidFill>
              </a:rPr>
              <a:t> visos mācību priekšmetu noteiktajos sasniedzamajos rezultātos</a:t>
            </a:r>
            <a:r>
              <a:rPr lang="lv" dirty="0">
                <a:solidFill>
                  <a:schemeClr val="tx1"/>
                </a:solidFill>
              </a:rPr>
              <a:t> par kuriem </a:t>
            </a:r>
            <a:r>
              <a:rPr lang="lv" b="1" dirty="0">
                <a:solidFill>
                  <a:schemeClr val="tx1"/>
                </a:solidFill>
              </a:rPr>
              <a:t>nav saņemts vērtējums</a:t>
            </a:r>
            <a:r>
              <a:rPr lang="lv" dirty="0">
                <a:solidFill>
                  <a:schemeClr val="tx1"/>
                </a:solidFill>
              </a:rPr>
              <a:t> vai par kuriem </a:t>
            </a:r>
            <a:r>
              <a:rPr lang="lv" b="1" dirty="0">
                <a:solidFill>
                  <a:schemeClr val="tx1"/>
                </a:solidFill>
              </a:rPr>
              <a:t>ir saņemts pedagoģiskās padomes ieteikums</a:t>
            </a:r>
            <a:r>
              <a:rPr lang="lv" dirty="0">
                <a:solidFill>
                  <a:schemeClr val="tx1"/>
                </a:solidFill>
              </a:rPr>
              <a:t> attiecībā uz izglītojamam nepieciešamajiem papildu mācību pasākumiem, tiek noteikti p</a:t>
            </a:r>
            <a:r>
              <a:rPr lang="lv" b="1" dirty="0">
                <a:solidFill>
                  <a:schemeClr val="tx1"/>
                </a:solidFill>
              </a:rPr>
              <a:t>apildu mācību pasākumi un pēcpārbaudījumi.</a:t>
            </a:r>
            <a:endParaRPr lang="lv-LV" dirty="0">
              <a:solidFill>
                <a:schemeClr val="tx1"/>
              </a:solidFill>
            </a:endParaRPr>
          </a:p>
        </p:txBody>
      </p:sp>
      <p:sp>
        <p:nvSpPr>
          <p:cNvPr id="4" name="Slaida numura vietturis 3">
            <a:extLst>
              <a:ext uri="{FF2B5EF4-FFF2-40B4-BE49-F238E27FC236}">
                <a16:creationId xmlns:a16="http://schemas.microsoft.com/office/drawing/2014/main" id="{892CEF3B-4889-67F8-2807-900A8B6C71F7}"/>
              </a:ext>
            </a:extLst>
          </p:cNvPr>
          <p:cNvSpPr>
            <a:spLocks noGrp="1"/>
          </p:cNvSpPr>
          <p:nvPr>
            <p:ph type="sldNum" idx="12"/>
          </p:nvPr>
        </p:nvSpPr>
        <p:spPr/>
        <p:txBody>
          <a:bodyPr/>
          <a:lstStyle/>
          <a:p>
            <a:fld id="{00000000-1234-1234-1234-123412341234}" type="slidenum">
              <a:rPr lang="lv-LV" smtClean="0"/>
              <a:pPr/>
              <a:t>46</a:t>
            </a:fld>
            <a:endParaRPr lang="lv-LV"/>
          </a:p>
        </p:txBody>
      </p:sp>
    </p:spTree>
    <p:extLst>
      <p:ext uri="{BB962C8B-B14F-4D97-AF65-F5344CB8AC3E}">
        <p14:creationId xmlns:p14="http://schemas.microsoft.com/office/powerpoint/2010/main" val="4176206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0F2844-7253-0DDB-ADE0-6E5976048FD4}"/>
              </a:ext>
            </a:extLst>
          </p:cNvPr>
          <p:cNvSpPr>
            <a:spLocks noGrp="1"/>
          </p:cNvSpPr>
          <p:nvPr>
            <p:ph type="title"/>
          </p:nvPr>
        </p:nvSpPr>
        <p:spPr>
          <a:xfrm>
            <a:off x="616775" y="257551"/>
            <a:ext cx="11222321" cy="1142815"/>
          </a:xfrm>
        </p:spPr>
        <p:txBody>
          <a:bodyPr/>
          <a:lstStyle/>
          <a:p>
            <a:r>
              <a:rPr lang="lv-LV" sz="2800"/>
              <a:t>KĀ SKOLOTĀJS VAR PALĪDZĒT SKOLĒNAM UZLABOT SNIEGUMU? </a:t>
            </a:r>
          </a:p>
        </p:txBody>
      </p:sp>
      <p:sp>
        <p:nvSpPr>
          <p:cNvPr id="3" name="Teksta vietturis 2">
            <a:extLst>
              <a:ext uri="{FF2B5EF4-FFF2-40B4-BE49-F238E27FC236}">
                <a16:creationId xmlns:a16="http://schemas.microsoft.com/office/drawing/2014/main" id="{7253095B-B4D6-0F0C-4419-64D5526AC68C}"/>
              </a:ext>
            </a:extLst>
          </p:cNvPr>
          <p:cNvSpPr>
            <a:spLocks noGrp="1"/>
          </p:cNvSpPr>
          <p:nvPr>
            <p:ph type="body" idx="1"/>
          </p:nvPr>
        </p:nvSpPr>
        <p:spPr>
          <a:xfrm>
            <a:off x="616778" y="2170654"/>
            <a:ext cx="10599088" cy="4006309"/>
          </a:xfrm>
        </p:spPr>
        <p:txBody>
          <a:bodyPr/>
          <a:lstStyle/>
          <a:p>
            <a:pPr marL="228600" indent="0"/>
            <a:r>
              <a:rPr lang="lv-LV" sz="2000" b="1"/>
              <a:t>Informējiet skolēnu (un vecākus)</a:t>
            </a:r>
            <a:r>
              <a:rPr lang="lv-LV" sz="2000"/>
              <a:t> par sasniedzamajiem rezultātiem, uzdevumu izpildes nosacījumiem, vērtēšanas kritērijiem, darbu izpildes termiņiem, vērtējumu izlikšanas principiem temata/semestra sākumā. Pārliecinieties, ka skolēnam tie ir saprotami. Pēc iespējas piedāvājiet piemērus, kā izskatīsies uzdevums, kurā izpildīti visi nosacījumi.</a:t>
            </a:r>
          </a:p>
          <a:p>
            <a:pPr marL="228600" indent="0"/>
            <a:endParaRPr lang="lv-LV" sz="2000"/>
          </a:p>
          <a:p>
            <a:pPr marL="228600" indent="0"/>
            <a:r>
              <a:rPr lang="lv-LV" sz="2000" b="1"/>
              <a:t>Iesaistiet skolēnu sava darba </a:t>
            </a:r>
            <a:r>
              <a:rPr lang="lv-LV" sz="2000" b="1" err="1"/>
              <a:t>pašnovērtēšanā</a:t>
            </a:r>
            <a:r>
              <a:rPr lang="lv-LV" sz="2000"/>
              <a:t> un savstarpējā darba vērtēšanā, izmantojot tos pašus kritērijus, pēc kuriem vērtēsiet viņa sniegumu mācību posma noslēgumā. </a:t>
            </a:r>
          </a:p>
          <a:p>
            <a:pPr marL="514350" indent="-285750">
              <a:buFont typeface="Wingdings"/>
              <a:buChar char="ü"/>
            </a:pPr>
            <a:endParaRPr lang="lv-LV" sz="1800"/>
          </a:p>
        </p:txBody>
      </p:sp>
      <p:sp>
        <p:nvSpPr>
          <p:cNvPr id="4" name="Slaida numura vietturis 3">
            <a:extLst>
              <a:ext uri="{FF2B5EF4-FFF2-40B4-BE49-F238E27FC236}">
                <a16:creationId xmlns:a16="http://schemas.microsoft.com/office/drawing/2014/main" id="{615F2C32-ED6E-14D3-52C1-8C351C2F67B4}"/>
              </a:ext>
            </a:extLst>
          </p:cNvPr>
          <p:cNvSpPr>
            <a:spLocks noGrp="1"/>
          </p:cNvSpPr>
          <p:nvPr>
            <p:ph type="sldNum" idx="12"/>
          </p:nvPr>
        </p:nvSpPr>
        <p:spPr/>
        <p:txBody>
          <a:bodyPr/>
          <a:lstStyle/>
          <a:p>
            <a:fld id="{00000000-1234-1234-1234-123412341234}" type="slidenum">
              <a:rPr lang="lv-LV" smtClean="0"/>
              <a:pPr/>
              <a:t>47</a:t>
            </a:fld>
            <a:endParaRPr lang="lv-LV"/>
          </a:p>
        </p:txBody>
      </p:sp>
    </p:spTree>
    <p:extLst>
      <p:ext uri="{BB962C8B-B14F-4D97-AF65-F5344CB8AC3E}">
        <p14:creationId xmlns:p14="http://schemas.microsoft.com/office/powerpoint/2010/main" val="1918049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58ADB78-D411-129B-928B-A4E877A5C0C0}"/>
              </a:ext>
            </a:extLst>
          </p:cNvPr>
          <p:cNvSpPr>
            <a:spLocks noGrp="1"/>
          </p:cNvSpPr>
          <p:nvPr>
            <p:ph type="title"/>
          </p:nvPr>
        </p:nvSpPr>
        <p:spPr>
          <a:xfrm>
            <a:off x="818058" y="257551"/>
            <a:ext cx="9633709" cy="1142815"/>
          </a:xfrm>
        </p:spPr>
        <p:txBody>
          <a:bodyPr/>
          <a:lstStyle/>
          <a:p>
            <a:r>
              <a:rPr lang="lv-LV" sz="2800"/>
              <a:t>KĀ SKOLOTĀJS VAR PALĪDZĒT SKOLĒNAM UZLABOT SNIEGUMU? </a:t>
            </a:r>
            <a:endParaRPr lang="lv-LV"/>
          </a:p>
        </p:txBody>
      </p:sp>
      <p:sp>
        <p:nvSpPr>
          <p:cNvPr id="3" name="Teksta vietturis 2">
            <a:extLst>
              <a:ext uri="{FF2B5EF4-FFF2-40B4-BE49-F238E27FC236}">
                <a16:creationId xmlns:a16="http://schemas.microsoft.com/office/drawing/2014/main" id="{2426EE7F-0090-4202-413D-1C362107C9A7}"/>
              </a:ext>
            </a:extLst>
          </p:cNvPr>
          <p:cNvSpPr>
            <a:spLocks noGrp="1"/>
          </p:cNvSpPr>
          <p:nvPr>
            <p:ph type="body" idx="1"/>
          </p:nvPr>
        </p:nvSpPr>
        <p:spPr>
          <a:xfrm>
            <a:off x="616778" y="1936955"/>
            <a:ext cx="10311541" cy="4240008"/>
          </a:xfrm>
        </p:spPr>
        <p:txBody>
          <a:bodyPr/>
          <a:lstStyle/>
          <a:p>
            <a:pPr marL="228600" indent="0"/>
            <a:r>
              <a:rPr lang="lv-LV" sz="2000" dirty="0"/>
              <a:t>Regulāri mācību uzdevumu izvērtēšanai </a:t>
            </a:r>
            <a:r>
              <a:rPr lang="lv-LV" sz="2000" b="1" dirty="0"/>
              <a:t>izmantojiet vienotus vērtēšanas kritērijus (snieguma līmeņu aprakstus)</a:t>
            </a:r>
            <a:r>
              <a:rPr lang="lv-LV" sz="2000" dirty="0"/>
              <a:t>, lai palīdzētu skolēnam ieraudzīt, kā iegūtās zināšanas un prasmes noder un tiek izmantotas turpmākajā mācību procesā un citās jomās. </a:t>
            </a:r>
          </a:p>
          <a:p>
            <a:pPr marL="228600" indent="0"/>
            <a:r>
              <a:rPr lang="lv-LV" sz="2000" dirty="0"/>
              <a:t>Pastāvīgi mācību procesa laikā </a:t>
            </a:r>
            <a:r>
              <a:rPr lang="lv-LV" sz="2000" b="1" dirty="0"/>
              <a:t>pārliecinieties, ka skolēnam ir saprotami viņu snieguma vērtēšanas kritēriji.</a:t>
            </a:r>
            <a:r>
              <a:rPr lang="lv-LV" sz="2000" dirty="0"/>
              <a:t> Veidojiet skolēna izpratni par kvalitatīvu sniegumu, radot iespēju piemērot vērtēšanas kritērijus dotiem piemēriem un izmantot tos vienaudžu un sava snieguma </a:t>
            </a:r>
            <a:r>
              <a:rPr lang="lv-LV" sz="2000" dirty="0" err="1"/>
              <a:t>pašnovērtēšanā</a:t>
            </a:r>
            <a:r>
              <a:rPr lang="lv-LV" sz="2000" dirty="0"/>
              <a:t>.</a:t>
            </a:r>
          </a:p>
          <a:p>
            <a:pPr marL="228600" indent="0" algn="just"/>
            <a:r>
              <a:rPr lang="lv-LV" sz="2000" dirty="0"/>
              <a:t>Mācību gada laikā skolotājiem vēlams analizēt viena vecumposma, vienas jomas un starp jomām STAP līmeņu piemērošanas principus, SLA aprakstus par vieniem un tiem pašiem SR, ja nepieciešams veikt izmaiņas, labojumus. </a:t>
            </a:r>
          </a:p>
        </p:txBody>
      </p:sp>
      <p:sp>
        <p:nvSpPr>
          <p:cNvPr id="4" name="Slaida numura vietturis 3">
            <a:extLst>
              <a:ext uri="{FF2B5EF4-FFF2-40B4-BE49-F238E27FC236}">
                <a16:creationId xmlns:a16="http://schemas.microsoft.com/office/drawing/2014/main" id="{53B22C55-13F6-15CB-1418-AE45DA4F47DC}"/>
              </a:ext>
            </a:extLst>
          </p:cNvPr>
          <p:cNvSpPr>
            <a:spLocks noGrp="1"/>
          </p:cNvSpPr>
          <p:nvPr>
            <p:ph type="sldNum" idx="12"/>
          </p:nvPr>
        </p:nvSpPr>
        <p:spPr/>
        <p:txBody>
          <a:bodyPr/>
          <a:lstStyle/>
          <a:p>
            <a:fld id="{00000000-1234-1234-1234-123412341234}" type="slidenum">
              <a:rPr lang="lv-LV" smtClean="0"/>
              <a:pPr/>
              <a:t>48</a:t>
            </a:fld>
            <a:endParaRPr lang="lv-LV"/>
          </a:p>
        </p:txBody>
      </p:sp>
    </p:spTree>
    <p:extLst>
      <p:ext uri="{BB962C8B-B14F-4D97-AF65-F5344CB8AC3E}">
        <p14:creationId xmlns:p14="http://schemas.microsoft.com/office/powerpoint/2010/main" val="1301073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6583F8D-073B-3BB2-6A90-F828E6EFB539}"/>
              </a:ext>
            </a:extLst>
          </p:cNvPr>
          <p:cNvSpPr>
            <a:spLocks noGrp="1"/>
          </p:cNvSpPr>
          <p:nvPr>
            <p:ph type="title"/>
          </p:nvPr>
        </p:nvSpPr>
        <p:spPr>
          <a:xfrm>
            <a:off x="1108124" y="279963"/>
            <a:ext cx="10753190" cy="1142815"/>
          </a:xfrm>
        </p:spPr>
        <p:txBody>
          <a:bodyPr/>
          <a:lstStyle/>
          <a:p>
            <a:r>
              <a:rPr lang="lv-LV" sz="3200"/>
              <a:t>KĀ KOMUNICĒT AR VECĀKIEM?</a:t>
            </a:r>
            <a:br>
              <a:rPr lang="lv-LV"/>
            </a:br>
            <a:r>
              <a:rPr lang="lv-LV" b="0"/>
              <a:t>Vecākiem par pilnveidoto mācību saturu un pieeju pamatizglītībā</a:t>
            </a:r>
            <a:br>
              <a:rPr lang="lv-LV"/>
            </a:br>
            <a:r>
              <a:rPr lang="lv-LV" sz="1200"/>
              <a:t> </a:t>
            </a:r>
            <a:r>
              <a:rPr lang="lv-LV" sz="1200" b="0">
                <a:hlinkClick r:id="rId2"/>
              </a:rPr>
              <a:t>https://mape.gov.lv/catalog/materials/66D6E22A-767F-4332-87A9-1EEB34EDBB55/view?preview=BB8A2415-5A23-4310-835F-39B4385E4567</a:t>
            </a:r>
            <a:r>
              <a:rPr lang="lv-LV" sz="1200" b="0"/>
              <a:t> </a:t>
            </a:r>
            <a:endParaRPr lang="lv-LV" sz="1200"/>
          </a:p>
        </p:txBody>
      </p:sp>
      <p:sp>
        <p:nvSpPr>
          <p:cNvPr id="3" name="Teksta vietturis 2">
            <a:extLst>
              <a:ext uri="{FF2B5EF4-FFF2-40B4-BE49-F238E27FC236}">
                <a16:creationId xmlns:a16="http://schemas.microsoft.com/office/drawing/2014/main" id="{2DE60F23-4DC2-28DB-933C-E7728E5A8D19}"/>
              </a:ext>
            </a:extLst>
          </p:cNvPr>
          <p:cNvSpPr>
            <a:spLocks noGrp="1"/>
          </p:cNvSpPr>
          <p:nvPr>
            <p:ph type="body" idx="1"/>
          </p:nvPr>
        </p:nvSpPr>
        <p:spPr>
          <a:xfrm>
            <a:off x="796226" y="1855290"/>
            <a:ext cx="10272209" cy="4492710"/>
          </a:xfrm>
        </p:spPr>
        <p:txBody>
          <a:bodyPr/>
          <a:lstStyle/>
          <a:p>
            <a:pPr marL="228600" indent="0" algn="just">
              <a:spcBef>
                <a:spcPts val="0"/>
              </a:spcBef>
            </a:pPr>
            <a:r>
              <a:rPr lang="lv-LV" sz="2000">
                <a:solidFill>
                  <a:schemeClr val="bg2"/>
                </a:solidFill>
              </a:rPr>
              <a:t>Jaunais vērtējuma izteikšanas veids ietekmēs arī komunikāciju ar vecākiem. Sabiedrībā joprojām ir izplatīts uzskats, ka vērtība ir skolēna atzīmēm un reitingam klasē – skaitliski izmērāmam rezultātam kontroldarbā vai eksāmenā. Savukārt paši skolēni mēdz uzskatīt, ka uzdevumi skolā ir tikai tādēļ, lai saņemtu par tiem atzīmi, – ja par tiem atzīmi neliek, tad kāpēc tos pildīt? Mainot šo priekšstatu un priekšplānā izvirzot to, ko skolēns ir apguvis, iemācījies un sapratis, mainīsies arī mācību vērtība gan vecāku, gan pašu skolēnu izpratnē.</a:t>
            </a:r>
            <a:endParaRPr lang="en-US" sz="2000">
              <a:solidFill>
                <a:schemeClr val="bg2"/>
              </a:solidFill>
            </a:endParaRPr>
          </a:p>
          <a:p>
            <a:pPr marL="228600" indent="0" algn="just">
              <a:spcBef>
                <a:spcPts val="0"/>
              </a:spcBef>
            </a:pPr>
            <a:endParaRPr lang="lv-LV" sz="2000">
              <a:solidFill>
                <a:schemeClr val="bg2"/>
              </a:solidFill>
            </a:endParaRPr>
          </a:p>
          <a:p>
            <a:pPr marL="228600" indent="0" algn="just">
              <a:spcBef>
                <a:spcPts val="0"/>
              </a:spcBef>
            </a:pPr>
            <a:r>
              <a:rPr lang="lv-LV" sz="2000">
                <a:solidFill>
                  <a:schemeClr val="bg2"/>
                </a:solidFill>
              </a:rPr>
              <a:t>Vecāku uzdevums savukārt šajā procesā ir </a:t>
            </a:r>
            <a:r>
              <a:rPr lang="lv-LV" sz="2000" b="1">
                <a:solidFill>
                  <a:schemeClr val="bg2"/>
                </a:solidFill>
              </a:rPr>
              <a:t>sniegt savam bērnam atbalstu un iedvesmu</a:t>
            </a:r>
            <a:r>
              <a:rPr lang="lv-LV" sz="2000">
                <a:solidFill>
                  <a:schemeClr val="bg2"/>
                </a:solidFill>
              </a:rPr>
              <a:t> – ar sarunām par izglītības nozīmi, par skolu kā par vietu, kur mācīties domāt un risināt dažādas problēmas. </a:t>
            </a:r>
          </a:p>
          <a:p>
            <a:pPr marL="228600" indent="0" algn="just">
              <a:spcBef>
                <a:spcPts val="0"/>
              </a:spcBef>
              <a:spcAft>
                <a:spcPts val="600"/>
              </a:spcAft>
            </a:pPr>
            <a:endParaRPr lang="lv-LV" sz="1800">
              <a:solidFill>
                <a:schemeClr val="bg2"/>
              </a:solidFill>
            </a:endParaRPr>
          </a:p>
          <a:p>
            <a:pPr marL="571500" indent="-342900" algn="just">
              <a:spcBef>
                <a:spcPts val="0"/>
              </a:spcBef>
              <a:spcAft>
                <a:spcPts val="600"/>
              </a:spcAft>
              <a:buFont typeface="Wingdings,Sans-Serif"/>
              <a:buChar char="§"/>
            </a:pPr>
            <a:endParaRPr lang="lv-LV" sz="1400">
              <a:solidFill>
                <a:schemeClr val="bg2"/>
              </a:solidFill>
            </a:endParaRPr>
          </a:p>
        </p:txBody>
      </p:sp>
      <p:sp>
        <p:nvSpPr>
          <p:cNvPr id="4" name="Slaida numura vietturis 3">
            <a:extLst>
              <a:ext uri="{FF2B5EF4-FFF2-40B4-BE49-F238E27FC236}">
                <a16:creationId xmlns:a16="http://schemas.microsoft.com/office/drawing/2014/main" id="{940C3ACC-573D-0ACD-A6C3-900C5D8BAB41}"/>
              </a:ext>
            </a:extLst>
          </p:cNvPr>
          <p:cNvSpPr>
            <a:spLocks noGrp="1"/>
          </p:cNvSpPr>
          <p:nvPr>
            <p:ph type="sldNum" idx="12"/>
          </p:nvPr>
        </p:nvSpPr>
        <p:spPr/>
        <p:txBody>
          <a:bodyPr/>
          <a:lstStyle/>
          <a:p>
            <a:fld id="{00000000-1234-1234-1234-123412341234}" type="slidenum">
              <a:rPr lang="lv-LV" smtClean="0"/>
              <a:pPr/>
              <a:t>49</a:t>
            </a:fld>
            <a:endParaRPr lang="lv-LV"/>
          </a:p>
        </p:txBody>
      </p:sp>
    </p:spTree>
    <p:extLst>
      <p:ext uri="{BB962C8B-B14F-4D97-AF65-F5344CB8AC3E}">
        <p14:creationId xmlns:p14="http://schemas.microsoft.com/office/powerpoint/2010/main" val="310858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4229088-204D-10BD-28EC-F50BEFAF4288}"/>
              </a:ext>
            </a:extLst>
          </p:cNvPr>
          <p:cNvSpPr>
            <a:spLocks noGrp="1"/>
          </p:cNvSpPr>
          <p:nvPr>
            <p:ph type="title"/>
          </p:nvPr>
        </p:nvSpPr>
        <p:spPr>
          <a:xfrm>
            <a:off x="616775" y="257551"/>
            <a:ext cx="11130513" cy="1142815"/>
          </a:xfrm>
        </p:spPr>
        <p:txBody>
          <a:bodyPr vert="horz" lIns="91440" tIns="45720" rIns="91440" bIns="45720" rtlCol="0" anchor="ctr">
            <a:normAutofit/>
          </a:bodyPr>
          <a:lstStyle/>
          <a:p>
            <a:pPr>
              <a:lnSpc>
                <a:spcPct val="90000"/>
              </a:lnSpc>
              <a:spcBef>
                <a:spcPct val="0"/>
              </a:spcBef>
            </a:pPr>
            <a:r>
              <a:rPr lang="en-US" sz="3200" kern="1200">
                <a:solidFill>
                  <a:schemeClr val="tx1"/>
                </a:solidFill>
                <a:cs typeface="Arial"/>
              </a:rPr>
              <a:t>VĒRTĒŠANAS VEIDI SĀKUMSKOLĀ</a:t>
            </a:r>
          </a:p>
        </p:txBody>
      </p:sp>
      <p:graphicFrame>
        <p:nvGraphicFramePr>
          <p:cNvPr id="9" name="Tabula 8">
            <a:extLst>
              <a:ext uri="{FF2B5EF4-FFF2-40B4-BE49-F238E27FC236}">
                <a16:creationId xmlns:a16="http://schemas.microsoft.com/office/drawing/2014/main" id="{434C9AE1-9361-A37F-6075-00B10B725CA0}"/>
              </a:ext>
            </a:extLst>
          </p:cNvPr>
          <p:cNvGraphicFramePr>
            <a:graphicFrameLocks noGrp="1"/>
          </p:cNvGraphicFramePr>
          <p:nvPr>
            <p:extLst>
              <p:ext uri="{D42A27DB-BD31-4B8C-83A1-F6EECF244321}">
                <p14:modId xmlns:p14="http://schemas.microsoft.com/office/powerpoint/2010/main" val="1310239770"/>
              </p:ext>
            </p:extLst>
          </p:nvPr>
        </p:nvGraphicFramePr>
        <p:xfrm>
          <a:off x="12915" y="1717728"/>
          <a:ext cx="12163516" cy="4070356"/>
        </p:xfrm>
        <a:graphic>
          <a:graphicData uri="http://schemas.openxmlformats.org/drawingml/2006/table">
            <a:tbl>
              <a:tblPr firstRow="1" bandRow="1">
                <a:tableStyleId>{68D230F3-CF80-4859-8CE7-A43EE81993B5}</a:tableStyleId>
              </a:tblPr>
              <a:tblGrid>
                <a:gridCol w="1898542">
                  <a:extLst>
                    <a:ext uri="{9D8B030D-6E8A-4147-A177-3AD203B41FA5}">
                      <a16:colId xmlns:a16="http://schemas.microsoft.com/office/drawing/2014/main" val="1322599251"/>
                    </a:ext>
                  </a:extLst>
                </a:gridCol>
                <a:gridCol w="1588573">
                  <a:extLst>
                    <a:ext uri="{9D8B030D-6E8A-4147-A177-3AD203B41FA5}">
                      <a16:colId xmlns:a16="http://schemas.microsoft.com/office/drawing/2014/main" val="2833145033"/>
                    </a:ext>
                  </a:extLst>
                </a:gridCol>
                <a:gridCol w="2111644">
                  <a:extLst>
                    <a:ext uri="{9D8B030D-6E8A-4147-A177-3AD203B41FA5}">
                      <a16:colId xmlns:a16="http://schemas.microsoft.com/office/drawing/2014/main" val="1848450131"/>
                    </a:ext>
                  </a:extLst>
                </a:gridCol>
                <a:gridCol w="4893042">
                  <a:extLst>
                    <a:ext uri="{9D8B030D-6E8A-4147-A177-3AD203B41FA5}">
                      <a16:colId xmlns:a16="http://schemas.microsoft.com/office/drawing/2014/main" val="698822914"/>
                    </a:ext>
                  </a:extLst>
                </a:gridCol>
                <a:gridCol w="1671715">
                  <a:extLst>
                    <a:ext uri="{9D8B030D-6E8A-4147-A177-3AD203B41FA5}">
                      <a16:colId xmlns:a16="http://schemas.microsoft.com/office/drawing/2014/main" val="1083258350"/>
                    </a:ext>
                  </a:extLst>
                </a:gridCol>
              </a:tblGrid>
              <a:tr h="723392">
                <a:tc>
                  <a:txBody>
                    <a:bodyPr/>
                    <a:lstStyle/>
                    <a:p>
                      <a:pPr algn="ctr"/>
                      <a:r>
                        <a:rPr lang="lv-LV" sz="1400">
                          <a:latin typeface="Verdana"/>
                        </a:rPr>
                        <a:t>VĒRTĒŠANAS </a:t>
                      </a:r>
                    </a:p>
                    <a:p>
                      <a:pPr lvl="0" algn="ctr">
                        <a:buNone/>
                      </a:pPr>
                      <a:r>
                        <a:rPr lang="lv-LV" sz="1400">
                          <a:latin typeface="Verdana"/>
                        </a:rPr>
                        <a:t>VEIDS</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20000"/>
                        <a:lumOff val="80000"/>
                      </a:schemeClr>
                    </a:solidFill>
                  </a:tcPr>
                </a:tc>
                <a:tc>
                  <a:txBody>
                    <a:bodyPr/>
                    <a:lstStyle/>
                    <a:p>
                      <a:pPr lvl="0" algn="ctr">
                        <a:buNone/>
                      </a:pPr>
                      <a:r>
                        <a:rPr lang="lv-LV" sz="1400">
                          <a:latin typeface="Verdana"/>
                        </a:rPr>
                        <a:t>KAS ORGANIZĒ</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20000"/>
                        <a:lumOff val="80000"/>
                      </a:schemeClr>
                    </a:solidFill>
                  </a:tcPr>
                </a:tc>
                <a:tc>
                  <a:txBody>
                    <a:bodyPr/>
                    <a:lstStyle/>
                    <a:p>
                      <a:pPr algn="ctr"/>
                      <a:r>
                        <a:rPr lang="lv-LV" sz="1400">
                          <a:latin typeface="Verdana"/>
                        </a:rPr>
                        <a:t>PERIODISKUMS</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20000"/>
                        <a:lumOff val="80000"/>
                      </a:schemeClr>
                    </a:solidFill>
                  </a:tcPr>
                </a:tc>
                <a:tc>
                  <a:txBody>
                    <a:bodyPr/>
                    <a:lstStyle/>
                    <a:p>
                      <a:pPr algn="ctr"/>
                      <a:r>
                        <a:rPr lang="lv-LV" sz="1400">
                          <a:latin typeface="Verdana"/>
                        </a:rPr>
                        <a:t>MĒRĶIS</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20000"/>
                        <a:lumOff val="80000"/>
                      </a:schemeClr>
                    </a:solidFill>
                  </a:tcPr>
                </a:tc>
                <a:tc>
                  <a:txBody>
                    <a:bodyPr/>
                    <a:lstStyle/>
                    <a:p>
                      <a:pPr algn="ctr"/>
                      <a:r>
                        <a:rPr lang="lv-LV" sz="1400">
                          <a:latin typeface="Verdana"/>
                        </a:rPr>
                        <a:t>VĒRTĒJUMS</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20000"/>
                        <a:lumOff val="80000"/>
                      </a:schemeClr>
                    </a:solidFill>
                  </a:tcPr>
                </a:tc>
                <a:extLst>
                  <a:ext uri="{0D108BD9-81ED-4DB2-BD59-A6C34878D82A}">
                    <a16:rowId xmlns:a16="http://schemas.microsoft.com/office/drawing/2014/main" val="401690771"/>
                  </a:ext>
                </a:extLst>
              </a:tr>
              <a:tr h="725684">
                <a:tc>
                  <a:txBody>
                    <a:bodyPr/>
                    <a:lstStyle/>
                    <a:p>
                      <a:r>
                        <a:rPr lang="lv-LV" sz="1400" b="1" err="1">
                          <a:latin typeface="Verdana"/>
                        </a:rPr>
                        <a:t>Formatīvā</a:t>
                      </a:r>
                      <a:endParaRPr lang="lv-LV" sz="1400" b="1">
                        <a:latin typeface="Verdana"/>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a:latin typeface="Verdana"/>
                        </a:rPr>
                        <a:t>Pedagogs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lv-LV" sz="1400">
                          <a:latin typeface="Verdana"/>
                        </a:rPr>
                        <a:t>Bieži, ikdienas mācību procesā</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u="none" strike="noStrike" noProof="0">
                          <a:solidFill>
                            <a:srgbClr val="664690"/>
                          </a:solidFill>
                          <a:latin typeface="Verdana"/>
                        </a:rPr>
                        <a:t>Sniegt informāciju, kuru var izmantot mācību procesā snieguma uzlabošanai.</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lv-LV" sz="1400">
                          <a:latin typeface="Verdana"/>
                        </a:rPr>
                        <a:t>AS, %, i/</a:t>
                      </a:r>
                      <a:r>
                        <a:rPr lang="lv-LV" sz="1400" err="1">
                          <a:latin typeface="Verdana"/>
                        </a:rPr>
                        <a:t>ni</a:t>
                      </a:r>
                      <a:r>
                        <a:rPr lang="lv-LV" sz="1400">
                          <a:latin typeface="Verdana"/>
                        </a:rPr>
                        <a:t>, STAP </a:t>
                      </a:r>
                    </a:p>
                    <a:p>
                      <a:pPr lvl="0" algn="ctr">
                        <a:buNone/>
                      </a:pPr>
                      <a:r>
                        <a:rPr lang="lv-LV" sz="1400">
                          <a:latin typeface="Verdana"/>
                        </a:rPr>
                        <a:t>(skolas kārtība)</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07127947"/>
                  </a:ext>
                </a:extLst>
              </a:tr>
              <a:tr h="725684">
                <a:tc>
                  <a:txBody>
                    <a:bodyPr/>
                    <a:lstStyle/>
                    <a:p>
                      <a:r>
                        <a:rPr lang="lv-LV" sz="1400" b="1" err="1">
                          <a:latin typeface="Verdana"/>
                        </a:rPr>
                        <a:t>Summatīvā</a:t>
                      </a:r>
                      <a:endParaRPr lang="lv-LV" sz="1400" b="1">
                        <a:latin typeface="Verdana"/>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a:latin typeface="Verdana"/>
                        </a:rPr>
                        <a:t>Pedagogs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lv-LV" sz="1400">
                          <a:latin typeface="Verdana"/>
                        </a:rPr>
                        <a:t>Reti, mācīšanās posma noslēgumā</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u="none" strike="noStrike" noProof="0">
                          <a:solidFill>
                            <a:srgbClr val="664690"/>
                          </a:solidFill>
                          <a:latin typeface="Verdana"/>
                        </a:rPr>
                        <a:t>Novērtēt un dokumentēt skolēna mācīšanās rezultātu.</a:t>
                      </a:r>
                      <a:endParaRPr lang="lv-LV" sz="1400">
                        <a:latin typeface="Verdana"/>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lv-LV" sz="1400">
                          <a:latin typeface="Verdana"/>
                        </a:rPr>
                        <a:t>STAP</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07454510"/>
                  </a:ext>
                </a:extLst>
              </a:tr>
              <a:tr h="725684">
                <a:tc>
                  <a:txBody>
                    <a:bodyPr/>
                    <a:lstStyle/>
                    <a:p>
                      <a:r>
                        <a:rPr lang="lv-LV" sz="1400" b="1">
                          <a:latin typeface="Verdana"/>
                        </a:rPr>
                        <a:t>Diagnosticējošā</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a:latin typeface="Verdana"/>
                        </a:rPr>
                        <a:t>Skola/ pedagogs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lv-LV" sz="1400">
                          <a:latin typeface="Verdana"/>
                        </a:rPr>
                        <a:t>Reti, mācīšanās posma sākumā</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u="none" strike="noStrike" noProof="0">
                          <a:solidFill>
                            <a:srgbClr val="664690"/>
                          </a:solidFill>
                          <a:latin typeface="Verdana"/>
                        </a:rPr>
                        <a:t>Noteikt skolēna apgūtās zināšanas, izpratni, prasmes un kompleksus sasniedzamos rezultātus  mācību procesa plānošanai un pilnveidei.</a:t>
                      </a:r>
                      <a:endParaRPr lang="lv-LV" sz="1400">
                        <a:latin typeface="Verdana"/>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lv-LV" sz="1400">
                          <a:latin typeface="Verdana"/>
                        </a:rPr>
                        <a:t>%</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48686853"/>
                  </a:ext>
                </a:extLst>
              </a:tr>
              <a:tr h="725684">
                <a:tc>
                  <a:txBody>
                    <a:bodyPr/>
                    <a:lstStyle/>
                    <a:p>
                      <a:r>
                        <a:rPr lang="lv-LV" sz="1400" b="1">
                          <a:latin typeface="Verdana"/>
                        </a:rPr>
                        <a:t>Monitoringa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a:latin typeface="Verdana"/>
                        </a:rPr>
                        <a:t>VISC</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a:latin typeface="Verdana"/>
                        </a:rPr>
                        <a:t>Pēc nepieciešamības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lv-LV" sz="1400" u="none" strike="noStrike" noProof="0">
                          <a:solidFill>
                            <a:srgbClr val="664690"/>
                          </a:solidFill>
                          <a:latin typeface="Verdana"/>
                        </a:rPr>
                        <a:t>Izvērtēt izglītojamo sniegumu un mācību procesa kvalitāti, lai izvērtētu nepieciešamību metodiskā atbalsta sniegšanai pedagogiem vai mācību satura pilnveides iespējas, vai atbalsta materiālu izstrādi skolēnu vajadzībām.</a:t>
                      </a:r>
                      <a:endParaRPr lang="lv-LV" sz="1400">
                        <a:latin typeface="Verdana"/>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lv-LV" sz="1400">
                          <a:latin typeface="Verdana"/>
                        </a:rPr>
                        <a:t>%</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47475692"/>
                  </a:ext>
                </a:extLst>
              </a:tr>
            </a:tbl>
          </a:graphicData>
        </a:graphic>
      </p:graphicFrame>
    </p:spTree>
    <p:extLst>
      <p:ext uri="{BB962C8B-B14F-4D97-AF65-F5344CB8AC3E}">
        <p14:creationId xmlns:p14="http://schemas.microsoft.com/office/powerpoint/2010/main" val="484130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3C7304-196C-FE0F-6B53-908D71CF3EC6}"/>
              </a:ext>
            </a:extLst>
          </p:cNvPr>
          <p:cNvSpPr>
            <a:spLocks noGrp="1"/>
          </p:cNvSpPr>
          <p:nvPr>
            <p:ph type="title"/>
          </p:nvPr>
        </p:nvSpPr>
        <p:spPr>
          <a:xfrm>
            <a:off x="803680" y="257551"/>
            <a:ext cx="8195974" cy="1142815"/>
          </a:xfrm>
        </p:spPr>
        <p:txBody>
          <a:bodyPr/>
          <a:lstStyle/>
          <a:p>
            <a:r>
              <a:rPr lang="lv-LV" sz="3200"/>
              <a:t>KĀ KOMUNICĒT AR VECĀKIEM?</a:t>
            </a:r>
          </a:p>
        </p:txBody>
      </p:sp>
      <p:sp>
        <p:nvSpPr>
          <p:cNvPr id="3" name="Teksta vietturis 2">
            <a:extLst>
              <a:ext uri="{FF2B5EF4-FFF2-40B4-BE49-F238E27FC236}">
                <a16:creationId xmlns:a16="http://schemas.microsoft.com/office/drawing/2014/main" id="{4CE1C967-267B-523D-39B4-48647CF256F4}"/>
              </a:ext>
            </a:extLst>
          </p:cNvPr>
          <p:cNvSpPr>
            <a:spLocks noGrp="1"/>
          </p:cNvSpPr>
          <p:nvPr>
            <p:ph type="body" idx="1"/>
          </p:nvPr>
        </p:nvSpPr>
        <p:spPr>
          <a:xfrm>
            <a:off x="616778" y="2243979"/>
            <a:ext cx="10440937" cy="3932984"/>
          </a:xfrm>
        </p:spPr>
        <p:txBody>
          <a:bodyPr/>
          <a:lstStyle/>
          <a:p>
            <a:pPr marL="228600" indent="0" algn="just">
              <a:spcBef>
                <a:spcPts val="0"/>
              </a:spcBef>
              <a:spcAft>
                <a:spcPts val="600"/>
              </a:spcAft>
            </a:pPr>
            <a:r>
              <a:rPr lang="lv-LV">
                <a:solidFill>
                  <a:schemeClr val="bg2"/>
                </a:solidFill>
              </a:rPr>
              <a:t>Tāpat vecāki var iedrošināt savu bērnu jautāt skolotājam: ko es šodien iemācījos, ko es jaunu gribētu uzzināt, kas man vēl šobrīd nesanāk?</a:t>
            </a:r>
          </a:p>
          <a:p>
            <a:pPr marL="228600" indent="0" algn="just">
              <a:spcBef>
                <a:spcPts val="0"/>
              </a:spcBef>
              <a:spcAft>
                <a:spcPts val="600"/>
              </a:spcAft>
            </a:pPr>
            <a:endParaRPr lang="lv-LV">
              <a:solidFill>
                <a:schemeClr val="bg2"/>
              </a:solidFill>
            </a:endParaRPr>
          </a:p>
          <a:p>
            <a:pPr marL="228600" indent="0" algn="just">
              <a:spcBef>
                <a:spcPts val="0"/>
              </a:spcBef>
              <a:spcAft>
                <a:spcPts val="600"/>
              </a:spcAft>
            </a:pPr>
            <a:r>
              <a:rPr lang="lv-LV">
                <a:solidFill>
                  <a:schemeClr val="bg2"/>
                </a:solidFill>
              </a:rPr>
              <a:t>Ikdienā ģimenē</a:t>
            </a:r>
            <a:r>
              <a:rPr lang="lv-LV" b="1">
                <a:solidFill>
                  <a:schemeClr val="bg2"/>
                </a:solidFill>
              </a:rPr>
              <a:t> veidot pozitīvu attieksmi pret mācīšanos un skolu.</a:t>
            </a:r>
            <a:r>
              <a:rPr lang="lv-LV">
                <a:solidFill>
                  <a:schemeClr val="bg2"/>
                </a:solidFill>
              </a:rPr>
              <a:t> Iedrošināt un atbalstīt bērnu jaunu zināšanu apguvē. </a:t>
            </a:r>
          </a:p>
        </p:txBody>
      </p:sp>
      <p:sp>
        <p:nvSpPr>
          <p:cNvPr id="4" name="Slaida numura vietturis 3">
            <a:extLst>
              <a:ext uri="{FF2B5EF4-FFF2-40B4-BE49-F238E27FC236}">
                <a16:creationId xmlns:a16="http://schemas.microsoft.com/office/drawing/2014/main" id="{E3468565-BA41-B248-E874-E6678A6FB162}"/>
              </a:ext>
            </a:extLst>
          </p:cNvPr>
          <p:cNvSpPr>
            <a:spLocks noGrp="1"/>
          </p:cNvSpPr>
          <p:nvPr>
            <p:ph type="sldNum" idx="12"/>
          </p:nvPr>
        </p:nvSpPr>
        <p:spPr/>
        <p:txBody>
          <a:bodyPr/>
          <a:lstStyle/>
          <a:p>
            <a:fld id="{00000000-1234-1234-1234-123412341234}" type="slidenum">
              <a:rPr lang="lv-LV" smtClean="0"/>
              <a:pPr/>
              <a:t>50</a:t>
            </a:fld>
            <a:endParaRPr lang="lv-LV"/>
          </a:p>
        </p:txBody>
      </p:sp>
    </p:spTree>
    <p:extLst>
      <p:ext uri="{BB962C8B-B14F-4D97-AF65-F5344CB8AC3E}">
        <p14:creationId xmlns:p14="http://schemas.microsoft.com/office/powerpoint/2010/main" val="4244130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158176B-3E88-FD5E-4139-B5913E6F98BA}"/>
              </a:ext>
            </a:extLst>
          </p:cNvPr>
          <p:cNvSpPr>
            <a:spLocks noGrp="1"/>
          </p:cNvSpPr>
          <p:nvPr>
            <p:ph type="title"/>
          </p:nvPr>
        </p:nvSpPr>
        <p:spPr>
          <a:xfrm>
            <a:off x="815621" y="257551"/>
            <a:ext cx="9118561" cy="1142815"/>
          </a:xfrm>
        </p:spPr>
        <p:txBody>
          <a:bodyPr/>
          <a:lstStyle/>
          <a:p>
            <a:r>
              <a:rPr lang="lv-LV" sz="3200"/>
              <a:t>KĀ KOMUNICĒT AR VECĀKIEM?</a:t>
            </a:r>
          </a:p>
        </p:txBody>
      </p:sp>
      <p:sp>
        <p:nvSpPr>
          <p:cNvPr id="3" name="Teksta vietturis 2">
            <a:extLst>
              <a:ext uri="{FF2B5EF4-FFF2-40B4-BE49-F238E27FC236}">
                <a16:creationId xmlns:a16="http://schemas.microsoft.com/office/drawing/2014/main" id="{762C2445-C4DA-52AD-F3F6-C0ADEA48D274}"/>
              </a:ext>
            </a:extLst>
          </p:cNvPr>
          <p:cNvSpPr>
            <a:spLocks noGrp="1"/>
          </p:cNvSpPr>
          <p:nvPr>
            <p:ph type="body" idx="1"/>
          </p:nvPr>
        </p:nvSpPr>
        <p:spPr>
          <a:xfrm>
            <a:off x="616778" y="1870168"/>
            <a:ext cx="10929767" cy="4306795"/>
          </a:xfrm>
        </p:spPr>
        <p:txBody>
          <a:bodyPr/>
          <a:lstStyle/>
          <a:p>
            <a:pPr marL="228600" indent="0" algn="just">
              <a:spcBef>
                <a:spcPts val="0"/>
              </a:spcBef>
              <a:spcAft>
                <a:spcPts val="600"/>
              </a:spcAft>
            </a:pPr>
            <a:r>
              <a:rPr lang="lv-LV" sz="2000" dirty="0">
                <a:solidFill>
                  <a:schemeClr val="bg2"/>
                </a:solidFill>
              </a:rPr>
              <a:t>Veidot konstruktīvas attiecības ar skolotājiem un citiem vecākiem.</a:t>
            </a:r>
            <a:r>
              <a:rPr lang="lv-LV" sz="2000" b="1" dirty="0">
                <a:solidFill>
                  <a:schemeClr val="bg2"/>
                </a:solidFill>
              </a:rPr>
              <a:t> Sarunāties, risināt jautājumus un problēmas</a:t>
            </a:r>
            <a:r>
              <a:rPr lang="lv-LV" sz="2000" dirty="0">
                <a:solidFill>
                  <a:schemeClr val="bg2"/>
                </a:solidFill>
              </a:rPr>
              <a:t>. Apmeklēt vecākiem domātos pasākumus, interesēties par sava bērna individuālo progresu.</a:t>
            </a:r>
            <a:endParaRPr lang="lv-LV" dirty="0"/>
          </a:p>
          <a:p>
            <a:pPr marL="228600" indent="0" algn="just">
              <a:spcBef>
                <a:spcPts val="0"/>
              </a:spcBef>
              <a:spcAft>
                <a:spcPts val="600"/>
              </a:spcAft>
            </a:pPr>
            <a:endParaRPr lang="lv-LV" sz="2000" dirty="0">
              <a:solidFill>
                <a:schemeClr val="bg2"/>
              </a:solidFill>
            </a:endParaRPr>
          </a:p>
          <a:p>
            <a:pPr marL="228600" indent="0" algn="just">
              <a:spcBef>
                <a:spcPts val="0"/>
              </a:spcBef>
              <a:spcAft>
                <a:spcPts val="600"/>
              </a:spcAft>
            </a:pPr>
            <a:r>
              <a:rPr lang="lv-LV" sz="2000" dirty="0">
                <a:solidFill>
                  <a:schemeClr val="bg2"/>
                </a:solidFill>
              </a:rPr>
              <a:t>Ik dienu būt </a:t>
            </a:r>
            <a:r>
              <a:rPr lang="lv-LV" sz="2000" dirty="0" err="1">
                <a:solidFill>
                  <a:schemeClr val="bg2"/>
                </a:solidFill>
              </a:rPr>
              <a:t>klātesošiem</a:t>
            </a:r>
            <a:r>
              <a:rPr lang="lv-LV" sz="2000" dirty="0">
                <a:solidFill>
                  <a:schemeClr val="bg2"/>
                </a:solidFill>
              </a:rPr>
              <a:t> un atbalstošiem –</a:t>
            </a:r>
            <a:r>
              <a:rPr lang="lv-LV" sz="2000" b="1" dirty="0">
                <a:solidFill>
                  <a:schemeClr val="bg2"/>
                </a:solidFill>
              </a:rPr>
              <a:t> interesēties, sarunāties ar bērnu</a:t>
            </a:r>
            <a:r>
              <a:rPr lang="lv-LV" sz="2000" dirty="0">
                <a:solidFill>
                  <a:schemeClr val="bg2"/>
                </a:solidFill>
              </a:rPr>
              <a:t> par skolā notiekošo, piedzīvoto, izdošanos, pārsteigumiem, grūtībām. Pārrunāt nesaprašanos, palīdzēt bērniem izprast dažādu pušu viedokli un meklēt risinājumus.</a:t>
            </a:r>
          </a:p>
          <a:p>
            <a:pPr marL="228600" indent="0" algn="just">
              <a:spcBef>
                <a:spcPts val="0"/>
              </a:spcBef>
              <a:spcAft>
                <a:spcPts val="600"/>
              </a:spcAft>
            </a:pPr>
            <a:endParaRPr lang="lv-LV" sz="2000" dirty="0">
              <a:solidFill>
                <a:schemeClr val="bg2"/>
              </a:solidFill>
            </a:endParaRPr>
          </a:p>
          <a:p>
            <a:pPr marL="228600" indent="0" algn="just">
              <a:spcBef>
                <a:spcPts val="0"/>
              </a:spcBef>
              <a:spcAft>
                <a:spcPts val="600"/>
              </a:spcAft>
            </a:pPr>
            <a:r>
              <a:rPr lang="lv-LV" sz="2000" b="1" dirty="0">
                <a:solidFill>
                  <a:schemeClr val="bg2"/>
                </a:solidFill>
              </a:rPr>
              <a:t>Uzturēt interesi</a:t>
            </a:r>
            <a:r>
              <a:rPr lang="lv-LV" sz="2000" dirty="0">
                <a:solidFill>
                  <a:schemeClr val="bg2"/>
                </a:solidFill>
              </a:rPr>
              <a:t> nevis par vērtējumu, bet </a:t>
            </a:r>
            <a:r>
              <a:rPr lang="lv-LV" sz="2000" b="1" dirty="0">
                <a:solidFill>
                  <a:schemeClr val="bg2"/>
                </a:solidFill>
              </a:rPr>
              <a:t>par mācīšanos, prasmēm, vērtībām</a:t>
            </a:r>
            <a:r>
              <a:rPr lang="lv-LV" sz="2000" dirty="0">
                <a:solidFill>
                  <a:schemeClr val="bg2"/>
                </a:solidFill>
              </a:rPr>
              <a:t>. Palīdzēt </a:t>
            </a:r>
            <a:r>
              <a:rPr lang="lv-LV" sz="2000" b="1" dirty="0">
                <a:solidFill>
                  <a:schemeClr val="bg2"/>
                </a:solidFill>
              </a:rPr>
              <a:t>veidot pozitīvu attieksmi pret pārbaudes darbiem</a:t>
            </a:r>
            <a:r>
              <a:rPr lang="lv-LV" sz="2000" dirty="0">
                <a:solidFill>
                  <a:schemeClr val="bg2"/>
                </a:solidFill>
              </a:rPr>
              <a:t> kā mācīšanās procesa daļu un iespēju novērtēt, cik tālu esi ticis, lai dotos tālāk.</a:t>
            </a:r>
          </a:p>
          <a:p>
            <a:pPr marL="571500" indent="-342900" algn="just">
              <a:spcBef>
                <a:spcPts val="0"/>
              </a:spcBef>
              <a:spcAft>
                <a:spcPts val="600"/>
              </a:spcAft>
              <a:buFont typeface="Wingdings,Sans-Serif"/>
              <a:buChar char="§"/>
            </a:pPr>
            <a:endParaRPr lang="lv-LV" sz="2000" dirty="0">
              <a:solidFill>
                <a:schemeClr val="bg2"/>
              </a:solidFill>
            </a:endParaRPr>
          </a:p>
        </p:txBody>
      </p:sp>
      <p:sp>
        <p:nvSpPr>
          <p:cNvPr id="4" name="Slaida numura vietturis 3">
            <a:extLst>
              <a:ext uri="{FF2B5EF4-FFF2-40B4-BE49-F238E27FC236}">
                <a16:creationId xmlns:a16="http://schemas.microsoft.com/office/drawing/2014/main" id="{B9743B2A-DBF7-A538-49E3-CBA4529E4500}"/>
              </a:ext>
            </a:extLst>
          </p:cNvPr>
          <p:cNvSpPr>
            <a:spLocks noGrp="1"/>
          </p:cNvSpPr>
          <p:nvPr>
            <p:ph type="sldNum" idx="12"/>
          </p:nvPr>
        </p:nvSpPr>
        <p:spPr/>
        <p:txBody>
          <a:bodyPr/>
          <a:lstStyle/>
          <a:p>
            <a:fld id="{00000000-1234-1234-1234-123412341234}" type="slidenum">
              <a:rPr lang="lv-LV" smtClean="0"/>
              <a:pPr/>
              <a:t>51</a:t>
            </a:fld>
            <a:endParaRPr lang="lv-LV"/>
          </a:p>
        </p:txBody>
      </p:sp>
    </p:spTree>
    <p:extLst>
      <p:ext uri="{BB962C8B-B14F-4D97-AF65-F5344CB8AC3E}">
        <p14:creationId xmlns:p14="http://schemas.microsoft.com/office/powerpoint/2010/main" val="4219818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71355E7-9E61-EAF8-4C64-504E3BF16BB4}"/>
              </a:ext>
            </a:extLst>
          </p:cNvPr>
          <p:cNvSpPr>
            <a:spLocks noGrp="1"/>
          </p:cNvSpPr>
          <p:nvPr>
            <p:ph type="title"/>
          </p:nvPr>
        </p:nvSpPr>
        <p:spPr>
          <a:xfrm>
            <a:off x="803680" y="257551"/>
            <a:ext cx="8167218" cy="1142815"/>
          </a:xfrm>
        </p:spPr>
        <p:txBody>
          <a:bodyPr/>
          <a:lstStyle/>
          <a:p>
            <a:r>
              <a:rPr lang="lv-LV" sz="3200"/>
              <a:t>KĀ KOMUNICĒT AR VECĀKIEM?</a:t>
            </a:r>
          </a:p>
        </p:txBody>
      </p:sp>
      <p:sp>
        <p:nvSpPr>
          <p:cNvPr id="3" name="Teksta vietturis 2">
            <a:extLst>
              <a:ext uri="{FF2B5EF4-FFF2-40B4-BE49-F238E27FC236}">
                <a16:creationId xmlns:a16="http://schemas.microsoft.com/office/drawing/2014/main" id="{32C2A663-D6A3-D076-A833-84943346B0F9}"/>
              </a:ext>
            </a:extLst>
          </p:cNvPr>
          <p:cNvSpPr>
            <a:spLocks noGrp="1"/>
          </p:cNvSpPr>
          <p:nvPr>
            <p:ph type="body" idx="1"/>
          </p:nvPr>
        </p:nvSpPr>
        <p:spPr/>
        <p:txBody>
          <a:bodyPr/>
          <a:lstStyle/>
          <a:p>
            <a:pPr marL="228600" indent="0" algn="just">
              <a:spcBef>
                <a:spcPts val="0"/>
              </a:spcBef>
              <a:spcAft>
                <a:spcPts val="600"/>
              </a:spcAft>
            </a:pPr>
            <a:r>
              <a:rPr lang="lv-LV" sz="2000">
                <a:solidFill>
                  <a:schemeClr val="bg2"/>
                </a:solidFill>
              </a:rPr>
              <a:t>Palīdzēt bērnam </a:t>
            </a:r>
            <a:r>
              <a:rPr lang="lv-LV" sz="2000" b="1">
                <a:solidFill>
                  <a:schemeClr val="bg2"/>
                </a:solidFill>
              </a:rPr>
              <a:t>attīstīt tādas prasmes, kas ļauj kļūt patstāvīgākam, neatkarīgam</a:t>
            </a:r>
            <a:r>
              <a:rPr lang="lv-LV" sz="2000">
                <a:solidFill>
                  <a:schemeClr val="bg2"/>
                </a:solidFill>
              </a:rPr>
              <a:t>, kā arī </a:t>
            </a:r>
            <a:r>
              <a:rPr lang="lv-LV" sz="2000" b="1">
                <a:solidFill>
                  <a:schemeClr val="bg2"/>
                </a:solidFill>
              </a:rPr>
              <a:t>apzināties savas stiprās puses</a:t>
            </a:r>
            <a:r>
              <a:rPr lang="lv-LV" sz="2000">
                <a:solidFill>
                  <a:schemeClr val="bg2"/>
                </a:solidFill>
              </a:rPr>
              <a:t>, mācīties pārvarēt grūtības, nesaskaņas un konfliktus. Palīdzēt apgūt paņēmienus, kā pārvarēt stresu, trauksmi, neizdošanos.</a:t>
            </a:r>
            <a:endParaRPr lang="en-US" sz="2000">
              <a:solidFill>
                <a:schemeClr val="bg2"/>
              </a:solidFill>
            </a:endParaRPr>
          </a:p>
          <a:p>
            <a:pPr marL="228600" indent="0" algn="just">
              <a:spcBef>
                <a:spcPts val="0"/>
              </a:spcBef>
              <a:spcAft>
                <a:spcPts val="600"/>
              </a:spcAft>
            </a:pPr>
            <a:endParaRPr lang="lv-LV" sz="2000">
              <a:solidFill>
                <a:schemeClr val="bg2"/>
              </a:solidFill>
            </a:endParaRPr>
          </a:p>
          <a:p>
            <a:pPr marL="228600" indent="0" algn="just">
              <a:spcBef>
                <a:spcPts val="0"/>
              </a:spcBef>
              <a:spcAft>
                <a:spcPts val="600"/>
              </a:spcAft>
            </a:pPr>
            <a:r>
              <a:rPr lang="lv-LV" sz="2000" b="1">
                <a:solidFill>
                  <a:schemeClr val="bg2"/>
                </a:solidFill>
              </a:rPr>
              <a:t>Palīdzēt plānot un ievērot dienas režīmu</a:t>
            </a:r>
            <a:r>
              <a:rPr lang="lv-LV" sz="2000">
                <a:solidFill>
                  <a:schemeClr val="bg2"/>
                </a:solidFill>
              </a:rPr>
              <a:t>, sabalansēt mācīšanos ar </a:t>
            </a:r>
            <a:r>
              <a:rPr lang="lv-LV" sz="2000" err="1">
                <a:solidFill>
                  <a:schemeClr val="bg2"/>
                </a:solidFill>
              </a:rPr>
              <a:t>ārpusstundu</a:t>
            </a:r>
            <a:r>
              <a:rPr lang="lv-LV" sz="2000">
                <a:solidFill>
                  <a:schemeClr val="bg2"/>
                </a:solidFill>
              </a:rPr>
              <a:t> pulciņiem, ierobežot </a:t>
            </a:r>
            <a:r>
              <a:rPr lang="lv-LV" sz="2000" err="1">
                <a:solidFill>
                  <a:schemeClr val="bg2"/>
                </a:solidFill>
              </a:rPr>
              <a:t>ekrānlaiku</a:t>
            </a:r>
            <a:r>
              <a:rPr lang="lv-LV" sz="2000">
                <a:solidFill>
                  <a:schemeClr val="bg2"/>
                </a:solidFill>
              </a:rPr>
              <a:t>. </a:t>
            </a:r>
          </a:p>
        </p:txBody>
      </p:sp>
      <p:sp>
        <p:nvSpPr>
          <p:cNvPr id="4" name="Slaida numura vietturis 3">
            <a:extLst>
              <a:ext uri="{FF2B5EF4-FFF2-40B4-BE49-F238E27FC236}">
                <a16:creationId xmlns:a16="http://schemas.microsoft.com/office/drawing/2014/main" id="{8314DAD2-CE84-F9FD-2EDC-97DAE7E8073B}"/>
              </a:ext>
            </a:extLst>
          </p:cNvPr>
          <p:cNvSpPr>
            <a:spLocks noGrp="1"/>
          </p:cNvSpPr>
          <p:nvPr>
            <p:ph type="sldNum" idx="12"/>
          </p:nvPr>
        </p:nvSpPr>
        <p:spPr/>
        <p:txBody>
          <a:bodyPr/>
          <a:lstStyle/>
          <a:p>
            <a:fld id="{00000000-1234-1234-1234-123412341234}" type="slidenum">
              <a:rPr lang="lv-LV" smtClean="0"/>
              <a:pPr/>
              <a:t>52</a:t>
            </a:fld>
            <a:endParaRPr lang="lv-LV"/>
          </a:p>
        </p:txBody>
      </p:sp>
    </p:spTree>
    <p:extLst>
      <p:ext uri="{BB962C8B-B14F-4D97-AF65-F5344CB8AC3E}">
        <p14:creationId xmlns:p14="http://schemas.microsoft.com/office/powerpoint/2010/main" val="1471640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79FB8C-402D-3715-9595-BC87C23001F6}"/>
              </a:ext>
            </a:extLst>
          </p:cNvPr>
          <p:cNvSpPr>
            <a:spLocks noGrp="1"/>
          </p:cNvSpPr>
          <p:nvPr>
            <p:ph type="title"/>
          </p:nvPr>
        </p:nvSpPr>
        <p:spPr>
          <a:xfrm>
            <a:off x="616775" y="257551"/>
            <a:ext cx="11388612" cy="1142815"/>
          </a:xfrm>
        </p:spPr>
        <p:txBody>
          <a:bodyPr/>
          <a:lstStyle/>
          <a:p>
            <a:r>
              <a:rPr lang="lv-LV" sz="3200"/>
              <a:t>Plānotās aktivitātes sadarbībai un atbalstam projekta ietvaros</a:t>
            </a:r>
          </a:p>
        </p:txBody>
      </p:sp>
      <p:sp>
        <p:nvSpPr>
          <p:cNvPr id="3" name="Teksta vietturis 2">
            <a:extLst>
              <a:ext uri="{FF2B5EF4-FFF2-40B4-BE49-F238E27FC236}">
                <a16:creationId xmlns:a16="http://schemas.microsoft.com/office/drawing/2014/main" id="{E1D8993F-16EA-BA36-314B-D69D9C838116}"/>
              </a:ext>
            </a:extLst>
          </p:cNvPr>
          <p:cNvSpPr>
            <a:spLocks noGrp="1"/>
          </p:cNvSpPr>
          <p:nvPr>
            <p:ph type="body" idx="1"/>
          </p:nvPr>
        </p:nvSpPr>
        <p:spPr>
          <a:xfrm>
            <a:off x="433164" y="2161525"/>
            <a:ext cx="10929767" cy="3602305"/>
          </a:xfrm>
        </p:spPr>
        <p:txBody>
          <a:bodyPr/>
          <a:lstStyle/>
          <a:p>
            <a:pPr marL="571500" indent="0"/>
            <a:r>
              <a:rPr lang="lv-LV"/>
              <a:t>Organizēt </a:t>
            </a:r>
            <a:r>
              <a:rPr lang="lv-LV" b="1"/>
              <a:t>regulārus seminārus sākumskolas skolotājiem</a:t>
            </a:r>
            <a:r>
              <a:rPr lang="lv-LV"/>
              <a:t> par aktuāliem tematiem, paredzot arī labās prakses piemēru iekļaušanu.</a:t>
            </a:r>
          </a:p>
          <a:p>
            <a:pPr marL="571500" indent="0"/>
            <a:endParaRPr lang="lv-LV"/>
          </a:p>
          <a:p>
            <a:pPr marL="571500" indent="0"/>
            <a:r>
              <a:rPr lang="lv-LV"/>
              <a:t>Pārskatīt </a:t>
            </a:r>
            <a:r>
              <a:rPr lang="lv-LV" b="1"/>
              <a:t>liecībās publicētos SR </a:t>
            </a:r>
            <a:r>
              <a:rPr lang="lv-LV"/>
              <a:t>un izveidot tiem pakārtotus sasniedzamos rezultātus, snieguma līmeņa aprakstus.</a:t>
            </a:r>
          </a:p>
          <a:p>
            <a:pPr marL="571500" indent="0"/>
            <a:endParaRPr lang="lv-LV"/>
          </a:p>
          <a:p>
            <a:pPr marL="571500" indent="0"/>
            <a:r>
              <a:rPr lang="lv-LV"/>
              <a:t>Izveidot sākumskolas</a:t>
            </a:r>
            <a:r>
              <a:rPr lang="lv-LV" b="1"/>
              <a:t> skolotāju mācīšanās kopienu </a:t>
            </a:r>
            <a:r>
              <a:rPr lang="lv-LV"/>
              <a:t>skolo.lv vidē.</a:t>
            </a:r>
            <a:endParaRPr lang="en-US"/>
          </a:p>
          <a:p>
            <a:pPr marL="571500" indent="0"/>
            <a:endParaRPr lang="lv-LV" sz="2000"/>
          </a:p>
        </p:txBody>
      </p:sp>
      <p:sp>
        <p:nvSpPr>
          <p:cNvPr id="4" name="Slaida numura vietturis 3">
            <a:extLst>
              <a:ext uri="{FF2B5EF4-FFF2-40B4-BE49-F238E27FC236}">
                <a16:creationId xmlns:a16="http://schemas.microsoft.com/office/drawing/2014/main" id="{E13CB2B2-4F93-31A2-5658-3859B8F0DDB3}"/>
              </a:ext>
            </a:extLst>
          </p:cNvPr>
          <p:cNvSpPr>
            <a:spLocks noGrp="1"/>
          </p:cNvSpPr>
          <p:nvPr>
            <p:ph type="sldNum" idx="12"/>
          </p:nvPr>
        </p:nvSpPr>
        <p:spPr/>
        <p:txBody>
          <a:bodyPr/>
          <a:lstStyle/>
          <a:p>
            <a:fld id="{00000000-1234-1234-1234-123412341234}" type="slidenum">
              <a:rPr lang="lv-LV" smtClean="0"/>
              <a:pPr/>
              <a:t>53</a:t>
            </a:fld>
            <a:endParaRPr lang="lv-LV"/>
          </a:p>
        </p:txBody>
      </p:sp>
    </p:spTree>
    <p:extLst>
      <p:ext uri="{BB962C8B-B14F-4D97-AF65-F5344CB8AC3E}">
        <p14:creationId xmlns:p14="http://schemas.microsoft.com/office/powerpoint/2010/main" val="2951792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4E0146-1C9B-0FDC-FCFF-0526996B2366}"/>
              </a:ext>
            </a:extLst>
          </p:cNvPr>
          <p:cNvSpPr>
            <a:spLocks noGrp="1"/>
          </p:cNvSpPr>
          <p:nvPr>
            <p:ph type="title"/>
          </p:nvPr>
        </p:nvSpPr>
        <p:spPr>
          <a:xfrm>
            <a:off x="1004964" y="257551"/>
            <a:ext cx="10280689" cy="1142815"/>
          </a:xfrm>
        </p:spPr>
        <p:txBody>
          <a:bodyPr/>
          <a:lstStyle/>
          <a:p>
            <a:r>
              <a:rPr lang="lv-LV" sz="3200"/>
              <a:t>Plānotās aktivitātes sadarbībai un atbalstam projekta ietvaros</a:t>
            </a:r>
          </a:p>
        </p:txBody>
      </p:sp>
      <p:sp>
        <p:nvSpPr>
          <p:cNvPr id="3" name="Teksta vietturis 2">
            <a:extLst>
              <a:ext uri="{FF2B5EF4-FFF2-40B4-BE49-F238E27FC236}">
                <a16:creationId xmlns:a16="http://schemas.microsoft.com/office/drawing/2014/main" id="{18DF3F1C-34E5-6922-326C-1C8A05AEECD8}"/>
              </a:ext>
            </a:extLst>
          </p:cNvPr>
          <p:cNvSpPr>
            <a:spLocks noGrp="1"/>
          </p:cNvSpPr>
          <p:nvPr>
            <p:ph type="body" idx="1"/>
          </p:nvPr>
        </p:nvSpPr>
        <p:spPr>
          <a:xfrm>
            <a:off x="616778" y="1898923"/>
            <a:ext cx="10929767" cy="4278040"/>
          </a:xfrm>
        </p:spPr>
        <p:txBody>
          <a:bodyPr/>
          <a:lstStyle/>
          <a:p>
            <a:pPr marL="571500" indent="0"/>
            <a:r>
              <a:rPr lang="lv-LV" dirty="0"/>
              <a:t>Piedāvāt skolotājiem darboties dažādās </a:t>
            </a:r>
            <a:r>
              <a:rPr lang="lv-LV" b="1" dirty="0"/>
              <a:t>mācīšanās grupās</a:t>
            </a:r>
            <a:r>
              <a:rPr lang="lv-LV" dirty="0"/>
              <a:t> atbilstoši identificētajām </a:t>
            </a:r>
            <a:r>
              <a:rPr lang="lv-LV" b="1" dirty="0"/>
              <a:t>pedagogu</a:t>
            </a:r>
            <a:r>
              <a:rPr lang="lv-LV" dirty="0"/>
              <a:t> profesionālās </a:t>
            </a:r>
            <a:r>
              <a:rPr lang="lv-LV" b="1" dirty="0"/>
              <a:t>pilnveides vajadzībām</a:t>
            </a:r>
            <a:r>
              <a:rPr lang="lv-LV" dirty="0"/>
              <a:t>, piemēram:</a:t>
            </a:r>
          </a:p>
          <a:p>
            <a:pPr marL="1028700" lvl="1" indent="0">
              <a:buFont typeface="Arial,Sans-Serif"/>
              <a:buChar char="•"/>
            </a:pPr>
            <a:r>
              <a:rPr lang="lv-LV" sz="2400" dirty="0" err="1"/>
              <a:t>Formatīvā</a:t>
            </a:r>
            <a:r>
              <a:rPr lang="lv-LV" sz="2400" dirty="0"/>
              <a:t> vērtēšana un piemēri</a:t>
            </a:r>
            <a:endParaRPr lang="en-US" sz="2400" dirty="0">
              <a:solidFill>
                <a:srgbClr val="664690"/>
              </a:solidFill>
            </a:endParaRPr>
          </a:p>
          <a:p>
            <a:pPr marL="1028700" lvl="1" indent="0">
              <a:buFont typeface="Arial,Sans-Serif"/>
              <a:buChar char="•"/>
            </a:pPr>
            <a:r>
              <a:rPr lang="lv-LV" sz="2400" dirty="0" err="1"/>
              <a:t>Summatīvā</a:t>
            </a:r>
            <a:r>
              <a:rPr lang="lv-LV" sz="2400" dirty="0"/>
              <a:t> vērtēšana un piemēri</a:t>
            </a:r>
            <a:endParaRPr lang="en-US" sz="2400" dirty="0">
              <a:solidFill>
                <a:srgbClr val="664690"/>
              </a:solidFill>
            </a:endParaRPr>
          </a:p>
          <a:p>
            <a:pPr marL="1028700" lvl="1" indent="0">
              <a:buFont typeface="Arial,Sans-Serif"/>
              <a:buChar char="•"/>
            </a:pPr>
            <a:r>
              <a:rPr lang="lv-LV" sz="2400" dirty="0" err="1"/>
              <a:t>Klasvadība</a:t>
            </a:r>
            <a:r>
              <a:rPr lang="lv-LV" sz="2400" dirty="0"/>
              <a:t> </a:t>
            </a:r>
            <a:endParaRPr lang="en-US" sz="2400" dirty="0">
              <a:solidFill>
                <a:srgbClr val="664690"/>
              </a:solidFill>
            </a:endParaRPr>
          </a:p>
          <a:p>
            <a:pPr marL="1028700" lvl="1" indent="0">
              <a:buFont typeface="Arial,Sans-Serif"/>
              <a:buChar char="•"/>
            </a:pPr>
            <a:r>
              <a:rPr lang="lv-LV" sz="2400" dirty="0"/>
              <a:t>Snieguma līmeņu apraksti u.c.</a:t>
            </a:r>
            <a:endParaRPr lang="en-US" sz="2400" dirty="0">
              <a:solidFill>
                <a:srgbClr val="664690"/>
              </a:solidFill>
            </a:endParaRPr>
          </a:p>
          <a:p>
            <a:pPr marL="1028700" lvl="1" indent="0">
              <a:buFont typeface="Arial,Sans-Serif"/>
              <a:buChar char="•"/>
            </a:pPr>
            <a:r>
              <a:rPr lang="lv-LV" sz="2400" dirty="0"/>
              <a:t>Pārbaudes darbu veidošana iekļaujot dažādus izziņas līmeņus, vērtēšana.</a:t>
            </a:r>
          </a:p>
        </p:txBody>
      </p:sp>
      <p:sp>
        <p:nvSpPr>
          <p:cNvPr id="4" name="Slaida numura vietturis 3">
            <a:extLst>
              <a:ext uri="{FF2B5EF4-FFF2-40B4-BE49-F238E27FC236}">
                <a16:creationId xmlns:a16="http://schemas.microsoft.com/office/drawing/2014/main" id="{81FFC347-72DD-8ABA-A457-37E24CCC9252}"/>
              </a:ext>
            </a:extLst>
          </p:cNvPr>
          <p:cNvSpPr>
            <a:spLocks noGrp="1"/>
          </p:cNvSpPr>
          <p:nvPr>
            <p:ph type="sldNum" idx="12"/>
          </p:nvPr>
        </p:nvSpPr>
        <p:spPr/>
        <p:txBody>
          <a:bodyPr/>
          <a:lstStyle/>
          <a:p>
            <a:fld id="{00000000-1234-1234-1234-123412341234}" type="slidenum">
              <a:rPr lang="lv-LV" smtClean="0"/>
              <a:pPr/>
              <a:t>54</a:t>
            </a:fld>
            <a:endParaRPr lang="lv-LV"/>
          </a:p>
        </p:txBody>
      </p:sp>
    </p:spTree>
    <p:extLst>
      <p:ext uri="{BB962C8B-B14F-4D97-AF65-F5344CB8AC3E}">
        <p14:creationId xmlns:p14="http://schemas.microsoft.com/office/powerpoint/2010/main" val="4290651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59E-8AC4-5901-A948-5BE72C72B85A}"/>
              </a:ext>
            </a:extLst>
          </p:cNvPr>
          <p:cNvSpPr>
            <a:spLocks noGrp="1"/>
          </p:cNvSpPr>
          <p:nvPr>
            <p:ph type="title"/>
          </p:nvPr>
        </p:nvSpPr>
        <p:spPr>
          <a:xfrm>
            <a:off x="994187" y="369474"/>
            <a:ext cx="10203626" cy="1142815"/>
          </a:xfrm>
        </p:spPr>
        <p:txBody>
          <a:bodyPr/>
          <a:lstStyle/>
          <a:p>
            <a:r>
              <a:rPr lang="lv-LV" sz="3200"/>
              <a:t>METODISKIE MATERIĀLI PAR VĒRTĒŠANU</a:t>
            </a:r>
          </a:p>
        </p:txBody>
      </p:sp>
      <p:sp>
        <p:nvSpPr>
          <p:cNvPr id="3" name="Text Placeholder 2">
            <a:extLst>
              <a:ext uri="{FF2B5EF4-FFF2-40B4-BE49-F238E27FC236}">
                <a16:creationId xmlns:a16="http://schemas.microsoft.com/office/drawing/2014/main" id="{8463D119-2AA8-A733-68C6-F0ED08A6B06E}"/>
              </a:ext>
            </a:extLst>
          </p:cNvPr>
          <p:cNvSpPr>
            <a:spLocks noGrp="1"/>
          </p:cNvSpPr>
          <p:nvPr>
            <p:ph type="body" idx="1"/>
          </p:nvPr>
        </p:nvSpPr>
        <p:spPr>
          <a:xfrm>
            <a:off x="4442671" y="2034839"/>
            <a:ext cx="7515488" cy="4211683"/>
          </a:xfrm>
        </p:spPr>
        <p:txBody>
          <a:bodyPr/>
          <a:lstStyle/>
          <a:p>
            <a:pPr marL="396875" marR="0" lvl="1" indent="-17145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lv-LV" sz="1600" b="1" i="0" u="none" strike="noStrike" kern="0" cap="none" spc="0" normalizeH="0" baseline="0" noProof="0">
                <a:ln>
                  <a:noFill/>
                </a:ln>
                <a:solidFill>
                  <a:srgbClr val="664790"/>
                </a:solidFill>
                <a:effectLst/>
                <a:uLnTx/>
                <a:uFillTx/>
                <a:sym typeface="Verdana"/>
                <a:hlinkClick r:id="rId3"/>
              </a:rPr>
              <a:t>Piemērs skolēnu mācību snieguma vērtēšanas kārtībai vispārizglītojošā izglītības iestādē</a:t>
            </a:r>
            <a:r>
              <a:rPr kumimoji="0" lang="lv-LV" sz="1600" b="0" i="0" u="none" strike="noStrike" kern="0" cap="none" spc="0" normalizeH="0" baseline="0" noProof="0">
                <a:ln>
                  <a:noFill/>
                </a:ln>
                <a:solidFill>
                  <a:srgbClr val="664790"/>
                </a:solidFill>
                <a:effectLst/>
                <a:uLnTx/>
                <a:uFillTx/>
                <a:sym typeface="Verdana"/>
                <a:hlinkClick r:id="rId3"/>
              </a:rPr>
              <a:t> | Mācību plānošanas e-vide (mape.gov.lv)</a:t>
            </a:r>
            <a:endParaRPr lang="lv-LV" sz="1600"/>
          </a:p>
          <a:p>
            <a:pPr marL="396875" marR="0" lvl="1" indent="-17145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lv-LV" sz="1600" b="1" i="0" u="none" strike="noStrike" kern="0" cap="none" spc="0" normalizeH="0" baseline="0" noProof="0">
                <a:ln>
                  <a:noFill/>
                </a:ln>
                <a:solidFill>
                  <a:srgbClr val="664790"/>
                </a:solidFill>
                <a:effectLst/>
                <a:uLnTx/>
                <a:uFillTx/>
                <a:sym typeface="Verdana"/>
                <a:hlinkClick r:id="rId4"/>
              </a:rPr>
              <a:t>Skolēnu mācību sasniegumu summatīvā vērtēšana</a:t>
            </a:r>
            <a:r>
              <a:rPr kumimoji="0" lang="lv-LV" sz="1600" b="0" i="0" u="none" strike="noStrike" kern="0" cap="none" spc="0" normalizeH="0" baseline="0" noProof="0">
                <a:ln>
                  <a:noFill/>
                </a:ln>
                <a:solidFill>
                  <a:srgbClr val="664790"/>
                </a:solidFill>
                <a:effectLst/>
                <a:uLnTx/>
                <a:uFillTx/>
                <a:sym typeface="Verdana"/>
                <a:hlinkClick r:id="rId4"/>
              </a:rPr>
              <a:t> | Mācību plānošanas e-vide (mape.gov.lv)</a:t>
            </a:r>
            <a:endParaRPr lang="lv-LV" sz="1600"/>
          </a:p>
          <a:p>
            <a:pPr marL="396875" marR="0" lvl="1" indent="-17145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lv-LV" sz="1600" b="0" i="0" u="none" strike="noStrike" kern="0" cap="none" spc="0" normalizeH="0" baseline="0" noProof="0">
                <a:ln>
                  <a:noFill/>
                </a:ln>
                <a:solidFill>
                  <a:srgbClr val="664790"/>
                </a:solidFill>
                <a:effectLst/>
                <a:uLnTx/>
                <a:uFillTx/>
                <a:sym typeface="Verdana"/>
                <a:hlinkClick r:id="rId5"/>
              </a:rPr>
              <a:t>Vadlīnijas skolēna/audzēkņa mācību snieguma vērtēšanai vispārējās un profesionālās izglītības iestādēs | Mācību plānošanas e-vide (mape.gov.lv)</a:t>
            </a:r>
            <a:endParaRPr lang="lv-LV" sz="1600"/>
          </a:p>
          <a:p>
            <a:pPr marL="396875" lvl="1" indent="-171450">
              <a:spcBef>
                <a:spcPts val="600"/>
              </a:spcBef>
              <a:spcAft>
                <a:spcPts val="600"/>
              </a:spcAft>
              <a:buClrTx/>
              <a:buSzTx/>
              <a:buFont typeface="Verdana" panose="020B0604030504040204" pitchFamily="34" charset="0"/>
              <a:buChar char="-"/>
              <a:defRPr/>
            </a:pPr>
            <a:r>
              <a:rPr lang="en-GB" sz="1600" b="1" err="1">
                <a:solidFill>
                  <a:schemeClr val="tx1"/>
                </a:solidFill>
                <a:cs typeface="Times New Roman"/>
              </a:rPr>
              <a:t>Noderīgi</a:t>
            </a:r>
            <a:r>
              <a:rPr lang="en-GB" sz="1600" b="1">
                <a:solidFill>
                  <a:schemeClr val="tx1"/>
                </a:solidFill>
                <a:cs typeface="Times New Roman"/>
              </a:rPr>
              <a:t> </a:t>
            </a:r>
            <a:r>
              <a:rPr lang="en-GB" sz="1600" b="1" err="1">
                <a:solidFill>
                  <a:schemeClr val="tx1"/>
                </a:solidFill>
                <a:cs typeface="Times New Roman"/>
              </a:rPr>
              <a:t>materiāli</a:t>
            </a:r>
            <a:r>
              <a:rPr lang="en-GB" sz="1600" b="1">
                <a:solidFill>
                  <a:schemeClr val="tx1"/>
                </a:solidFill>
                <a:cs typeface="Times New Roman"/>
              </a:rPr>
              <a:t> </a:t>
            </a:r>
            <a:r>
              <a:rPr lang="en-GB" sz="1600" b="1" err="1">
                <a:solidFill>
                  <a:schemeClr val="tx1"/>
                </a:solidFill>
                <a:cs typeface="Times New Roman"/>
              </a:rPr>
              <a:t>vecākiem</a:t>
            </a:r>
            <a:r>
              <a:rPr lang="en-GB" sz="1600" b="1">
                <a:solidFill>
                  <a:schemeClr val="tx1"/>
                </a:solidFill>
                <a:cs typeface="Times New Roman"/>
              </a:rPr>
              <a:t> par </a:t>
            </a:r>
            <a:r>
              <a:rPr lang="en-GB" sz="1600" b="1" err="1">
                <a:solidFill>
                  <a:schemeClr val="tx1"/>
                </a:solidFill>
                <a:cs typeface="Times New Roman"/>
              </a:rPr>
              <a:t>Vērtēšanu</a:t>
            </a:r>
            <a:r>
              <a:rPr lang="en-GB" sz="1600">
                <a:solidFill>
                  <a:schemeClr val="accent1"/>
                </a:solidFill>
                <a:cs typeface="Times New Roman"/>
              </a:rPr>
              <a:t> </a:t>
            </a:r>
            <a:r>
              <a:rPr kumimoji="0" lang="lv-LV" sz="1600" b="0" i="0" u="none" strike="noStrike" kern="0" cap="none" spc="0" normalizeH="0" baseline="0" noProof="0">
                <a:ln>
                  <a:noFill/>
                </a:ln>
                <a:solidFill>
                  <a:srgbClr val="1155CC"/>
                </a:solidFill>
                <a:effectLst/>
                <a:uLnTx/>
                <a:uFillTx/>
                <a:cs typeface="Times New Roman"/>
                <a:sym typeface="Verdana"/>
                <a:hlinkClick r:id="rId6"/>
              </a:rPr>
              <a:t>https://skola2030.lv/lv/skolotajiem/vertesana</a:t>
            </a:r>
            <a:endParaRPr lang="lv-LV" sz="1600" b="0" i="0" u="none" strike="noStrike" kern="0" cap="none" spc="0" normalizeH="0" baseline="0" noProof="0">
              <a:ln>
                <a:noFill/>
              </a:ln>
              <a:solidFill>
                <a:srgbClr val="212529"/>
              </a:solidFill>
              <a:effectLst/>
              <a:uLnTx/>
              <a:uFillTx/>
              <a:cs typeface="Times New Roman"/>
            </a:endParaRPr>
          </a:p>
          <a:p>
            <a:pPr marL="396875" lvl="1" indent="-171450">
              <a:spcBef>
                <a:spcPts val="600"/>
              </a:spcBef>
              <a:spcAft>
                <a:spcPts val="600"/>
              </a:spcAft>
              <a:buClrTx/>
              <a:buSzTx/>
              <a:buFont typeface="Verdana" panose="020B0604030504040204" pitchFamily="34" charset="0"/>
              <a:buChar char="-"/>
              <a:defRPr/>
            </a:pPr>
            <a:r>
              <a:rPr lang="lv-LV" sz="1600" b="1">
                <a:solidFill>
                  <a:schemeClr val="tx1"/>
                </a:solidFill>
                <a:cs typeface="Calibri"/>
              </a:rPr>
              <a:t>Visi </a:t>
            </a:r>
            <a:r>
              <a:rPr lang="lv-LV" sz="1600" b="1" err="1">
                <a:solidFill>
                  <a:schemeClr val="tx1"/>
                </a:solidFill>
                <a:cs typeface="Calibri"/>
              </a:rPr>
              <a:t>vebināri</a:t>
            </a:r>
            <a:r>
              <a:rPr lang="lv-LV" sz="1600" b="1">
                <a:solidFill>
                  <a:schemeClr val="tx1"/>
                </a:solidFill>
                <a:cs typeface="Calibri"/>
              </a:rPr>
              <a:t> par vērtēšanu</a:t>
            </a:r>
            <a:r>
              <a:rPr lang="lv-LV" sz="1600">
                <a:solidFill>
                  <a:schemeClr val="tx1"/>
                </a:solidFill>
                <a:cs typeface="Calibri"/>
              </a:rPr>
              <a:t> </a:t>
            </a:r>
            <a:r>
              <a:rPr lang="lv-LV" sz="1600">
                <a:solidFill>
                  <a:schemeClr val="tx1"/>
                </a:solidFill>
                <a:cs typeface="Calibri"/>
                <a:hlinkClick r:id="rId7">
                  <a:extLst>
                    <a:ext uri="{A12FA001-AC4F-418D-AE19-62706E023703}">
                      <ahyp:hlinkClr xmlns:ahyp="http://schemas.microsoft.com/office/drawing/2018/hyperlinkcolor" val="tx"/>
                    </a:ext>
                  </a:extLst>
                </a:hlinkClick>
              </a:rPr>
              <a:t>https://www.youtube.com/playlist?list=PLuJTMJWW6Rs217Nw-2JbTcmxWLL873i64</a:t>
            </a:r>
            <a:endParaRPr lang="lv-LV" sz="1600">
              <a:solidFill>
                <a:schemeClr val="tx1"/>
              </a:solidFill>
              <a:cs typeface="Times New Roman"/>
              <a:hlinkClick r:id="rId7">
                <a:extLst>
                  <a:ext uri="{A12FA001-AC4F-418D-AE19-62706E023703}">
                    <ahyp:hlinkClr xmlns:ahyp="http://schemas.microsoft.com/office/drawing/2018/hyperlinkcolor" val="tx"/>
                  </a:ext>
                </a:extLst>
              </a:hlinkClick>
            </a:endParaRPr>
          </a:p>
          <a:p>
            <a:pPr marL="431165" lvl="1" indent="0">
              <a:spcBef>
                <a:spcPts val="600"/>
              </a:spcBef>
              <a:spcAft>
                <a:spcPts val="600"/>
              </a:spcAft>
              <a:buClrTx/>
              <a:buSzTx/>
              <a:defRPr/>
            </a:pPr>
            <a:endParaRPr lang="lv-LV"/>
          </a:p>
        </p:txBody>
      </p:sp>
      <p:sp>
        <p:nvSpPr>
          <p:cNvPr id="4" name="Slide Number Placeholder 3">
            <a:extLst>
              <a:ext uri="{FF2B5EF4-FFF2-40B4-BE49-F238E27FC236}">
                <a16:creationId xmlns:a16="http://schemas.microsoft.com/office/drawing/2014/main" id="{9C9AFA21-DF0C-FB85-4D9D-0E144189E148}"/>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lv-LV" sz="800" b="0" i="0" u="none" strike="noStrike" kern="1200" cap="none" spc="0" normalizeH="0" baseline="0" noProof="0" smtClean="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lv-LV" sz="800" b="0" i="0" u="none" strike="noStrike" kern="1200" cap="none" spc="0" normalizeH="0" baseline="0" noProof="0">
              <a:ln>
                <a:noFill/>
              </a:ln>
              <a:solidFill>
                <a:srgbClr val="FFFFFF"/>
              </a:solidFill>
              <a:effectLst/>
              <a:uLnTx/>
              <a:uFillTx/>
              <a:latin typeface="Verdana"/>
              <a:ea typeface="Verdana"/>
              <a:sym typeface="Verdana"/>
            </a:endParaRPr>
          </a:p>
        </p:txBody>
      </p:sp>
      <p:pic>
        <p:nvPicPr>
          <p:cNvPr id="8" name="Picture 7" descr="A group of students writing on notebooks&#10;&#10;Description automatically generated">
            <a:extLst>
              <a:ext uri="{FF2B5EF4-FFF2-40B4-BE49-F238E27FC236}">
                <a16:creationId xmlns:a16="http://schemas.microsoft.com/office/drawing/2014/main" id="{2D5E2367-E993-57EC-ACAA-E15C749D4DDE}"/>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r="13522"/>
          <a:stretch/>
        </p:blipFill>
        <p:spPr>
          <a:xfrm>
            <a:off x="0" y="2430404"/>
            <a:ext cx="4462659" cy="3440309"/>
          </a:xfrm>
          <a:prstGeom prst="rect">
            <a:avLst/>
          </a:prstGeom>
        </p:spPr>
      </p:pic>
    </p:spTree>
    <p:extLst>
      <p:ext uri="{BB962C8B-B14F-4D97-AF65-F5344CB8AC3E}">
        <p14:creationId xmlns:p14="http://schemas.microsoft.com/office/powerpoint/2010/main" val="524314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C246DBD-E814-B15D-F105-B2881329CFD9}"/>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spcBef>
                <a:spcPct val="0"/>
              </a:spcBef>
            </a:pPr>
            <a:r>
              <a:rPr lang="en-US" sz="5400" kern="1200" err="1">
                <a:solidFill>
                  <a:schemeClr val="tx1"/>
                </a:solidFill>
                <a:cs typeface="+mj-cs"/>
              </a:rPr>
              <a:t>Paldies</a:t>
            </a:r>
            <a:r>
              <a:rPr lang="en-US" sz="5400" kern="1200">
                <a:solidFill>
                  <a:schemeClr val="tx1"/>
                </a:solidFill>
                <a:cs typeface="+mj-cs"/>
              </a:rPr>
              <a:t>!</a:t>
            </a:r>
          </a:p>
        </p:txBody>
      </p:sp>
      <p:sp>
        <p:nvSpPr>
          <p:cNvPr id="3" name="Teksta vietturis 2">
            <a:extLst>
              <a:ext uri="{FF2B5EF4-FFF2-40B4-BE49-F238E27FC236}">
                <a16:creationId xmlns:a16="http://schemas.microsoft.com/office/drawing/2014/main" id="{DC83D19F-2B03-1643-E9D9-85C4963AB54F}"/>
              </a:ext>
            </a:extLst>
          </p:cNvPr>
          <p:cNvSpPr>
            <a:spLocks noGrp="1"/>
          </p:cNvSpPr>
          <p:nvPr>
            <p:ph type="body" idx="1"/>
          </p:nvPr>
        </p:nvSpPr>
        <p:spPr>
          <a:xfrm>
            <a:off x="640080" y="2601679"/>
            <a:ext cx="4385656" cy="3591888"/>
          </a:xfrm>
        </p:spPr>
        <p:txBody>
          <a:bodyPr spcFirstLastPara="1" vert="horz" wrap="square" lIns="91440" tIns="45720" rIns="91440" bIns="45720" rtlCol="0" anchor="t" anchorCtr="0">
            <a:noAutofit/>
          </a:bodyPr>
          <a:lstStyle/>
          <a:p>
            <a:pPr marL="0" indent="0">
              <a:lnSpc>
                <a:spcPct val="90000"/>
              </a:lnSpc>
            </a:pPr>
            <a:r>
              <a:rPr lang="lv-LV" sz="1600" kern="1200" dirty="0">
                <a:solidFill>
                  <a:schemeClr val="tx1"/>
                </a:solidFill>
                <a:cs typeface="+mn-cs"/>
              </a:rPr>
              <a:t>Turpmākam atbalstam un konsultācijām </a:t>
            </a:r>
            <a:endParaRPr lang="lv-LV" sz="1600" dirty="0">
              <a:solidFill>
                <a:schemeClr val="tx1"/>
              </a:solidFill>
              <a:cs typeface="+mn-cs"/>
            </a:endParaRPr>
          </a:p>
          <a:p>
            <a:pPr marL="0" indent="0">
              <a:lnSpc>
                <a:spcPct val="90000"/>
              </a:lnSpc>
            </a:pPr>
            <a:r>
              <a:rPr lang="lv-LV" sz="1600" kern="1200" dirty="0">
                <a:solidFill>
                  <a:schemeClr val="tx1"/>
                </a:solidFill>
                <a:cs typeface="+mn-cs"/>
              </a:rPr>
              <a:t>lūdzam sazināties ar  </a:t>
            </a:r>
            <a:endParaRPr lang="lv-LV" sz="1600" kern="1200" dirty="0">
              <a:solidFill>
                <a:schemeClr val="tx1"/>
              </a:solidFill>
              <a:cs typeface="Arial"/>
            </a:endParaRPr>
          </a:p>
          <a:p>
            <a:pPr marL="0" indent="0">
              <a:lnSpc>
                <a:spcPct val="90000"/>
              </a:lnSpc>
            </a:pPr>
            <a:r>
              <a:rPr lang="lv-LV" sz="1600" b="1" kern="1200" dirty="0">
                <a:solidFill>
                  <a:schemeClr val="tx1"/>
                </a:solidFill>
                <a:cs typeface="+mn-cs"/>
              </a:rPr>
              <a:t>Valsts izglītības satura centra</a:t>
            </a:r>
            <a:r>
              <a:rPr lang="lv-LV" sz="1600" kern="1200" dirty="0">
                <a:solidFill>
                  <a:schemeClr val="tx1"/>
                </a:solidFill>
                <a:cs typeface="+mn-cs"/>
              </a:rPr>
              <a:t> </a:t>
            </a:r>
            <a:endParaRPr lang="lv-LV" sz="1600" kern="1200" dirty="0">
              <a:solidFill>
                <a:schemeClr val="tx1"/>
              </a:solidFill>
              <a:cs typeface="Arial"/>
            </a:endParaRPr>
          </a:p>
          <a:p>
            <a:pPr marL="0" indent="0">
              <a:lnSpc>
                <a:spcPct val="90000"/>
              </a:lnSpc>
            </a:pPr>
            <a:r>
              <a:rPr lang="lv-LV" sz="1600" kern="1200" dirty="0">
                <a:solidFill>
                  <a:schemeClr val="tx1"/>
                </a:solidFill>
                <a:cs typeface="+mn-cs"/>
              </a:rPr>
              <a:t>Izglītības iestāžu profesionālā atbalsta</a:t>
            </a:r>
            <a:endParaRPr lang="lv-LV" sz="1600" kern="1200" dirty="0">
              <a:solidFill>
                <a:schemeClr val="tx1"/>
              </a:solidFill>
              <a:cs typeface="Arial"/>
            </a:endParaRPr>
          </a:p>
          <a:p>
            <a:pPr marL="0" indent="0">
              <a:lnSpc>
                <a:spcPct val="90000"/>
              </a:lnSpc>
            </a:pPr>
            <a:r>
              <a:rPr lang="lv-LV" sz="1600" kern="1200" dirty="0">
                <a:solidFill>
                  <a:schemeClr val="tx1"/>
                </a:solidFill>
                <a:cs typeface="+mn-cs"/>
              </a:rPr>
              <a:t>departamenta vecāko eksperti</a:t>
            </a:r>
            <a:endParaRPr lang="lv-LV" sz="1600" kern="1200" dirty="0">
              <a:solidFill>
                <a:schemeClr val="tx1"/>
              </a:solidFill>
              <a:cs typeface="Arial"/>
            </a:endParaRPr>
          </a:p>
          <a:p>
            <a:pPr marL="0" indent="0">
              <a:lnSpc>
                <a:spcPct val="90000"/>
              </a:lnSpc>
            </a:pPr>
            <a:endParaRPr lang="lv-LV" sz="1600" kern="1200" dirty="0">
              <a:solidFill>
                <a:schemeClr val="tx1"/>
              </a:solidFill>
              <a:cs typeface="Arial"/>
            </a:endParaRPr>
          </a:p>
          <a:p>
            <a:pPr marL="0" indent="0">
              <a:lnSpc>
                <a:spcPct val="90000"/>
              </a:lnSpc>
            </a:pPr>
            <a:r>
              <a:rPr lang="lv-LV" sz="1600" b="1" kern="1200" dirty="0">
                <a:solidFill>
                  <a:schemeClr val="tx1"/>
                </a:solidFill>
                <a:cs typeface="+mn-cs"/>
              </a:rPr>
              <a:t>Valsts metodiķi sākumskolā</a:t>
            </a:r>
            <a:endParaRPr lang="lv-LV" sz="1600" b="1" kern="1200" dirty="0">
              <a:solidFill>
                <a:schemeClr val="tx1"/>
              </a:solidFill>
              <a:cs typeface="Arial"/>
            </a:endParaRPr>
          </a:p>
          <a:p>
            <a:pPr marL="0" indent="0">
              <a:lnSpc>
                <a:spcPct val="90000"/>
              </a:lnSpc>
            </a:pPr>
            <a:r>
              <a:rPr lang="lv-LV" sz="1600" b="1" kern="1200" dirty="0">
                <a:solidFill>
                  <a:schemeClr val="tx1"/>
                </a:solidFill>
                <a:cs typeface="+mn-cs"/>
              </a:rPr>
              <a:t>Lieni Jankovsku</a:t>
            </a:r>
            <a:endParaRPr lang="lv-LV" sz="1600" b="1" kern="1200" dirty="0">
              <a:solidFill>
                <a:schemeClr val="tx1"/>
              </a:solidFill>
              <a:cs typeface="Arial"/>
            </a:endParaRPr>
          </a:p>
          <a:p>
            <a:pPr marL="0" indent="0">
              <a:lnSpc>
                <a:spcPct val="90000"/>
              </a:lnSpc>
            </a:pPr>
            <a:r>
              <a:rPr lang="en-US" sz="1600" b="1" kern="1200" dirty="0">
                <a:solidFill>
                  <a:schemeClr val="tx1"/>
                </a:solidFill>
                <a:cs typeface="+mn-cs"/>
                <a:hlinkClick r:id="rId2">
                  <a:extLst>
                    <a:ext uri="{A12FA001-AC4F-418D-AE19-62706E023703}">
                      <ahyp:hlinkClr xmlns:ahyp="http://schemas.microsoft.com/office/drawing/2018/hyperlinkcolor" val="tx"/>
                    </a:ext>
                  </a:extLst>
                </a:hlinkClick>
              </a:rPr>
              <a:t>liene.jankovska@visc.gov.lv</a:t>
            </a:r>
            <a:r>
              <a:rPr lang="en-US" sz="1600" b="1" kern="1200" dirty="0">
                <a:solidFill>
                  <a:schemeClr val="tx1"/>
                </a:solidFill>
                <a:cs typeface="+mn-cs"/>
              </a:rPr>
              <a:t> </a:t>
            </a:r>
            <a:endParaRPr lang="en-US" sz="1600" b="1" kern="1200" dirty="0">
              <a:solidFill>
                <a:schemeClr val="tx1"/>
              </a:solidFill>
              <a:cs typeface="Arial"/>
            </a:endParaRPr>
          </a:p>
        </p:txBody>
      </p:sp>
      <p:pic>
        <p:nvPicPr>
          <p:cNvPr id="5" name="Attēls 4" descr="Attēls, kurā ir cilvēka seja, smaids, persona, apģērbs&#10;&#10;Apraksts ģenerēts automātiski">
            <a:extLst>
              <a:ext uri="{FF2B5EF4-FFF2-40B4-BE49-F238E27FC236}">
                <a16:creationId xmlns:a16="http://schemas.microsoft.com/office/drawing/2014/main" id="{0CD50D5C-36EB-AAA4-CD30-89A530976D0F}"/>
              </a:ext>
            </a:extLst>
          </p:cNvPr>
          <p:cNvPicPr>
            <a:picLocks noChangeAspect="1"/>
          </p:cNvPicPr>
          <p:nvPr/>
        </p:nvPicPr>
        <p:blipFill>
          <a:blip r:embed="rId3"/>
          <a:srcRect t="13620" r="-2" b="7118"/>
          <a:stretch/>
        </p:blipFill>
        <p:spPr>
          <a:xfrm>
            <a:off x="5460384" y="139400"/>
            <a:ext cx="6730093" cy="67186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aida numura vietturis 3">
            <a:extLst>
              <a:ext uri="{FF2B5EF4-FFF2-40B4-BE49-F238E27FC236}">
                <a16:creationId xmlns:a16="http://schemas.microsoft.com/office/drawing/2014/main" id="{317E48C7-413E-735E-39DF-F9D55C5B603E}"/>
              </a:ext>
            </a:extLst>
          </p:cNvPr>
          <p:cNvSpPr>
            <a:spLocks noGrp="1"/>
          </p:cNvSpPr>
          <p:nvPr>
            <p:ph type="sldNum" idx="12"/>
          </p:nvPr>
        </p:nvSpPr>
        <p:spPr>
          <a:xfrm>
            <a:off x="10439400" y="6356350"/>
            <a:ext cx="914400" cy="365125"/>
          </a:xfrm>
        </p:spPr>
        <p:txBody>
          <a:bodyPr vert="horz" lIns="91440" tIns="45720" rIns="91440" bIns="45720" rtlCol="0" anchor="ctr">
            <a:normAutofit/>
          </a:bodyPr>
          <a:lstStyle/>
          <a:p>
            <a:pPr algn="r">
              <a:spcAft>
                <a:spcPts val="600"/>
              </a:spcAft>
              <a:defRPr/>
            </a:pPr>
            <a:fld id="{00000000-1234-1234-1234-123412341234}" type="slidenum">
              <a:rPr lang="en-US" sz="1200">
                <a:solidFill>
                  <a:srgbClr val="FFFFFF"/>
                </a:solidFill>
                <a:latin typeface="Calibri" panose="020F0502020204030204"/>
                <a:ea typeface="+mn-ea"/>
                <a:cs typeface="+mn-cs"/>
              </a:rPr>
              <a:pPr algn="r">
                <a:spcAft>
                  <a:spcPts val="600"/>
                </a:spcAft>
                <a:defRPr/>
              </a:pPr>
              <a:t>56</a:t>
            </a:fld>
            <a:endParaRPr lang="en-US" sz="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10466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616775" y="257551"/>
            <a:ext cx="7992204" cy="1142815"/>
          </a:xfrm>
        </p:spPr>
        <p:txBody>
          <a:bodyPr/>
          <a:lstStyle/>
          <a:p>
            <a:r>
              <a:rPr lang="lv-LV" sz="2800" dirty="0">
                <a:solidFill>
                  <a:schemeClr val="tx1"/>
                </a:solidFill>
              </a:rPr>
              <a:t>VĒRTĒŠANAS PRINCIPI (sākumskolā), STAP</a:t>
            </a:r>
          </a:p>
        </p:txBody>
      </p:sp>
      <p:sp>
        <p:nvSpPr>
          <p:cNvPr id="3" name="Google Shape;531;p46">
            <a:extLst>
              <a:ext uri="{FF2B5EF4-FFF2-40B4-BE49-F238E27FC236}">
                <a16:creationId xmlns:a16="http://schemas.microsoft.com/office/drawing/2014/main" id="{DC353539-3651-E538-5817-892F3546AB5D}"/>
              </a:ext>
            </a:extLst>
          </p:cNvPr>
          <p:cNvSpPr txBox="1"/>
          <p:nvPr/>
        </p:nvSpPr>
        <p:spPr>
          <a:xfrm>
            <a:off x="813816" y="1707904"/>
            <a:ext cx="9893808" cy="2107012"/>
          </a:xfrm>
          <a:prstGeom prst="rect">
            <a:avLst/>
          </a:prstGeom>
          <a:noFill/>
          <a:ln>
            <a:noFill/>
          </a:ln>
        </p:spPr>
        <p:txBody>
          <a:bodyPr spcFirstLastPara="1" wrap="square" lIns="91425" tIns="45700" rIns="91425" bIns="45700" anchor="ctr" anchorCtr="0">
            <a:noAutofit/>
          </a:bodyPr>
          <a:lstStyle/>
          <a:p>
            <a:pPr marL="342900" indent="-342900" algn="just">
              <a:lnSpc>
                <a:spcPct val="150000"/>
              </a:lnSpc>
              <a:spcBef>
                <a:spcPts val="400"/>
              </a:spcBef>
              <a:buFont typeface="Wingdings"/>
              <a:buChar char="ü"/>
            </a:pPr>
            <a:endParaRPr lang="lv-LV" sz="2000" dirty="0">
              <a:latin typeface="Verdana"/>
              <a:ea typeface="Verdana"/>
              <a:cs typeface="Arial"/>
            </a:endParaRPr>
          </a:p>
        </p:txBody>
      </p:sp>
      <p:sp>
        <p:nvSpPr>
          <p:cNvPr id="6" name="Slide Number Placeholder 5">
            <a:extLst>
              <a:ext uri="{FF2B5EF4-FFF2-40B4-BE49-F238E27FC236}">
                <a16:creationId xmlns:a16="http://schemas.microsoft.com/office/drawing/2014/main" id="{6159F147-EEC5-8BD1-6C2C-6C3F9CAA66D4}"/>
              </a:ext>
            </a:extLst>
          </p:cNvPr>
          <p:cNvSpPr>
            <a:spLocks noGrp="1"/>
          </p:cNvSpPr>
          <p:nvPr>
            <p:ph type="sldNum" idx="12"/>
          </p:nvPr>
        </p:nvSpPr>
        <p:spPr/>
        <p:txBody>
          <a:bodyPr/>
          <a:lstStyle/>
          <a:p>
            <a:fld id="{00000000-1234-1234-1234-123412341234}" type="slidenum">
              <a:rPr lang="lv-LV" smtClean="0"/>
              <a:pPr/>
              <a:t>6</a:t>
            </a:fld>
            <a:endParaRPr lang="lv-LV"/>
          </a:p>
        </p:txBody>
      </p:sp>
      <p:sp>
        <p:nvSpPr>
          <p:cNvPr id="4" name="Taisnstūris: ar noapaļotiem stūriem 4">
            <a:extLst>
              <a:ext uri="{FF2B5EF4-FFF2-40B4-BE49-F238E27FC236}">
                <a16:creationId xmlns:a16="http://schemas.microsoft.com/office/drawing/2014/main" id="{19977E76-D59A-2AEF-DBE8-6D09281C3AE3}"/>
              </a:ext>
            </a:extLst>
          </p:cNvPr>
          <p:cNvSpPr/>
          <p:nvPr/>
        </p:nvSpPr>
        <p:spPr>
          <a:xfrm>
            <a:off x="6547619" y="4261365"/>
            <a:ext cx="4965955" cy="1142815"/>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n-GB" sz="2800" b="0" i="0" u="none" strike="noStrike" baseline="0" dirty="0">
                <a:solidFill>
                  <a:srgbClr val="664790"/>
                </a:solidFill>
                <a:latin typeface="Verdana"/>
                <a:ea typeface="Segoe UI"/>
                <a:cs typeface="Segoe UI"/>
              </a:rPr>
              <a:t>​</a:t>
            </a:r>
            <a:endParaRPr lang="en-GB" sz="2800" i="0" u="none" strike="noStrike" baseline="0" dirty="0">
              <a:solidFill>
                <a:srgbClr val="664790"/>
              </a:solidFill>
              <a:latin typeface="Verdana"/>
              <a:ea typeface="Segoe UI"/>
              <a:cs typeface="Segoe UI"/>
            </a:endParaRPr>
          </a:p>
          <a:p>
            <a:pPr algn="ctr"/>
            <a:r>
              <a:rPr lang="lv-LV" sz="1600" b="1" dirty="0">
                <a:solidFill>
                  <a:schemeClr val="tx1"/>
                </a:solidFill>
                <a:latin typeface="Verdana"/>
                <a:ea typeface="Verdana"/>
                <a:cs typeface="Arial"/>
                <a:sym typeface="Verdana"/>
              </a:rPr>
              <a:t>Pēdējam demonstrētajam mācību sniegumam</a:t>
            </a:r>
            <a:r>
              <a:rPr lang="lv-LV" sz="1600" dirty="0">
                <a:solidFill>
                  <a:schemeClr val="tx1"/>
                </a:solidFill>
                <a:latin typeface="Verdana"/>
                <a:ea typeface="Verdana"/>
                <a:cs typeface="Arial"/>
                <a:sym typeface="Verdana"/>
              </a:rPr>
              <a:t> par vieniem un tiem pašiem sasniedzamajiem rezultātiem </a:t>
            </a:r>
            <a:r>
              <a:rPr lang="lv-LV" sz="1600" b="1" dirty="0">
                <a:solidFill>
                  <a:schemeClr val="tx1"/>
                </a:solidFill>
                <a:latin typeface="Verdana"/>
                <a:ea typeface="Verdana"/>
                <a:cs typeface="Arial"/>
                <a:sym typeface="Verdana"/>
              </a:rPr>
              <a:t>piešķir lielāku nozīmi.</a:t>
            </a:r>
            <a:endParaRPr lang="lv-LV" sz="1600" b="1" dirty="0">
              <a:solidFill>
                <a:schemeClr val="tx1"/>
              </a:solidFill>
              <a:latin typeface="Verdana"/>
              <a:ea typeface="Verdana"/>
              <a:cs typeface="Arial"/>
            </a:endParaRPr>
          </a:p>
          <a:p>
            <a:pPr rtl="0"/>
            <a:endParaRPr lang="en-US" sz="2800" dirty="0">
              <a:solidFill>
                <a:srgbClr val="664690"/>
              </a:solidFill>
              <a:latin typeface="Verdana"/>
              <a:cs typeface="Segoe UI"/>
            </a:endParaRPr>
          </a:p>
        </p:txBody>
      </p:sp>
      <p:sp>
        <p:nvSpPr>
          <p:cNvPr id="5" name="Taisnstūris: ar noapaļotiem stūriem 4">
            <a:extLst>
              <a:ext uri="{FF2B5EF4-FFF2-40B4-BE49-F238E27FC236}">
                <a16:creationId xmlns:a16="http://schemas.microsoft.com/office/drawing/2014/main" id="{4D998E9E-53D8-8B75-65AD-72B6293D5072}"/>
              </a:ext>
            </a:extLst>
          </p:cNvPr>
          <p:cNvSpPr/>
          <p:nvPr/>
        </p:nvSpPr>
        <p:spPr>
          <a:xfrm>
            <a:off x="6517458" y="2892941"/>
            <a:ext cx="4996116" cy="1272541"/>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rgbClr val="664790"/>
                </a:solidFill>
                <a:latin typeface="Verdana"/>
                <a:ea typeface="Segoe UI"/>
                <a:cs typeface="Segoe UI"/>
              </a:rPr>
              <a:t>​</a:t>
            </a:r>
            <a:r>
              <a:rPr lang="lv-LV" sz="1600" dirty="0">
                <a:solidFill>
                  <a:schemeClr val="tx1"/>
                </a:solidFill>
                <a:latin typeface="Verdana"/>
                <a:ea typeface="Verdana"/>
                <a:cs typeface="Arial"/>
              </a:rPr>
              <a:t>Izsakot mācību priekšmeta kompleksā sasniedzamā rezultāta </a:t>
            </a:r>
            <a:r>
              <a:rPr lang="lv-LV" sz="1600" b="1" dirty="0">
                <a:solidFill>
                  <a:schemeClr val="tx1"/>
                </a:solidFill>
                <a:latin typeface="Verdana"/>
                <a:ea typeface="Verdana"/>
                <a:cs typeface="Arial"/>
              </a:rPr>
              <a:t>summatīvo vērtējumu</a:t>
            </a:r>
            <a:r>
              <a:rPr lang="lv-LV" sz="1600" dirty="0">
                <a:solidFill>
                  <a:schemeClr val="tx1"/>
                </a:solidFill>
                <a:latin typeface="Verdana"/>
                <a:ea typeface="Verdana"/>
                <a:cs typeface="Arial"/>
              </a:rPr>
              <a:t>, pedagogs ņem vērā pakārtoto sasniedziemo rezultātu vērtējumus.</a:t>
            </a:r>
          </a:p>
        </p:txBody>
      </p:sp>
      <p:sp>
        <p:nvSpPr>
          <p:cNvPr id="7" name="Taisnstūris: ar noapaļotiem stūriem 4">
            <a:extLst>
              <a:ext uri="{FF2B5EF4-FFF2-40B4-BE49-F238E27FC236}">
                <a16:creationId xmlns:a16="http://schemas.microsoft.com/office/drawing/2014/main" id="{7E4A285A-929B-F81B-2769-3E8E2580284B}"/>
              </a:ext>
            </a:extLst>
          </p:cNvPr>
          <p:cNvSpPr/>
          <p:nvPr/>
        </p:nvSpPr>
        <p:spPr>
          <a:xfrm>
            <a:off x="6547619" y="5494061"/>
            <a:ext cx="4996116" cy="919252"/>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2800" b="0" i="0" u="none" strike="noStrike" baseline="0" dirty="0">
                <a:solidFill>
                  <a:srgbClr val="664790"/>
                </a:solidFill>
                <a:latin typeface="Verdana"/>
                <a:ea typeface="Segoe UI"/>
                <a:cs typeface="Segoe UI"/>
              </a:rPr>
              <a:t>​</a:t>
            </a:r>
          </a:p>
          <a:p>
            <a:pPr algn="ctr"/>
            <a:r>
              <a:rPr lang="lv-LV" sz="1600" dirty="0">
                <a:solidFill>
                  <a:schemeClr val="tx1"/>
                </a:solidFill>
                <a:latin typeface="Verdana"/>
                <a:ea typeface="Verdana"/>
                <a:cs typeface="Arial"/>
                <a:sym typeface="Verdana"/>
              </a:rPr>
              <a:t>Ja nav iespējams objektīvi novērtēt sniegumu, tiek lietots apzīmējums "nv" (nav vērtējuma).</a:t>
            </a:r>
            <a:endParaRPr lang="lv-LV" sz="1600" dirty="0">
              <a:solidFill>
                <a:schemeClr val="tx1"/>
              </a:solidFill>
              <a:latin typeface="Verdana"/>
              <a:ea typeface="Verdana"/>
              <a:cs typeface="Arial"/>
            </a:endParaRPr>
          </a:p>
          <a:p>
            <a:pPr algn="l" rtl="0"/>
            <a:endParaRPr lang="en-US" sz="2800" dirty="0">
              <a:solidFill>
                <a:srgbClr val="664690"/>
              </a:solidFill>
              <a:latin typeface="Verdana"/>
              <a:cs typeface="Segoe UI"/>
            </a:endParaRPr>
          </a:p>
        </p:txBody>
      </p:sp>
      <p:sp>
        <p:nvSpPr>
          <p:cNvPr id="8" name="Taisnstūris: ar noapaļotiem stūriem 4">
            <a:extLst>
              <a:ext uri="{FF2B5EF4-FFF2-40B4-BE49-F238E27FC236}">
                <a16:creationId xmlns:a16="http://schemas.microsoft.com/office/drawing/2014/main" id="{20A63BA7-E0E5-810A-C128-002E669C2E1D}"/>
              </a:ext>
            </a:extLst>
          </p:cNvPr>
          <p:cNvSpPr/>
          <p:nvPr/>
        </p:nvSpPr>
        <p:spPr>
          <a:xfrm>
            <a:off x="550603" y="4488091"/>
            <a:ext cx="4935793" cy="1709790"/>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GB" sz="1600" b="0" i="0" u="none" strike="noStrike" baseline="0" dirty="0">
                <a:solidFill>
                  <a:schemeClr val="tx1"/>
                </a:solidFill>
                <a:latin typeface="Verdana"/>
                <a:ea typeface="Segoe UI"/>
                <a:cs typeface="Segoe UI"/>
              </a:rPr>
              <a:t>​</a:t>
            </a:r>
          </a:p>
          <a:p>
            <a:pPr algn="ctr"/>
            <a:r>
              <a:rPr lang="lv-LV" sz="1600" dirty="0">
                <a:solidFill>
                  <a:schemeClr val="tx1"/>
                </a:solidFill>
                <a:latin typeface="Verdana"/>
                <a:ea typeface="+mn-lt"/>
                <a:cs typeface="+mn-lt"/>
                <a:sym typeface="Verdana"/>
              </a:rPr>
              <a:t>Salīdzinājumā ar atzīmi STAP apzīmējumi ikdienā un arī liecībās dod vairāk informācijas par to, kas ir apgūts, kas vēl apgūstams un </a:t>
            </a:r>
            <a:r>
              <a:rPr lang="lv-LV" sz="1600" b="1" dirty="0">
                <a:solidFill>
                  <a:schemeClr val="tx1"/>
                </a:solidFill>
                <a:latin typeface="Verdana"/>
                <a:ea typeface="+mn-lt"/>
                <a:cs typeface="+mn-lt"/>
                <a:sym typeface="Verdana"/>
              </a:rPr>
              <a:t>cik lielā mērā skolēnam ir nepieciešams atbalsts un palīdzība</a:t>
            </a:r>
            <a:r>
              <a:rPr lang="lv-LV" sz="1600" dirty="0">
                <a:solidFill>
                  <a:schemeClr val="tx1"/>
                </a:solidFill>
                <a:latin typeface="Verdana"/>
                <a:ea typeface="+mn-lt"/>
                <a:cs typeface="+mn-lt"/>
                <a:sym typeface="Verdana"/>
              </a:rPr>
              <a:t>.</a:t>
            </a:r>
            <a:endParaRPr lang="lv-LV" sz="1600" dirty="0">
              <a:solidFill>
                <a:schemeClr val="tx1"/>
              </a:solidFill>
              <a:latin typeface="Verdana"/>
              <a:ea typeface="+mn-lt"/>
              <a:cs typeface="+mn-lt"/>
            </a:endParaRPr>
          </a:p>
          <a:p>
            <a:pPr algn="l" rtl="0"/>
            <a:endParaRPr lang="en-US" sz="2800" dirty="0">
              <a:solidFill>
                <a:srgbClr val="664690"/>
              </a:solidFill>
              <a:latin typeface="Verdana"/>
              <a:cs typeface="Segoe UI"/>
            </a:endParaRPr>
          </a:p>
        </p:txBody>
      </p:sp>
      <p:sp>
        <p:nvSpPr>
          <p:cNvPr id="9" name="Taisnstūris: ar noapaļotiem stūriem 4">
            <a:extLst>
              <a:ext uri="{FF2B5EF4-FFF2-40B4-BE49-F238E27FC236}">
                <a16:creationId xmlns:a16="http://schemas.microsoft.com/office/drawing/2014/main" id="{88DBCF76-EF7D-0FA9-B0A4-5E4DDA07B745}"/>
              </a:ext>
            </a:extLst>
          </p:cNvPr>
          <p:cNvSpPr/>
          <p:nvPr/>
        </p:nvSpPr>
        <p:spPr>
          <a:xfrm>
            <a:off x="550604" y="3149507"/>
            <a:ext cx="4935793" cy="1272541"/>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i="0" u="none" strike="noStrike" baseline="0" dirty="0">
                <a:solidFill>
                  <a:schemeClr val="tx1"/>
                </a:solidFill>
                <a:latin typeface="Verdana"/>
                <a:ea typeface="Segoe UI"/>
                <a:cs typeface="Segoe UI"/>
              </a:rPr>
              <a:t>​</a:t>
            </a:r>
            <a:r>
              <a:rPr lang="lv-LV" sz="1600" b="1" dirty="0">
                <a:solidFill>
                  <a:schemeClr val="tx1"/>
                </a:solidFill>
                <a:latin typeface="Verdana"/>
                <a:ea typeface="+mn-lt"/>
                <a:cs typeface="+mn-lt"/>
                <a:sym typeface="Verdana"/>
              </a:rPr>
              <a:t>STAP līmeņu mērķis ir virzīt skolēna uzmanību uz to, ko viņš ir iemācījies un prot pret sasniedzamo rezultātu. </a:t>
            </a:r>
            <a:endParaRPr lang="en-GB" sz="1600" b="1" i="0" u="none" strike="noStrike" baseline="0" dirty="0">
              <a:solidFill>
                <a:schemeClr val="tx1"/>
              </a:solidFill>
              <a:latin typeface="Verdana"/>
              <a:ea typeface="Segoe UI"/>
              <a:cs typeface="Segoe UI"/>
            </a:endParaRPr>
          </a:p>
        </p:txBody>
      </p:sp>
      <p:sp>
        <p:nvSpPr>
          <p:cNvPr id="10" name="Taisnstūris: ar noapaļotiem stūriem 4">
            <a:extLst>
              <a:ext uri="{FF2B5EF4-FFF2-40B4-BE49-F238E27FC236}">
                <a16:creationId xmlns:a16="http://schemas.microsoft.com/office/drawing/2014/main" id="{D43D0098-EC36-415F-B612-C638DE3E34E3}"/>
              </a:ext>
            </a:extLst>
          </p:cNvPr>
          <p:cNvSpPr/>
          <p:nvPr/>
        </p:nvSpPr>
        <p:spPr>
          <a:xfrm>
            <a:off x="550607" y="1847493"/>
            <a:ext cx="4935793" cy="1235971"/>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Verdana"/>
                <a:ea typeface="Segoe UI"/>
                <a:cs typeface="Segoe UI"/>
              </a:rPr>
              <a:t>​</a:t>
            </a:r>
            <a:r>
              <a:rPr lang="lv-LV" sz="1600" dirty="0">
                <a:solidFill>
                  <a:schemeClr val="tx1"/>
                </a:solidFill>
                <a:latin typeface="Verdana"/>
                <a:ea typeface="+mn-lt"/>
                <a:cs typeface="+mn-lt"/>
                <a:sym typeface="Verdana"/>
              </a:rPr>
              <a:t>1.–3. klasē turpina izmantot jau pirmsskolā vērtēšanai izmantotos STAP apguves līmeņus: </a:t>
            </a:r>
            <a:r>
              <a:rPr lang="lv-LV" sz="1600" i="1" dirty="0">
                <a:solidFill>
                  <a:schemeClr val="tx1"/>
                </a:solidFill>
                <a:latin typeface="Verdana"/>
                <a:ea typeface="+mn-lt"/>
                <a:cs typeface="+mn-lt"/>
                <a:sym typeface="Verdana"/>
              </a:rPr>
              <a:t>“sācis apgūt”, “turpina apgūt”, “apguvis”</a:t>
            </a:r>
            <a:r>
              <a:rPr lang="lv-LV" sz="1600" dirty="0">
                <a:solidFill>
                  <a:schemeClr val="tx1"/>
                </a:solidFill>
                <a:latin typeface="Verdana"/>
                <a:ea typeface="+mn-lt"/>
                <a:cs typeface="+mn-lt"/>
                <a:sym typeface="Verdana"/>
              </a:rPr>
              <a:t> un </a:t>
            </a:r>
            <a:r>
              <a:rPr lang="lv-LV" sz="1600" i="1" dirty="0">
                <a:solidFill>
                  <a:schemeClr val="tx1"/>
                </a:solidFill>
                <a:latin typeface="Verdana"/>
                <a:ea typeface="+mn-lt"/>
                <a:cs typeface="+mn-lt"/>
                <a:sym typeface="Verdana"/>
              </a:rPr>
              <a:t>“apguvis padziļināti”.</a:t>
            </a:r>
            <a:endParaRPr lang="en-GB" sz="1600" b="0" i="0" u="none" strike="noStrike" baseline="0" dirty="0">
              <a:solidFill>
                <a:schemeClr val="tx1"/>
              </a:solidFill>
              <a:latin typeface="Verdana"/>
              <a:ea typeface="Segoe UI"/>
              <a:cs typeface="Segoe UI"/>
            </a:endParaRPr>
          </a:p>
        </p:txBody>
      </p:sp>
      <p:sp>
        <p:nvSpPr>
          <p:cNvPr id="11" name="Taisnstūris: ar noapaļotiem stūriem 4">
            <a:extLst>
              <a:ext uri="{FF2B5EF4-FFF2-40B4-BE49-F238E27FC236}">
                <a16:creationId xmlns:a16="http://schemas.microsoft.com/office/drawing/2014/main" id="{9090FBF8-4517-D1E2-409F-81E795894DA8}"/>
              </a:ext>
            </a:extLst>
          </p:cNvPr>
          <p:cNvSpPr/>
          <p:nvPr/>
        </p:nvSpPr>
        <p:spPr>
          <a:xfrm>
            <a:off x="6457137" y="1877210"/>
            <a:ext cx="5056437" cy="919253"/>
          </a:xfrm>
          <a:prstGeom prst="round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lv-LV" sz="1600" b="1" dirty="0">
                <a:solidFill>
                  <a:schemeClr val="tx1"/>
                </a:solidFill>
                <a:latin typeface="Verdana"/>
                <a:ea typeface="+mn-lt"/>
                <a:cs typeface="+mn-lt"/>
              </a:rPr>
              <a:t>Skolēna sniegums </a:t>
            </a:r>
            <a:r>
              <a:rPr lang="lv-LV" sz="1600" dirty="0">
                <a:solidFill>
                  <a:schemeClr val="tx1"/>
                </a:solidFill>
                <a:latin typeface="Verdana"/>
                <a:ea typeface="+mn-lt"/>
                <a:cs typeface="+mn-lt"/>
              </a:rPr>
              <a:t>- demonstrētās zināšanas, izpratne, pamatprasmes mācību jomā un caurviju prasmes.</a:t>
            </a:r>
          </a:p>
        </p:txBody>
      </p:sp>
    </p:spTree>
    <p:extLst>
      <p:ext uri="{BB962C8B-B14F-4D97-AF65-F5344CB8AC3E}">
        <p14:creationId xmlns:p14="http://schemas.microsoft.com/office/powerpoint/2010/main" val="413452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616775" y="575999"/>
            <a:ext cx="11379890" cy="1142815"/>
          </a:xfrm>
        </p:spPr>
        <p:txBody>
          <a:bodyPr/>
          <a:lstStyle/>
          <a:p>
            <a:pPr algn="ctr"/>
            <a:r>
              <a:rPr lang="lv-LV" sz="3200" dirty="0">
                <a:solidFill>
                  <a:schemeClr val="tx1"/>
                </a:solidFill>
              </a:rPr>
              <a:t>Kā ieraudzīt STAP līmeņus, veidojot SLA?</a:t>
            </a:r>
            <a:br>
              <a:rPr lang="lv-LV" sz="2400" dirty="0">
                <a:solidFill>
                  <a:schemeClr val="tx1"/>
                </a:solidFill>
              </a:rPr>
            </a:br>
            <a:r>
              <a:rPr lang="lv-LV" sz="2000" b="0" dirty="0">
                <a:cs typeface="Arial"/>
                <a:hlinkClick r:id="rId3"/>
              </a:rPr>
              <a:t>Noteikumi par valsts pamatizglītības standartu un pamatizglītības programmu paraugiem (likumi.lv)</a:t>
            </a:r>
            <a:br>
              <a:rPr lang="lv-LV" sz="2400" dirty="0">
                <a:cs typeface="Arial"/>
              </a:rPr>
            </a:br>
            <a:br>
              <a:rPr lang="lv-LV" sz="1600" dirty="0">
                <a:cs typeface="Arial"/>
              </a:rPr>
            </a:br>
            <a:r>
              <a:rPr lang="lv-LV" sz="1600" b="0" i="1" dirty="0">
                <a:solidFill>
                  <a:srgbClr val="414142"/>
                </a:solidFill>
                <a:latin typeface="Arial"/>
                <a:cs typeface="Arial"/>
              </a:rPr>
              <a:t> </a:t>
            </a:r>
            <a:endParaRPr lang="lv-LV" sz="1600" b="0" dirty="0">
              <a:solidFill>
                <a:srgbClr val="414142"/>
              </a:solidFill>
              <a:cs typeface="Arial"/>
            </a:endParaRPr>
          </a:p>
        </p:txBody>
      </p:sp>
      <p:graphicFrame>
        <p:nvGraphicFramePr>
          <p:cNvPr id="5" name="Tabula 4">
            <a:extLst>
              <a:ext uri="{FF2B5EF4-FFF2-40B4-BE49-F238E27FC236}">
                <a16:creationId xmlns:a16="http://schemas.microsoft.com/office/drawing/2014/main" id="{A175633C-70CE-7E05-4FFB-6539EBC385FC}"/>
              </a:ext>
            </a:extLst>
          </p:cNvPr>
          <p:cNvGraphicFramePr>
            <a:graphicFrameLocks noGrp="1"/>
          </p:cNvGraphicFramePr>
          <p:nvPr>
            <p:extLst>
              <p:ext uri="{D42A27DB-BD31-4B8C-83A1-F6EECF244321}">
                <p14:modId xmlns:p14="http://schemas.microsoft.com/office/powerpoint/2010/main" val="4261486351"/>
              </p:ext>
            </p:extLst>
          </p:nvPr>
        </p:nvGraphicFramePr>
        <p:xfrm>
          <a:off x="18361" y="1716795"/>
          <a:ext cx="12163418" cy="4805607"/>
        </p:xfrm>
        <a:graphic>
          <a:graphicData uri="http://schemas.openxmlformats.org/drawingml/2006/table">
            <a:tbl>
              <a:tblPr bandRow="1">
                <a:tableStyleId>{5940675A-B579-460E-94D1-54222C63F5DA}</a:tableStyleId>
              </a:tblPr>
              <a:tblGrid>
                <a:gridCol w="1777421">
                  <a:extLst>
                    <a:ext uri="{9D8B030D-6E8A-4147-A177-3AD203B41FA5}">
                      <a16:colId xmlns:a16="http://schemas.microsoft.com/office/drawing/2014/main" val="1766887588"/>
                    </a:ext>
                  </a:extLst>
                </a:gridCol>
                <a:gridCol w="2558740">
                  <a:extLst>
                    <a:ext uri="{9D8B030D-6E8A-4147-A177-3AD203B41FA5}">
                      <a16:colId xmlns:a16="http://schemas.microsoft.com/office/drawing/2014/main" val="1778572439"/>
                    </a:ext>
                  </a:extLst>
                </a:gridCol>
                <a:gridCol w="2844800">
                  <a:extLst>
                    <a:ext uri="{9D8B030D-6E8A-4147-A177-3AD203B41FA5}">
                      <a16:colId xmlns:a16="http://schemas.microsoft.com/office/drawing/2014/main" val="804982824"/>
                    </a:ext>
                  </a:extLst>
                </a:gridCol>
                <a:gridCol w="2356803">
                  <a:extLst>
                    <a:ext uri="{9D8B030D-6E8A-4147-A177-3AD203B41FA5}">
                      <a16:colId xmlns:a16="http://schemas.microsoft.com/office/drawing/2014/main" val="1332624171"/>
                    </a:ext>
                  </a:extLst>
                </a:gridCol>
                <a:gridCol w="2625654">
                  <a:extLst>
                    <a:ext uri="{9D8B030D-6E8A-4147-A177-3AD203B41FA5}">
                      <a16:colId xmlns:a16="http://schemas.microsoft.com/office/drawing/2014/main" val="3956728826"/>
                    </a:ext>
                  </a:extLst>
                </a:gridCol>
              </a:tblGrid>
              <a:tr h="559164">
                <a:tc>
                  <a:txBody>
                    <a:bodyPr/>
                    <a:lstStyle/>
                    <a:p>
                      <a:pPr marR="0" lvl="0" algn="ctr" rtl="0">
                        <a:lnSpc>
                          <a:spcPts val="1463"/>
                        </a:lnSpc>
                        <a:spcBef>
                          <a:spcPts val="975"/>
                        </a:spcBef>
                        <a:buNone/>
                      </a:pPr>
                      <a:r>
                        <a:rPr lang="lv-LV" sz="1400" noProof="0">
                          <a:solidFill>
                            <a:srgbClr val="664690"/>
                          </a:solidFill>
                          <a:effectLst/>
                          <a:latin typeface="Verdana"/>
                        </a:rPr>
                        <a:t>Kritērijs</a:t>
                      </a:r>
                      <a:endParaRPr lang="lv-LV" sz="1400" noProof="0">
                        <a:effectLst/>
                        <a:latin typeface="Verdana"/>
                      </a:endParaRPr>
                    </a:p>
                  </a:txBody>
                  <a:tcPr marL="0" marR="0" marT="0" marB="0" anchor="ctr"/>
                </a:tc>
                <a:tc>
                  <a:txBody>
                    <a:bodyPr/>
                    <a:lstStyle/>
                    <a:p>
                      <a:pPr marR="0" algn="ctr" rtl="0">
                        <a:lnSpc>
                          <a:spcPts val="1463"/>
                        </a:lnSpc>
                        <a:spcBef>
                          <a:spcPts val="975"/>
                        </a:spcBef>
                      </a:pPr>
                      <a:r>
                        <a:rPr lang="lv-LV" sz="1400" b="1" noProof="0">
                          <a:solidFill>
                            <a:srgbClr val="664690"/>
                          </a:solidFill>
                          <a:effectLst/>
                          <a:latin typeface="Verdana"/>
                        </a:rPr>
                        <a:t>Sācis apgūt (S)</a:t>
                      </a:r>
                      <a:endParaRPr lang="lv-LV" sz="1400" b="1" noProof="0">
                        <a:effectLst/>
                        <a:latin typeface="Verdana"/>
                      </a:endParaRPr>
                    </a:p>
                  </a:txBody>
                  <a:tcPr marL="0" marR="0" marT="0" marB="0" anchor="ctr"/>
                </a:tc>
                <a:tc>
                  <a:txBody>
                    <a:bodyPr/>
                    <a:lstStyle/>
                    <a:p>
                      <a:pPr marR="0" algn="ctr" rtl="0">
                        <a:lnSpc>
                          <a:spcPts val="1463"/>
                        </a:lnSpc>
                        <a:spcBef>
                          <a:spcPts val="975"/>
                        </a:spcBef>
                      </a:pPr>
                      <a:r>
                        <a:rPr lang="lv-LV" sz="1400" b="1" noProof="0">
                          <a:solidFill>
                            <a:srgbClr val="664690"/>
                          </a:solidFill>
                          <a:effectLst/>
                          <a:latin typeface="Verdana"/>
                        </a:rPr>
                        <a:t>Turpina apgūt (T)</a:t>
                      </a:r>
                      <a:endParaRPr lang="lv-LV" sz="1400" b="1" noProof="0">
                        <a:effectLst/>
                        <a:latin typeface="Verdana"/>
                      </a:endParaRPr>
                    </a:p>
                  </a:txBody>
                  <a:tcPr marL="0" marR="0" marT="0" marB="0" anchor="ctr"/>
                </a:tc>
                <a:tc>
                  <a:txBody>
                    <a:bodyPr/>
                    <a:lstStyle/>
                    <a:p>
                      <a:pPr marR="0" algn="ctr" rtl="0">
                        <a:lnSpc>
                          <a:spcPts val="1463"/>
                        </a:lnSpc>
                        <a:spcBef>
                          <a:spcPts val="975"/>
                        </a:spcBef>
                      </a:pPr>
                      <a:r>
                        <a:rPr lang="lv-LV" sz="1400" b="1" noProof="0">
                          <a:solidFill>
                            <a:srgbClr val="664690"/>
                          </a:solidFill>
                          <a:effectLst/>
                          <a:latin typeface="Verdana"/>
                        </a:rPr>
                        <a:t>Apguvis (A)</a:t>
                      </a:r>
                      <a:endParaRPr lang="lv-LV" sz="1400" b="1" noProof="0">
                        <a:effectLst/>
                        <a:latin typeface="Verdana"/>
                      </a:endParaRPr>
                    </a:p>
                  </a:txBody>
                  <a:tcPr marL="0" marR="0" marT="0" marB="0" anchor="ctr">
                    <a:solidFill>
                      <a:schemeClr val="bg2">
                        <a:lumMod val="20000"/>
                        <a:lumOff val="80000"/>
                      </a:schemeClr>
                    </a:solidFill>
                  </a:tcPr>
                </a:tc>
                <a:tc>
                  <a:txBody>
                    <a:bodyPr/>
                    <a:lstStyle/>
                    <a:p>
                      <a:pPr marR="0" algn="ctr" rtl="0">
                        <a:spcBef>
                          <a:spcPts val="975"/>
                        </a:spcBef>
                      </a:pPr>
                      <a:r>
                        <a:rPr lang="lv-LV" sz="1400" b="1" noProof="0">
                          <a:solidFill>
                            <a:srgbClr val="664690"/>
                          </a:solidFill>
                          <a:effectLst/>
                          <a:latin typeface="Verdana"/>
                        </a:rPr>
                        <a:t>Apguvis padziļināti (P)</a:t>
                      </a:r>
                      <a:endParaRPr lang="lv-LV" sz="1400" b="1" noProof="0">
                        <a:effectLst/>
                        <a:latin typeface="Verdana"/>
                      </a:endParaRPr>
                    </a:p>
                  </a:txBody>
                  <a:tcPr marL="0" marR="0" marT="0" marB="0" anchor="ctr"/>
                </a:tc>
                <a:extLst>
                  <a:ext uri="{0D108BD9-81ED-4DB2-BD59-A6C34878D82A}">
                    <a16:rowId xmlns:a16="http://schemas.microsoft.com/office/drawing/2014/main" val="459494325"/>
                  </a:ext>
                </a:extLst>
              </a:tr>
              <a:tr h="1910080">
                <a:tc>
                  <a:txBody>
                    <a:bodyPr/>
                    <a:lstStyle/>
                    <a:p>
                      <a:pPr marR="0" lvl="0" algn="ctr" rtl="0">
                        <a:lnSpc>
                          <a:spcPct val="100000"/>
                        </a:lnSpc>
                        <a:spcBef>
                          <a:spcPts val="975"/>
                        </a:spcBef>
                        <a:buNone/>
                      </a:pPr>
                      <a:r>
                        <a:rPr lang="lv-LV" sz="1400" b="1" noProof="0">
                          <a:solidFill>
                            <a:srgbClr val="664690"/>
                          </a:solidFill>
                          <a:effectLst/>
                          <a:latin typeface="Verdana"/>
                        </a:rPr>
                        <a:t>Demonstrēto zināšanu, izpratnes, </a:t>
                      </a:r>
                      <a:r>
                        <a:rPr lang="lv-LV" sz="1400" b="1" noProof="0" err="1">
                          <a:solidFill>
                            <a:srgbClr val="664690"/>
                          </a:solidFill>
                          <a:effectLst/>
                          <a:latin typeface="Verdana"/>
                        </a:rPr>
                        <a:t>pamatprasmju</a:t>
                      </a:r>
                      <a:r>
                        <a:rPr lang="lv-LV" sz="1400" b="1" noProof="0">
                          <a:solidFill>
                            <a:srgbClr val="664690"/>
                          </a:solidFill>
                          <a:effectLst/>
                          <a:latin typeface="Verdana"/>
                        </a:rPr>
                        <a:t> mācību jomā, caurviju prasmju apjoms un kvalitāte</a:t>
                      </a:r>
                      <a:endParaRPr lang="lv-LV" sz="1400" b="1"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Skolēna sniegums  liecina, ka </a:t>
                      </a:r>
                      <a:r>
                        <a:rPr lang="lv-LV" sz="1400" b="1" noProof="0">
                          <a:solidFill>
                            <a:srgbClr val="664690"/>
                          </a:solidFill>
                          <a:effectLst/>
                          <a:latin typeface="Verdana"/>
                        </a:rPr>
                        <a:t>ir uzsākta</a:t>
                      </a:r>
                      <a:r>
                        <a:rPr lang="lv-LV" sz="1400" noProof="0">
                          <a:solidFill>
                            <a:srgbClr val="664690"/>
                          </a:solidFill>
                          <a:effectLst/>
                          <a:latin typeface="Verdana"/>
                        </a:rPr>
                        <a:t> plānotā </a:t>
                      </a:r>
                      <a:r>
                        <a:rPr lang="lv-LV" sz="1400" b="1" noProof="0">
                          <a:solidFill>
                            <a:srgbClr val="664690"/>
                          </a:solidFill>
                          <a:effectLst/>
                          <a:latin typeface="Verdana"/>
                        </a:rPr>
                        <a:t>SR apguve</a:t>
                      </a:r>
                      <a:endParaRPr lang="lv-LV" sz="1400" b="1"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Skolēna sniegums liecina, ka plānotais</a:t>
                      </a:r>
                      <a:r>
                        <a:rPr lang="lv-LV" sz="1400" b="1" noProof="0">
                          <a:solidFill>
                            <a:srgbClr val="664690"/>
                          </a:solidFill>
                          <a:effectLst/>
                          <a:latin typeface="Verdana"/>
                        </a:rPr>
                        <a:t> SR sasniegts daļēji</a:t>
                      </a:r>
                      <a:r>
                        <a:rPr lang="lv-LV" sz="1400" noProof="0">
                          <a:solidFill>
                            <a:srgbClr val="664690"/>
                          </a:solidFill>
                          <a:effectLst/>
                          <a:latin typeface="Verdana"/>
                        </a:rPr>
                        <a:t> un tas nav noturīgs</a:t>
                      </a:r>
                      <a:endParaRPr lang="lv-LV" sz="1400"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Skolēna sniegums liecina, ka plānotais </a:t>
                      </a:r>
                      <a:r>
                        <a:rPr lang="lv-LV" sz="1400" b="1" noProof="0">
                          <a:solidFill>
                            <a:srgbClr val="664690"/>
                          </a:solidFill>
                          <a:effectLst/>
                          <a:latin typeface="Verdana"/>
                        </a:rPr>
                        <a:t>SR sasniegts pilnībā </a:t>
                      </a:r>
                      <a:r>
                        <a:rPr lang="lv-LV" sz="1400" noProof="0">
                          <a:solidFill>
                            <a:srgbClr val="664690"/>
                          </a:solidFill>
                          <a:effectLst/>
                          <a:latin typeface="Verdana"/>
                        </a:rPr>
                        <a:t>un tas ir noturīgs</a:t>
                      </a:r>
                      <a:endParaRPr lang="lv-LV" sz="1400" noProof="0">
                        <a:effectLst/>
                        <a:latin typeface="Verdana"/>
                      </a:endParaRPr>
                    </a:p>
                  </a:txBody>
                  <a:tcPr marL="0" marR="0" marT="0" marB="0" anchor="ctr">
                    <a:solidFill>
                      <a:schemeClr val="bg2">
                        <a:lumMod val="20000"/>
                        <a:lumOff val="80000"/>
                      </a:schemeClr>
                    </a:solidFill>
                  </a:tcPr>
                </a:tc>
                <a:tc>
                  <a:txBody>
                    <a:bodyPr/>
                    <a:lstStyle/>
                    <a:p>
                      <a:pPr marR="0" algn="ctr" rtl="0">
                        <a:lnSpc>
                          <a:spcPct val="100000"/>
                        </a:lnSpc>
                        <a:spcBef>
                          <a:spcPts val="975"/>
                        </a:spcBef>
                      </a:pPr>
                      <a:r>
                        <a:rPr lang="lv-LV" sz="1400" noProof="0">
                          <a:solidFill>
                            <a:srgbClr val="664690"/>
                          </a:solidFill>
                          <a:effectLst/>
                          <a:latin typeface="Verdana"/>
                        </a:rPr>
                        <a:t>Skolēna sniegums liecina, ka plānotais </a:t>
                      </a:r>
                      <a:r>
                        <a:rPr lang="lv-LV" sz="1400" b="1" noProof="0">
                          <a:solidFill>
                            <a:srgbClr val="664690"/>
                          </a:solidFill>
                          <a:effectLst/>
                          <a:latin typeface="Verdana"/>
                        </a:rPr>
                        <a:t>SR sasniegts padziļināti </a:t>
                      </a:r>
                      <a:r>
                        <a:rPr lang="lv-LV" sz="1400" noProof="0">
                          <a:solidFill>
                            <a:srgbClr val="664690"/>
                          </a:solidFill>
                          <a:effectLst/>
                          <a:latin typeface="Verdana"/>
                        </a:rPr>
                        <a:t>un tas ir noturīgs</a:t>
                      </a:r>
                      <a:endParaRPr lang="lv-LV" sz="1400" noProof="0">
                        <a:effectLst/>
                        <a:latin typeface="Verdana"/>
                      </a:endParaRPr>
                    </a:p>
                  </a:txBody>
                  <a:tcPr marL="0" marR="0" marT="0" marB="0" anchor="ctr"/>
                </a:tc>
                <a:extLst>
                  <a:ext uri="{0D108BD9-81ED-4DB2-BD59-A6C34878D82A}">
                    <a16:rowId xmlns:a16="http://schemas.microsoft.com/office/drawing/2014/main" val="233456428"/>
                  </a:ext>
                </a:extLst>
              </a:tr>
              <a:tr h="1056203">
                <a:tc>
                  <a:txBody>
                    <a:bodyPr/>
                    <a:lstStyle/>
                    <a:p>
                      <a:pPr marR="0" lvl="0" algn="ctr" rtl="0">
                        <a:lnSpc>
                          <a:spcPct val="100000"/>
                        </a:lnSpc>
                        <a:spcBef>
                          <a:spcPts val="975"/>
                        </a:spcBef>
                        <a:buNone/>
                      </a:pPr>
                      <a:r>
                        <a:rPr lang="lv-LV" sz="1400" b="1" noProof="0">
                          <a:solidFill>
                            <a:srgbClr val="664690"/>
                          </a:solidFill>
                          <a:effectLst/>
                          <a:latin typeface="Verdana"/>
                        </a:rPr>
                        <a:t>Atbalsta nepieciešamība</a:t>
                      </a:r>
                      <a:endParaRPr lang="lv-LV" sz="1400" b="1"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Skolēnam </a:t>
                      </a:r>
                      <a:r>
                        <a:rPr lang="lv-LV" sz="1400" b="1" noProof="0">
                          <a:solidFill>
                            <a:srgbClr val="664690"/>
                          </a:solidFill>
                          <a:effectLst/>
                          <a:latin typeface="Verdana"/>
                        </a:rPr>
                        <a:t>nepieciešams atbalsts</a:t>
                      </a:r>
                      <a:r>
                        <a:rPr lang="lv-LV" sz="1400" noProof="0">
                          <a:solidFill>
                            <a:srgbClr val="664690"/>
                          </a:solidFill>
                          <a:effectLst/>
                          <a:latin typeface="Verdana"/>
                        </a:rPr>
                        <a:t> un regulāri pedagoga apstiprinājumi uzdevuma izpildei</a:t>
                      </a:r>
                      <a:endParaRPr lang="lv-LV" sz="1400"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Skolēnam </a:t>
                      </a:r>
                      <a:r>
                        <a:rPr lang="lv-LV" sz="1400" b="1" noProof="0">
                          <a:solidFill>
                            <a:srgbClr val="664690"/>
                          </a:solidFill>
                          <a:effectLst/>
                          <a:latin typeface="Verdana"/>
                        </a:rPr>
                        <a:t>dažkārt nepieciešams pamudinājums</a:t>
                      </a:r>
                      <a:r>
                        <a:rPr lang="lv-LV" sz="1400" noProof="0">
                          <a:solidFill>
                            <a:srgbClr val="664690"/>
                          </a:solidFill>
                          <a:effectLst/>
                          <a:latin typeface="Verdana"/>
                        </a:rPr>
                        <a:t>, lai sekotu uzdevuma izpildei</a:t>
                      </a:r>
                      <a:endParaRPr lang="lv-LV" sz="1400"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Skolēns uzdevumu izpilda </a:t>
                      </a:r>
                      <a:r>
                        <a:rPr lang="lv-LV" sz="1400" b="1" noProof="0">
                          <a:solidFill>
                            <a:srgbClr val="664690"/>
                          </a:solidFill>
                          <a:effectLst/>
                          <a:latin typeface="Verdana"/>
                        </a:rPr>
                        <a:t>patstāvīgi</a:t>
                      </a:r>
                      <a:endParaRPr lang="lv-LV" sz="1400" b="1" noProof="0">
                        <a:effectLst/>
                        <a:latin typeface="Verdana"/>
                      </a:endParaRPr>
                    </a:p>
                  </a:txBody>
                  <a:tcPr marL="0" marR="0" marT="0" marB="0" anchor="ctr">
                    <a:solidFill>
                      <a:schemeClr val="bg2">
                        <a:lumMod val="20000"/>
                        <a:lumOff val="80000"/>
                      </a:schemeClr>
                    </a:solidFill>
                  </a:tcPr>
                </a:tc>
                <a:tc>
                  <a:txBody>
                    <a:bodyPr/>
                    <a:lstStyle/>
                    <a:p>
                      <a:pPr marR="0" algn="ctr" rtl="0">
                        <a:lnSpc>
                          <a:spcPct val="100000"/>
                        </a:lnSpc>
                        <a:spcBef>
                          <a:spcPts val="975"/>
                        </a:spcBef>
                      </a:pPr>
                      <a:r>
                        <a:rPr lang="lv-LV" sz="1400" noProof="0">
                          <a:solidFill>
                            <a:srgbClr val="664690"/>
                          </a:solidFill>
                          <a:effectLst/>
                          <a:latin typeface="Verdana"/>
                        </a:rPr>
                        <a:t>Skolēns uzdevumu izpilda </a:t>
                      </a:r>
                      <a:r>
                        <a:rPr lang="lv-LV" sz="1400" b="1" noProof="0">
                          <a:solidFill>
                            <a:srgbClr val="664690"/>
                          </a:solidFill>
                          <a:effectLst/>
                          <a:latin typeface="Verdana"/>
                        </a:rPr>
                        <a:t>patstāvīgi, spēj pamatot</a:t>
                      </a:r>
                      <a:r>
                        <a:rPr lang="lv-LV" sz="1400" noProof="0">
                          <a:solidFill>
                            <a:srgbClr val="664690"/>
                          </a:solidFill>
                          <a:effectLst/>
                          <a:latin typeface="Verdana"/>
                        </a:rPr>
                        <a:t> atbilstošās stratēģijas izvēli</a:t>
                      </a:r>
                      <a:endParaRPr lang="lv-LV" sz="1400" noProof="0">
                        <a:effectLst/>
                        <a:latin typeface="Verdana"/>
                      </a:endParaRPr>
                    </a:p>
                  </a:txBody>
                  <a:tcPr marL="0" marR="0" marT="0" marB="0" anchor="ctr"/>
                </a:tc>
                <a:extLst>
                  <a:ext uri="{0D108BD9-81ED-4DB2-BD59-A6C34878D82A}">
                    <a16:rowId xmlns:a16="http://schemas.microsoft.com/office/drawing/2014/main" val="3168756646"/>
                  </a:ext>
                </a:extLst>
              </a:tr>
              <a:tr h="1273655">
                <a:tc>
                  <a:txBody>
                    <a:bodyPr/>
                    <a:lstStyle/>
                    <a:p>
                      <a:pPr marR="0" lvl="0" algn="ctr" rtl="0">
                        <a:lnSpc>
                          <a:spcPct val="100000"/>
                        </a:lnSpc>
                        <a:spcBef>
                          <a:spcPts val="975"/>
                        </a:spcBef>
                        <a:buNone/>
                      </a:pPr>
                      <a:r>
                        <a:rPr lang="lv-LV" sz="1400" b="1" noProof="0">
                          <a:solidFill>
                            <a:srgbClr val="664690"/>
                          </a:solidFill>
                          <a:effectLst/>
                          <a:latin typeface="Verdana"/>
                        </a:rPr>
                        <a:t>Spēja lietot apgūto tipveida vai nepazīstamā situācijā</a:t>
                      </a:r>
                      <a:endParaRPr lang="lv-LV" sz="1400" b="1"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Skolēns demonstrē sniegumu ar pedagoga atbalstu </a:t>
                      </a:r>
                      <a:r>
                        <a:rPr lang="lv-LV" sz="1400" b="1" noProof="0">
                          <a:solidFill>
                            <a:srgbClr val="664690"/>
                          </a:solidFill>
                          <a:effectLst/>
                          <a:latin typeface="Verdana"/>
                        </a:rPr>
                        <a:t>zināmā tipveida situācijā</a:t>
                      </a:r>
                      <a:endParaRPr lang="lv-LV" sz="1400" b="1"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Skolēns demonstrē sniegumu </a:t>
                      </a:r>
                      <a:r>
                        <a:rPr lang="lv-LV" sz="1400" b="1" noProof="0">
                          <a:solidFill>
                            <a:srgbClr val="664690"/>
                          </a:solidFill>
                          <a:effectLst/>
                          <a:latin typeface="Verdana"/>
                        </a:rPr>
                        <a:t>pārsvarā patstāvīgi tipveida situācijā,</a:t>
                      </a:r>
                      <a:r>
                        <a:rPr lang="lv-LV" sz="1400" noProof="0">
                          <a:solidFill>
                            <a:srgbClr val="664690"/>
                          </a:solidFill>
                          <a:effectLst/>
                          <a:latin typeface="Verdana"/>
                        </a:rPr>
                        <a:t> atsevišķā gadījumā – arī mazāk zināmā situācijā, ja nepieciešams, izmanto </a:t>
                      </a:r>
                      <a:r>
                        <a:rPr lang="lv-LV" sz="1400" b="1" noProof="0">
                          <a:solidFill>
                            <a:srgbClr val="664690"/>
                          </a:solidFill>
                          <a:effectLst/>
                          <a:latin typeface="Verdana"/>
                        </a:rPr>
                        <a:t>atbalsta materiālus</a:t>
                      </a:r>
                      <a:endParaRPr lang="lv-LV" sz="1400" b="1" noProof="0">
                        <a:effectLst/>
                        <a:latin typeface="Verdana"/>
                      </a:endParaRPr>
                    </a:p>
                  </a:txBody>
                  <a:tcPr marL="0" marR="0" marT="0" marB="0" anchor="ctr"/>
                </a:tc>
                <a:tc>
                  <a:txBody>
                    <a:bodyPr/>
                    <a:lstStyle/>
                    <a:p>
                      <a:pPr marR="0" algn="ctr" rtl="0">
                        <a:lnSpc>
                          <a:spcPct val="100000"/>
                        </a:lnSpc>
                        <a:spcBef>
                          <a:spcPts val="975"/>
                        </a:spcBef>
                      </a:pPr>
                      <a:r>
                        <a:rPr lang="lv-LV" sz="1400" noProof="0">
                          <a:solidFill>
                            <a:srgbClr val="664690"/>
                          </a:solidFill>
                          <a:effectLst/>
                          <a:latin typeface="Verdana"/>
                        </a:rPr>
                        <a:t>Skolēns demonstrē sniegumu </a:t>
                      </a:r>
                      <a:r>
                        <a:rPr lang="lv-LV" sz="1400" b="1" noProof="0">
                          <a:solidFill>
                            <a:srgbClr val="664690"/>
                          </a:solidFill>
                          <a:effectLst/>
                          <a:latin typeface="Verdana"/>
                        </a:rPr>
                        <a:t>gan zināmā</a:t>
                      </a:r>
                      <a:r>
                        <a:rPr lang="lv-LV" sz="1400" noProof="0">
                          <a:solidFill>
                            <a:srgbClr val="664690"/>
                          </a:solidFill>
                          <a:effectLst/>
                          <a:latin typeface="Verdana"/>
                        </a:rPr>
                        <a:t> tipveida situācijā, </a:t>
                      </a:r>
                      <a:r>
                        <a:rPr lang="lv-LV" sz="1400" b="1" noProof="0">
                          <a:solidFill>
                            <a:srgbClr val="664690"/>
                          </a:solidFill>
                          <a:effectLst/>
                          <a:latin typeface="Verdana"/>
                        </a:rPr>
                        <a:t>gan nepazīstamā </a:t>
                      </a:r>
                      <a:r>
                        <a:rPr lang="lv-LV" sz="1400" noProof="0">
                          <a:solidFill>
                            <a:srgbClr val="664690"/>
                          </a:solidFill>
                          <a:effectLst/>
                          <a:latin typeface="Verdana"/>
                        </a:rPr>
                        <a:t>situācijā</a:t>
                      </a:r>
                      <a:endParaRPr lang="lv-LV" sz="1400" noProof="0">
                        <a:effectLst/>
                        <a:latin typeface="Verdana"/>
                      </a:endParaRPr>
                    </a:p>
                  </a:txBody>
                  <a:tcPr marL="0" marR="0" marT="0" marB="0" anchor="ctr">
                    <a:solidFill>
                      <a:schemeClr val="bg2">
                        <a:lumMod val="20000"/>
                        <a:lumOff val="80000"/>
                      </a:schemeClr>
                    </a:solidFill>
                  </a:tcPr>
                </a:tc>
                <a:tc>
                  <a:txBody>
                    <a:bodyPr/>
                    <a:lstStyle/>
                    <a:p>
                      <a:pPr marR="0" algn="ctr" rtl="0">
                        <a:lnSpc>
                          <a:spcPct val="100000"/>
                        </a:lnSpc>
                        <a:spcBef>
                          <a:spcPts val="975"/>
                        </a:spcBef>
                      </a:pPr>
                      <a:r>
                        <a:rPr lang="lv-LV" sz="1400" noProof="0">
                          <a:solidFill>
                            <a:srgbClr val="664690"/>
                          </a:solidFill>
                          <a:effectLst/>
                          <a:latin typeface="Verdana"/>
                        </a:rPr>
                        <a:t>Skolēns demonstrē sniegumu zināmā tipveida situācijā, nepazīstamā situācijā un </a:t>
                      </a:r>
                      <a:r>
                        <a:rPr lang="lv-LV" sz="1400" b="1" noProof="0">
                          <a:solidFill>
                            <a:srgbClr val="664690"/>
                          </a:solidFill>
                          <a:effectLst/>
                          <a:latin typeface="Verdana"/>
                        </a:rPr>
                        <a:t>starpdisciplinārā </a:t>
                      </a:r>
                      <a:r>
                        <a:rPr lang="lv-LV" sz="1400" noProof="0">
                          <a:solidFill>
                            <a:srgbClr val="664690"/>
                          </a:solidFill>
                          <a:effectLst/>
                          <a:latin typeface="Verdana"/>
                        </a:rPr>
                        <a:t>situācijā</a:t>
                      </a:r>
                      <a:endParaRPr lang="lv-LV" sz="1400" noProof="0">
                        <a:effectLst/>
                        <a:latin typeface="Verdana"/>
                      </a:endParaRPr>
                    </a:p>
                  </a:txBody>
                  <a:tcPr marL="0" marR="0" marT="0" marB="0" anchor="ctr"/>
                </a:tc>
                <a:extLst>
                  <a:ext uri="{0D108BD9-81ED-4DB2-BD59-A6C34878D82A}">
                    <a16:rowId xmlns:a16="http://schemas.microsoft.com/office/drawing/2014/main" val="3396529053"/>
                  </a:ext>
                </a:extLst>
              </a:tr>
            </a:tbl>
          </a:graphicData>
        </a:graphic>
      </p:graphicFrame>
      <p:sp>
        <p:nvSpPr>
          <p:cNvPr id="4" name="Slide Number Placeholder 5">
            <a:extLst>
              <a:ext uri="{FF2B5EF4-FFF2-40B4-BE49-F238E27FC236}">
                <a16:creationId xmlns:a16="http://schemas.microsoft.com/office/drawing/2014/main" id="{E4889A65-ED36-7C86-36F0-BBE86436CB1E}"/>
              </a:ext>
            </a:extLst>
          </p:cNvPr>
          <p:cNvSpPr>
            <a:spLocks noGrp="1"/>
          </p:cNvSpPr>
          <p:nvPr>
            <p:ph type="sldNum" idx="12"/>
          </p:nvPr>
        </p:nvSpPr>
        <p:spPr>
          <a:xfrm>
            <a:off x="616775" y="6566074"/>
            <a:ext cx="391296" cy="291513"/>
          </a:xfrm>
        </p:spPr>
        <p:txBody>
          <a:bodyPr/>
          <a:lstStyle/>
          <a:p>
            <a:fld id="{00000000-1234-1234-1234-123412341234}" type="slidenum">
              <a:rPr lang="lv-LV" smtClean="0"/>
              <a:pPr/>
              <a:t>7</a:t>
            </a:fld>
            <a:endParaRPr lang="lv-LV"/>
          </a:p>
        </p:txBody>
      </p:sp>
    </p:spTree>
    <p:extLst>
      <p:ext uri="{BB962C8B-B14F-4D97-AF65-F5344CB8AC3E}">
        <p14:creationId xmlns:p14="http://schemas.microsoft.com/office/powerpoint/2010/main" val="104841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2FED372-D21B-EA31-D227-FC2CB5AA4FBE}"/>
              </a:ext>
            </a:extLst>
          </p:cNvPr>
          <p:cNvSpPr>
            <a:spLocks noGrp="1"/>
          </p:cNvSpPr>
          <p:nvPr>
            <p:ph type="title"/>
          </p:nvPr>
        </p:nvSpPr>
        <p:spPr>
          <a:xfrm>
            <a:off x="616775" y="257551"/>
            <a:ext cx="11096346" cy="1142815"/>
          </a:xfrm>
        </p:spPr>
        <p:txBody>
          <a:bodyPr/>
          <a:lstStyle/>
          <a:p>
            <a:r>
              <a:rPr lang="lv-LV" sz="3200" dirty="0">
                <a:solidFill>
                  <a:schemeClr val="tx1"/>
                </a:solidFill>
              </a:rPr>
              <a:t>Snieguma līmeņa apraksta (SLA) piemērs</a:t>
            </a:r>
          </a:p>
          <a:p>
            <a:endParaRPr lang="lv-LV" dirty="0"/>
          </a:p>
        </p:txBody>
      </p:sp>
      <p:sp>
        <p:nvSpPr>
          <p:cNvPr id="4" name="Slaida numura vietturis 3">
            <a:extLst>
              <a:ext uri="{FF2B5EF4-FFF2-40B4-BE49-F238E27FC236}">
                <a16:creationId xmlns:a16="http://schemas.microsoft.com/office/drawing/2014/main" id="{CA356552-6691-179A-3FA1-245BF4FD238B}"/>
              </a:ext>
            </a:extLst>
          </p:cNvPr>
          <p:cNvSpPr>
            <a:spLocks noGrp="1"/>
          </p:cNvSpPr>
          <p:nvPr>
            <p:ph type="sldNum" idx="12"/>
          </p:nvPr>
        </p:nvSpPr>
        <p:spPr/>
        <p:txBody>
          <a:bodyPr/>
          <a:lstStyle/>
          <a:p>
            <a:fld id="{00000000-1234-1234-1234-123412341234}" type="slidenum">
              <a:rPr lang="lv-LV" smtClean="0"/>
              <a:pPr/>
              <a:t>8</a:t>
            </a:fld>
            <a:endParaRPr lang="lv-LV"/>
          </a:p>
        </p:txBody>
      </p:sp>
      <p:graphicFrame>
        <p:nvGraphicFramePr>
          <p:cNvPr id="3" name="Tabula 2">
            <a:extLst>
              <a:ext uri="{FF2B5EF4-FFF2-40B4-BE49-F238E27FC236}">
                <a16:creationId xmlns:a16="http://schemas.microsoft.com/office/drawing/2014/main" id="{32D98086-B052-349C-6253-91C37AE2320C}"/>
              </a:ext>
            </a:extLst>
          </p:cNvPr>
          <p:cNvGraphicFramePr>
            <a:graphicFrameLocks noGrp="1"/>
          </p:cNvGraphicFramePr>
          <p:nvPr>
            <p:extLst>
              <p:ext uri="{D42A27DB-BD31-4B8C-83A1-F6EECF244321}">
                <p14:modId xmlns:p14="http://schemas.microsoft.com/office/powerpoint/2010/main" val="3358468720"/>
              </p:ext>
            </p:extLst>
          </p:nvPr>
        </p:nvGraphicFramePr>
        <p:xfrm>
          <a:off x="221301" y="2094271"/>
          <a:ext cx="11749397" cy="4162032"/>
        </p:xfrm>
        <a:graphic>
          <a:graphicData uri="http://schemas.openxmlformats.org/drawingml/2006/table">
            <a:tbl>
              <a:tblPr firstRow="1" bandRow="1">
                <a:tableStyleId>{5C22544A-7EE6-4342-B048-85BDC9FD1C3A}</a:tableStyleId>
              </a:tblPr>
              <a:tblGrid>
                <a:gridCol w="2585525">
                  <a:extLst>
                    <a:ext uri="{9D8B030D-6E8A-4147-A177-3AD203B41FA5}">
                      <a16:colId xmlns:a16="http://schemas.microsoft.com/office/drawing/2014/main" val="2395090780"/>
                    </a:ext>
                  </a:extLst>
                </a:gridCol>
                <a:gridCol w="2212462">
                  <a:extLst>
                    <a:ext uri="{9D8B030D-6E8A-4147-A177-3AD203B41FA5}">
                      <a16:colId xmlns:a16="http://schemas.microsoft.com/office/drawing/2014/main" val="2670184903"/>
                    </a:ext>
                  </a:extLst>
                </a:gridCol>
                <a:gridCol w="2326652">
                  <a:extLst>
                    <a:ext uri="{9D8B030D-6E8A-4147-A177-3AD203B41FA5}">
                      <a16:colId xmlns:a16="http://schemas.microsoft.com/office/drawing/2014/main" val="2119010607"/>
                    </a:ext>
                  </a:extLst>
                </a:gridCol>
                <a:gridCol w="2283831">
                  <a:extLst>
                    <a:ext uri="{9D8B030D-6E8A-4147-A177-3AD203B41FA5}">
                      <a16:colId xmlns:a16="http://schemas.microsoft.com/office/drawing/2014/main" val="600486816"/>
                    </a:ext>
                  </a:extLst>
                </a:gridCol>
                <a:gridCol w="2340927">
                  <a:extLst>
                    <a:ext uri="{9D8B030D-6E8A-4147-A177-3AD203B41FA5}">
                      <a16:colId xmlns:a16="http://schemas.microsoft.com/office/drawing/2014/main" val="1927951714"/>
                    </a:ext>
                  </a:extLst>
                </a:gridCol>
              </a:tblGrid>
              <a:tr h="590139">
                <a:tc>
                  <a:txBody>
                    <a:bodyPr/>
                    <a:lstStyle/>
                    <a:p>
                      <a:pPr algn="ctr"/>
                      <a:r>
                        <a:rPr lang="lv-LV" sz="1600" dirty="0">
                          <a:latin typeface="Verdana" panose="020B0604030504040204" pitchFamily="34" charset="0"/>
                          <a:ea typeface="Verdana" panose="020B0604030504040204" pitchFamily="34" charset="0"/>
                        </a:rPr>
                        <a:t>SR liecībā</a:t>
                      </a:r>
                    </a:p>
                  </a:txBody>
                  <a:tcPr/>
                </a:tc>
                <a:tc>
                  <a:txBody>
                    <a:bodyPr/>
                    <a:lstStyle/>
                    <a:p>
                      <a:pPr algn="ctr"/>
                      <a:r>
                        <a:rPr lang="lv-LV" sz="1600">
                          <a:latin typeface="Verdana" panose="020B0604030504040204" pitchFamily="34" charset="0"/>
                          <a:ea typeface="Verdana" panose="020B0604030504040204" pitchFamily="34" charset="0"/>
                        </a:rPr>
                        <a:t>Sācis apgūt</a:t>
                      </a:r>
                    </a:p>
                  </a:txBody>
                  <a:tcPr/>
                </a:tc>
                <a:tc>
                  <a:txBody>
                    <a:bodyPr/>
                    <a:lstStyle/>
                    <a:p>
                      <a:pPr algn="ctr"/>
                      <a:r>
                        <a:rPr lang="lv-LV" sz="1600">
                          <a:latin typeface="Verdana" panose="020B0604030504040204" pitchFamily="34" charset="0"/>
                          <a:ea typeface="Verdana" panose="020B0604030504040204" pitchFamily="34" charset="0"/>
                        </a:rPr>
                        <a:t>Turpina apgūt</a:t>
                      </a:r>
                    </a:p>
                  </a:txBody>
                  <a:tcPr/>
                </a:tc>
                <a:tc>
                  <a:txBody>
                    <a:bodyPr/>
                    <a:lstStyle/>
                    <a:p>
                      <a:pPr algn="ctr"/>
                      <a:r>
                        <a:rPr lang="lv-LV" sz="1600">
                          <a:latin typeface="Verdana" panose="020B0604030504040204" pitchFamily="34" charset="0"/>
                          <a:ea typeface="Verdana" panose="020B0604030504040204" pitchFamily="34" charset="0"/>
                        </a:rPr>
                        <a:t>Apguvis</a:t>
                      </a:r>
                    </a:p>
                  </a:txBody>
                  <a:tcPr/>
                </a:tc>
                <a:tc>
                  <a:txBody>
                    <a:bodyPr/>
                    <a:lstStyle/>
                    <a:p>
                      <a:pPr algn="ctr"/>
                      <a:r>
                        <a:rPr lang="lv-LV" sz="1600" dirty="0">
                          <a:latin typeface="Verdana" panose="020B0604030504040204" pitchFamily="34" charset="0"/>
                          <a:ea typeface="Verdana" panose="020B0604030504040204" pitchFamily="34" charset="0"/>
                        </a:rPr>
                        <a:t>Apguvis</a:t>
                      </a:r>
                    </a:p>
                    <a:p>
                      <a:pPr lvl="0" algn="ctr">
                        <a:buNone/>
                      </a:pPr>
                      <a:r>
                        <a:rPr lang="lv-LV" sz="1600" dirty="0">
                          <a:latin typeface="Verdana" panose="020B0604030504040204" pitchFamily="34" charset="0"/>
                          <a:ea typeface="Verdana" panose="020B0604030504040204" pitchFamily="34" charset="0"/>
                        </a:rPr>
                        <a:t>padziļināti</a:t>
                      </a:r>
                    </a:p>
                  </a:txBody>
                  <a:tcPr/>
                </a:tc>
                <a:extLst>
                  <a:ext uri="{0D108BD9-81ED-4DB2-BD59-A6C34878D82A}">
                    <a16:rowId xmlns:a16="http://schemas.microsoft.com/office/drawing/2014/main" val="3648819747"/>
                  </a:ext>
                </a:extLst>
              </a:tr>
              <a:tr h="3571893">
                <a:tc>
                  <a:txBody>
                    <a:bodyPr/>
                    <a:lstStyle/>
                    <a:p>
                      <a:pPr algn="ctr"/>
                      <a:r>
                        <a:rPr lang="lv-LV" sz="1600" b="1" i="0" u="none" strike="noStrike" noProof="0" dirty="0">
                          <a:latin typeface="Verdana" panose="020B0604030504040204" pitchFamily="34" charset="0"/>
                          <a:ea typeface="Verdana" panose="020B0604030504040204" pitchFamily="34" charset="0"/>
                        </a:rPr>
                        <a:t>MATEMĀTIKA.</a:t>
                      </a:r>
                    </a:p>
                    <a:p>
                      <a:pPr algn="ctr"/>
                      <a:r>
                        <a:rPr lang="lv-LV" sz="1600" b="1" i="0" u="none" strike="noStrike" noProof="0" dirty="0">
                          <a:latin typeface="Verdana" panose="020B0604030504040204" pitchFamily="34" charset="0"/>
                          <a:ea typeface="Verdana" panose="020B0604030504040204" pitchFamily="34" charset="0"/>
                        </a:rPr>
                        <a:t>2. KLASE</a:t>
                      </a:r>
                    </a:p>
                    <a:p>
                      <a:pPr lvl="0" algn="ctr">
                        <a:buNone/>
                      </a:pPr>
                      <a:r>
                        <a:rPr lang="lv-LV" sz="1600" b="1" i="0" u="none" strike="noStrike" noProof="0" dirty="0">
                          <a:latin typeface="Verdana" panose="020B0604030504040204" pitchFamily="34" charset="0"/>
                          <a:ea typeface="Verdana" panose="020B0604030504040204" pitchFamily="34" charset="0"/>
                        </a:rPr>
                        <a:t>Liecību SR</a:t>
                      </a:r>
                    </a:p>
                    <a:p>
                      <a:pPr lvl="0" algn="ctr">
                        <a:buNone/>
                      </a:pPr>
                      <a:r>
                        <a:rPr lang="lv-LV" sz="1600" b="0" i="0" u="none" strike="noStrike" noProof="0" dirty="0">
                          <a:latin typeface="Verdana" panose="020B0604030504040204" pitchFamily="34" charset="0"/>
                          <a:ea typeface="Verdana" panose="020B0604030504040204" pitchFamily="34" charset="0"/>
                        </a:rPr>
                        <a:t>2.7. Izvēlas piemērotu mērinstrumentu garuma mērīšanai, atbilstošas mērvienības, mērīšanas precizitāti, mēra garumu (cm, dm, mm, m) un zīmē dota garuma nogriezni, ja tā garums dots (cm, mm).</a:t>
                      </a:r>
                      <a:endParaRPr lang="lv-LV" sz="1600" dirty="0">
                        <a:latin typeface="Verdana" panose="020B0604030504040204" pitchFamily="34" charset="0"/>
                        <a:ea typeface="Verdana" panose="020B0604030504040204" pitchFamily="34" charset="0"/>
                      </a:endParaRPr>
                    </a:p>
                  </a:txBody>
                  <a:tcPr/>
                </a:tc>
                <a:tc>
                  <a:txBody>
                    <a:bodyPr/>
                    <a:lstStyle/>
                    <a:p>
                      <a:pPr lvl="0" algn="ctr">
                        <a:buNone/>
                      </a:pPr>
                      <a:r>
                        <a:rPr lang="lv-LV" sz="1600" b="1" i="0" u="none" strike="noStrike" noProof="0" dirty="0">
                          <a:latin typeface="Verdana" panose="020B0604030504040204" pitchFamily="34" charset="0"/>
                          <a:ea typeface="Verdana" panose="020B0604030504040204" pitchFamily="34" charset="0"/>
                        </a:rPr>
                        <a:t>Ar skolotāja atbalstu</a:t>
                      </a:r>
                      <a:r>
                        <a:rPr lang="lv-LV" sz="1600" b="0" i="0" u="none" strike="noStrike" noProof="0" dirty="0">
                          <a:latin typeface="Verdana" panose="020B0604030504040204" pitchFamily="34" charset="0"/>
                          <a:ea typeface="Verdana" panose="020B0604030504040204" pitchFamily="34" charset="0"/>
                        </a:rPr>
                        <a:t> izvēlas objekta mērīšanai piemērotu mērinstrumetu.</a:t>
                      </a:r>
                      <a:endParaRPr lang="lv-LV" sz="1600" dirty="0">
                        <a:latin typeface="Verdana" panose="020B0604030504040204" pitchFamily="34" charset="0"/>
                        <a:ea typeface="Verdana" panose="020B0604030504040204" pitchFamily="34" charset="0"/>
                      </a:endParaRPr>
                    </a:p>
                    <a:p>
                      <a:pPr lvl="0" algn="ctr">
                        <a:buNone/>
                      </a:pPr>
                      <a:r>
                        <a:rPr lang="lv-LV" sz="1600" b="1" i="0" u="none" strike="noStrike" noProof="0" dirty="0">
                          <a:latin typeface="Verdana" panose="020B0604030504040204" pitchFamily="34" charset="0"/>
                          <a:ea typeface="Verdana" panose="020B0604030504040204" pitchFamily="34" charset="0"/>
                        </a:rPr>
                        <a:t>Izmantojot atgādni </a:t>
                      </a:r>
                      <a:r>
                        <a:rPr lang="lv-LV" sz="1600" b="0" i="0" u="none" strike="noStrike" noProof="0" dirty="0">
                          <a:latin typeface="Verdana" panose="020B0604030504040204" pitchFamily="34" charset="0"/>
                          <a:ea typeface="Verdana" panose="020B0604030504040204" pitchFamily="34" charset="0"/>
                        </a:rPr>
                        <a:t>mēra un zīmē nogriežņus. </a:t>
                      </a:r>
                      <a:r>
                        <a:rPr lang="lv-LV" sz="1600" b="1" i="0" u="none" strike="noStrike" noProof="0" dirty="0">
                          <a:latin typeface="Verdana" panose="020B0604030504040204" pitchFamily="34" charset="0"/>
                          <a:ea typeface="Verdana" panose="020B0604030504040204" pitchFamily="34" charset="0"/>
                        </a:rPr>
                        <a:t>P</a:t>
                      </a:r>
                      <a:r>
                        <a:rPr lang="lv-LV" sz="1600" b="1" i="0" u="none" strike="noStrike" noProof="0" dirty="0">
                          <a:solidFill>
                            <a:srgbClr val="664690"/>
                          </a:solidFill>
                          <a:latin typeface="Verdana" panose="020B0604030504040204" pitchFamily="34" charset="0"/>
                          <a:ea typeface="Verdana" panose="020B0604030504040204" pitchFamily="34" charset="0"/>
                        </a:rPr>
                        <a:t>ieļauj būtiskas neprecizitātes mērījumos.</a:t>
                      </a:r>
                      <a:endParaRPr lang="lv-LV" sz="1600" b="0" i="0" u="none" strike="noStrike" noProof="0" dirty="0">
                        <a:solidFill>
                          <a:srgbClr val="664690"/>
                        </a:solidFill>
                        <a:latin typeface="Verdana" panose="020B0604030504040204" pitchFamily="34" charset="0"/>
                        <a:ea typeface="Verdana" panose="020B0604030504040204" pitchFamily="34" charset="0"/>
                      </a:endParaRPr>
                    </a:p>
                    <a:p>
                      <a:pPr lvl="0" algn="ctr">
                        <a:buNone/>
                      </a:pPr>
                      <a:endParaRPr lang="lv-LV" sz="1600" b="0" i="0" u="none" strike="noStrike" noProof="0" dirty="0">
                        <a:latin typeface="Verdana" panose="020B0604030504040204" pitchFamily="34" charset="0"/>
                        <a:ea typeface="Verdana" panose="020B0604030504040204" pitchFamily="34" charset="0"/>
                      </a:endParaRPr>
                    </a:p>
                  </a:txBody>
                  <a:tcPr/>
                </a:tc>
                <a:tc>
                  <a:txBody>
                    <a:bodyPr/>
                    <a:lstStyle/>
                    <a:p>
                      <a:pPr lvl="0" algn="ctr">
                        <a:buNone/>
                      </a:pPr>
                      <a:r>
                        <a:rPr lang="lv-LV" sz="1600" b="1" i="0" u="none" strike="noStrike" noProof="0" dirty="0">
                          <a:latin typeface="Verdana" panose="020B0604030504040204" pitchFamily="34" charset="0"/>
                          <a:ea typeface="Verdana" panose="020B0604030504040204" pitchFamily="34" charset="0"/>
                        </a:rPr>
                        <a:t>Patstāvīgi </a:t>
                      </a:r>
                      <a:r>
                        <a:rPr lang="lv-LV" sz="1600" b="0" i="0" u="none" strike="noStrike" noProof="0" dirty="0">
                          <a:latin typeface="Verdana" panose="020B0604030504040204" pitchFamily="34" charset="0"/>
                          <a:ea typeface="Verdana" panose="020B0604030504040204" pitchFamily="34" charset="0"/>
                        </a:rPr>
                        <a:t>izvēlas vai </a:t>
                      </a:r>
                      <a:r>
                        <a:rPr lang="lv-LV" sz="1600" b="1" i="0" u="none" strike="noStrike" noProof="0" dirty="0">
                          <a:latin typeface="Verdana" panose="020B0604030504040204" pitchFamily="34" charset="0"/>
                          <a:ea typeface="Verdana" panose="020B0604030504040204" pitchFamily="34" charset="0"/>
                        </a:rPr>
                        <a:t>daļēji kļūdās</a:t>
                      </a:r>
                      <a:r>
                        <a:rPr lang="lv-LV" sz="1600" b="0" i="0" u="none" strike="noStrike" noProof="0" dirty="0">
                          <a:latin typeface="Verdana" panose="020B0604030504040204" pitchFamily="34" charset="0"/>
                          <a:ea typeface="Verdana" panose="020B0604030504040204" pitchFamily="34" charset="0"/>
                        </a:rPr>
                        <a:t> izvēloties mērīšanai atbilstošu mērinstrumentu.</a:t>
                      </a:r>
                      <a:r>
                        <a:rPr lang="lv-LV" sz="1600" b="1" i="0" u="none" strike="noStrike" noProof="0" dirty="0">
                          <a:latin typeface="Verdana" panose="020B0604030504040204" pitchFamily="34" charset="0"/>
                          <a:ea typeface="Verdana" panose="020B0604030504040204" pitchFamily="34" charset="0"/>
                        </a:rPr>
                        <a:t> Ar nelielu atbalstu</a:t>
                      </a:r>
                      <a:r>
                        <a:rPr lang="lv-LV" sz="1600" b="0" i="0" u="none" strike="noStrike" noProof="0" dirty="0">
                          <a:latin typeface="Verdana" panose="020B0604030504040204" pitchFamily="34" charset="0"/>
                          <a:ea typeface="Verdana" panose="020B0604030504040204" pitchFamily="34" charset="0"/>
                        </a:rPr>
                        <a:t> mēra un zīmē nogriežņus. </a:t>
                      </a:r>
                      <a:r>
                        <a:rPr lang="lv-LV" sz="1600" b="1" i="0" u="none" strike="noStrike" noProof="0" dirty="0">
                          <a:latin typeface="Verdana" panose="020B0604030504040204" pitchFamily="34" charset="0"/>
                          <a:ea typeface="Verdana" panose="020B0604030504040204" pitchFamily="34" charset="0"/>
                        </a:rPr>
                        <a:t>Pieļauj nelielas</a:t>
                      </a:r>
                      <a:endParaRPr lang="lv-LV" sz="1600" dirty="0">
                        <a:latin typeface="Verdana" panose="020B0604030504040204" pitchFamily="34" charset="0"/>
                        <a:ea typeface="Verdana" panose="020B0604030504040204" pitchFamily="34" charset="0"/>
                      </a:endParaRPr>
                    </a:p>
                    <a:p>
                      <a:pPr lvl="0" algn="ctr">
                        <a:buNone/>
                      </a:pPr>
                      <a:r>
                        <a:rPr lang="lv-LV" sz="1600" b="1" i="0" u="none" strike="noStrike" noProof="0" dirty="0">
                          <a:latin typeface="Verdana" panose="020B0604030504040204" pitchFamily="34" charset="0"/>
                          <a:ea typeface="Verdana" panose="020B0604030504040204" pitchFamily="34" charset="0"/>
                        </a:rPr>
                        <a:t> neprecizitātes mērījumos.</a:t>
                      </a:r>
                    </a:p>
                  </a:txBody>
                  <a:tcPr/>
                </a:tc>
                <a:tc>
                  <a:txBody>
                    <a:bodyPr/>
                    <a:lstStyle/>
                    <a:p>
                      <a:pPr lvl="0" algn="ctr">
                        <a:buNone/>
                      </a:pPr>
                      <a:r>
                        <a:rPr lang="lv-LV" sz="1600" b="1" i="0" u="none" strike="noStrike" noProof="0" dirty="0">
                          <a:latin typeface="Verdana" panose="020B0604030504040204" pitchFamily="34" charset="0"/>
                          <a:ea typeface="Verdana" panose="020B0604030504040204" pitchFamily="34" charset="0"/>
                        </a:rPr>
                        <a:t>Precīzi mēra un zīmē nogriežņus</a:t>
                      </a:r>
                      <a:r>
                        <a:rPr lang="lv-LV" sz="1600" b="0" i="0" u="none" strike="noStrike" noProof="0" dirty="0">
                          <a:latin typeface="Verdana" panose="020B0604030504040204" pitchFamily="34" charset="0"/>
                          <a:ea typeface="Verdana" panose="020B0604030504040204" pitchFamily="34" charset="0"/>
                        </a:rPr>
                        <a:t>, to skaitā milimetros ar precizitāti līdz 2 mm. </a:t>
                      </a:r>
                      <a:r>
                        <a:rPr lang="lv-LV" sz="1600" b="1" i="0" u="none" strike="noStrike" noProof="0" dirty="0">
                          <a:latin typeface="Verdana" panose="020B0604030504040204" pitchFamily="34" charset="0"/>
                          <a:ea typeface="Verdana" panose="020B0604030504040204" pitchFamily="34" charset="0"/>
                        </a:rPr>
                        <a:t>Izvēlas situācijai atbilstošāko mērinstrumentu un mērvienības. </a:t>
                      </a:r>
                    </a:p>
                    <a:p>
                      <a:pPr lvl="0" algn="ctr">
                        <a:buNone/>
                      </a:pPr>
                      <a:endParaRPr lang="lv-LV" sz="1600" b="1" i="0" u="none" strike="noStrike" noProof="0" dirty="0">
                        <a:latin typeface="Verdana" panose="020B0604030504040204" pitchFamily="34" charset="0"/>
                        <a:ea typeface="Verdana" panose="020B0604030504040204" pitchFamily="34" charset="0"/>
                      </a:endParaRPr>
                    </a:p>
                  </a:txBody>
                  <a:tcPr/>
                </a:tc>
                <a:tc>
                  <a:txBody>
                    <a:bodyPr/>
                    <a:lstStyle/>
                    <a:p>
                      <a:pPr lvl="0" algn="ctr">
                        <a:buNone/>
                      </a:pPr>
                      <a:r>
                        <a:rPr lang="lv-LV" sz="1600" b="0" i="0" u="none" strike="noStrike" noProof="0" dirty="0">
                          <a:latin typeface="Verdana" panose="020B0604030504040204" pitchFamily="34" charset="0"/>
                          <a:ea typeface="Verdana" panose="020B0604030504040204" pitchFamily="34" charset="0"/>
                        </a:rPr>
                        <a:t>Veic mērījumus</a:t>
                      </a:r>
                      <a:r>
                        <a:rPr lang="lv-LV" sz="1600" b="1" i="0" u="none" strike="noStrike" noProof="0" dirty="0">
                          <a:latin typeface="Verdana" panose="020B0604030504040204" pitchFamily="34" charset="0"/>
                          <a:ea typeface="Verdana" panose="020B0604030504040204" pitchFamily="34" charset="0"/>
                        </a:rPr>
                        <a:t> jaunās situācijās,</a:t>
                      </a:r>
                      <a:r>
                        <a:rPr lang="lv-LV" sz="1600" b="0" i="0" u="none" strike="noStrike" noProof="0" dirty="0">
                          <a:latin typeface="Verdana" panose="020B0604030504040204" pitchFamily="34" charset="0"/>
                          <a:ea typeface="Verdana" panose="020B0604030504040204" pitchFamily="34" charset="0"/>
                        </a:rPr>
                        <a:t> piemēram, ja objektam mērinstrumentu nav iespējams pilnībā pielikt.</a:t>
                      </a:r>
                      <a:r>
                        <a:rPr lang="lv-LV" sz="1600" b="1" i="0" u="none" strike="noStrike" noProof="0" dirty="0">
                          <a:latin typeface="Verdana" panose="020B0604030504040204" pitchFamily="34" charset="0"/>
                          <a:ea typeface="Verdana" panose="020B0604030504040204" pitchFamily="34" charset="0"/>
                        </a:rPr>
                        <a:t> Mēra garumu un zīmē ar </a:t>
                      </a:r>
                      <a:r>
                        <a:rPr lang="lv-LV" sz="1600" b="0" i="0" u="none" strike="noStrike" noProof="0" dirty="0">
                          <a:latin typeface="Verdana" panose="020B0604030504040204" pitchFamily="34" charset="0"/>
                          <a:ea typeface="Verdana" panose="020B0604030504040204" pitchFamily="34" charset="0"/>
                        </a:rPr>
                        <a:t>situācijai atbilstošu </a:t>
                      </a:r>
                      <a:r>
                        <a:rPr lang="lv-LV" sz="1600" b="1" i="0" u="none" strike="noStrike" noProof="0" dirty="0">
                          <a:latin typeface="Verdana" panose="020B0604030504040204" pitchFamily="34" charset="0"/>
                          <a:ea typeface="Verdana" panose="020B0604030504040204" pitchFamily="34" charset="0"/>
                        </a:rPr>
                        <a:t>precizitāt</a:t>
                      </a:r>
                      <a:r>
                        <a:rPr lang="lv-LV" sz="1600" b="0" i="0" u="none" strike="noStrike" noProof="0" dirty="0">
                          <a:latin typeface="Verdana" panose="020B0604030504040204" pitchFamily="34" charset="0"/>
                          <a:ea typeface="Verdana" panose="020B0604030504040204" pitchFamily="34" charset="0"/>
                        </a:rPr>
                        <a:t>i, to </a:t>
                      </a:r>
                      <a:r>
                        <a:rPr lang="lv-LV" sz="1600" b="1" i="0" u="none" strike="noStrike" noProof="0" dirty="0">
                          <a:latin typeface="Verdana" panose="020B0604030504040204" pitchFamily="34" charset="0"/>
                          <a:ea typeface="Verdana" panose="020B0604030504040204" pitchFamily="34" charset="0"/>
                        </a:rPr>
                        <a:t>pamatojot</a:t>
                      </a:r>
                      <a:r>
                        <a:rPr lang="lv-LV" sz="1600" b="0" i="0" u="none" strike="noStrike" noProof="0" dirty="0">
                          <a:latin typeface="Verdana" panose="020B0604030504040204" pitchFamily="34" charset="0"/>
                          <a:ea typeface="Verdana" panose="020B0604030504040204" pitchFamily="34" charset="0"/>
                        </a:rPr>
                        <a:t>. </a:t>
                      </a:r>
                      <a:endParaRPr lang="lv-LV"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21037589"/>
                  </a:ext>
                </a:extLst>
              </a:tr>
            </a:tbl>
          </a:graphicData>
        </a:graphic>
      </p:graphicFrame>
    </p:spTree>
    <p:extLst>
      <p:ext uri="{BB962C8B-B14F-4D97-AF65-F5344CB8AC3E}">
        <p14:creationId xmlns:p14="http://schemas.microsoft.com/office/powerpoint/2010/main" val="409157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B1494FF-DC2C-47F7-D1CA-8BB3F4A6FB95}"/>
              </a:ext>
            </a:extLst>
          </p:cNvPr>
          <p:cNvSpPr>
            <a:spLocks noGrp="1"/>
          </p:cNvSpPr>
          <p:nvPr>
            <p:ph type="title"/>
          </p:nvPr>
        </p:nvSpPr>
        <p:spPr>
          <a:xfrm>
            <a:off x="1188275" y="257551"/>
            <a:ext cx="5723068" cy="1142815"/>
          </a:xfrm>
        </p:spPr>
        <p:txBody>
          <a:bodyPr/>
          <a:lstStyle/>
          <a:p>
            <a:r>
              <a:rPr lang="en-US" sz="3200">
                <a:solidFill>
                  <a:schemeClr val="tx1"/>
                </a:solidFill>
                <a:latin typeface="Arial"/>
                <a:cs typeface="Arial"/>
              </a:rPr>
              <a:t>Vai STAP var </a:t>
            </a:r>
            <a:r>
              <a:rPr lang="en-US" sz="3200" err="1">
                <a:solidFill>
                  <a:schemeClr val="tx1"/>
                </a:solidFill>
                <a:latin typeface="Arial"/>
                <a:cs typeface="Arial"/>
              </a:rPr>
              <a:t>piesaistīt</a:t>
            </a:r>
            <a:r>
              <a:rPr lang="en-US" sz="3200">
                <a:solidFill>
                  <a:schemeClr val="tx1"/>
                </a:solidFill>
                <a:latin typeface="Arial"/>
                <a:cs typeface="Arial"/>
              </a:rPr>
              <a:t> %?</a:t>
            </a:r>
            <a:endParaRPr lang="lv-LV" sz="3200">
              <a:solidFill>
                <a:schemeClr val="tx1"/>
              </a:solidFill>
            </a:endParaRPr>
          </a:p>
        </p:txBody>
      </p:sp>
      <p:sp>
        <p:nvSpPr>
          <p:cNvPr id="3" name="Teksta vietturis 2">
            <a:extLst>
              <a:ext uri="{FF2B5EF4-FFF2-40B4-BE49-F238E27FC236}">
                <a16:creationId xmlns:a16="http://schemas.microsoft.com/office/drawing/2014/main" id="{B26E20E6-097E-BB58-1809-048DB597FB03}"/>
              </a:ext>
            </a:extLst>
          </p:cNvPr>
          <p:cNvSpPr>
            <a:spLocks noGrp="1"/>
          </p:cNvSpPr>
          <p:nvPr>
            <p:ph type="body" idx="1"/>
          </p:nvPr>
        </p:nvSpPr>
        <p:spPr>
          <a:xfrm>
            <a:off x="575037" y="2081907"/>
            <a:ext cx="6373837" cy="4494754"/>
          </a:xfrm>
        </p:spPr>
        <p:txBody>
          <a:bodyPr/>
          <a:lstStyle/>
          <a:p>
            <a:pPr marL="228600" indent="0"/>
            <a:r>
              <a:rPr lang="lv" sz="1800" dirty="0">
                <a:solidFill>
                  <a:schemeClr val="tx1"/>
                </a:solidFill>
                <a:cs typeface="Arial"/>
              </a:rPr>
              <a:t>Vai vērtēšanā vadāmies pēc SLA vai/un pēc punktu sistēmas (redzama % gradācija attiecīgam vērtējumam STAP)?</a:t>
            </a:r>
            <a:endParaRPr lang="lv-LV" sz="1800" dirty="0">
              <a:solidFill>
                <a:schemeClr val="tx1"/>
              </a:solidFill>
              <a:cs typeface="Arial"/>
            </a:endParaRPr>
          </a:p>
          <a:p>
            <a:pPr marL="228600" indent="0"/>
            <a:r>
              <a:rPr lang="lv" sz="1800" dirty="0">
                <a:solidFill>
                  <a:schemeClr val="tx1"/>
                </a:solidFill>
                <a:cs typeface="Arial"/>
              </a:rPr>
              <a:t>S (sācis apgūt) - 0-40% (ieteikums no 4.-12.klases vērtēšanas), kāds ir % sadalījums 1.-3.klasei?</a:t>
            </a:r>
            <a:endParaRPr lang="lv-LV" sz="1800" dirty="0">
              <a:solidFill>
                <a:schemeClr val="tx1"/>
              </a:solidFill>
              <a:cs typeface="Arial"/>
            </a:endParaRPr>
          </a:p>
          <a:p>
            <a:pPr marL="228600" indent="0"/>
            <a:r>
              <a:rPr lang="lv" sz="1800" dirty="0">
                <a:solidFill>
                  <a:schemeClr val="tx1"/>
                </a:solidFill>
                <a:cs typeface="Arial"/>
              </a:rPr>
              <a:t>Kāda ir definētā % gradācija STAP vērtējumiem? - kur ir dokuments, kas to parāda?</a:t>
            </a:r>
          </a:p>
          <a:p>
            <a:pPr marL="228600" indent="0"/>
            <a:r>
              <a:rPr lang="lv" sz="1800" dirty="0">
                <a:solidFill>
                  <a:schemeClr val="tx1"/>
                </a:solidFill>
                <a:cs typeface="Arial"/>
              </a:rPr>
              <a:t>Kā aprakstošais vērtējums 1.-3.kl. iet kopā ar procentiem un punktiem. Standartā pie snieguma līmeņu aprakstiem 1.-3. kl. nav procentu. Procenti parādās tikai 4.-9.kl. (Vai obligāti caur punktiem un procentiem, vai pietiek ar SLA?)</a:t>
            </a:r>
            <a:endParaRPr lang="lv" sz="1800" dirty="0">
              <a:solidFill>
                <a:schemeClr val="tx1"/>
              </a:solidFill>
            </a:endParaRPr>
          </a:p>
          <a:p>
            <a:pPr marL="228600" indent="0"/>
            <a:endParaRPr lang="lv" sz="1800" b="1" dirty="0">
              <a:cs typeface="Arial"/>
            </a:endParaRPr>
          </a:p>
        </p:txBody>
      </p:sp>
      <p:sp>
        <p:nvSpPr>
          <p:cNvPr id="4" name="Slaida numura vietturis 3">
            <a:extLst>
              <a:ext uri="{FF2B5EF4-FFF2-40B4-BE49-F238E27FC236}">
                <a16:creationId xmlns:a16="http://schemas.microsoft.com/office/drawing/2014/main" id="{DFE353F0-A8E7-94BD-A987-BA34D061565E}"/>
              </a:ext>
            </a:extLst>
          </p:cNvPr>
          <p:cNvSpPr>
            <a:spLocks noGrp="1"/>
          </p:cNvSpPr>
          <p:nvPr>
            <p:ph type="sldNum" idx="12"/>
          </p:nvPr>
        </p:nvSpPr>
        <p:spPr/>
        <p:txBody>
          <a:bodyPr/>
          <a:lstStyle/>
          <a:p>
            <a:fld id="{00000000-1234-1234-1234-123412341234}" type="slidenum">
              <a:rPr lang="lv-LV" smtClean="0"/>
              <a:pPr/>
              <a:t>9</a:t>
            </a:fld>
            <a:endParaRPr lang="lv-LV"/>
          </a:p>
        </p:txBody>
      </p:sp>
      <p:pic>
        <p:nvPicPr>
          <p:cNvPr id="5" name="Attēls 4" descr="A purple and white poster with text and symbols&#10;&#10;Description automatically generated">
            <a:extLst>
              <a:ext uri="{FF2B5EF4-FFF2-40B4-BE49-F238E27FC236}">
                <a16:creationId xmlns:a16="http://schemas.microsoft.com/office/drawing/2014/main" id="{2D3D979D-2D1D-3DC8-1B43-7270A2B0E79F}"/>
              </a:ext>
            </a:extLst>
          </p:cNvPr>
          <p:cNvPicPr>
            <a:picLocks noChangeAspect="1"/>
          </p:cNvPicPr>
          <p:nvPr/>
        </p:nvPicPr>
        <p:blipFill>
          <a:blip r:embed="rId2"/>
          <a:stretch>
            <a:fillRect/>
          </a:stretch>
        </p:blipFill>
        <p:spPr>
          <a:xfrm>
            <a:off x="7739357" y="741305"/>
            <a:ext cx="3663950" cy="5337810"/>
          </a:xfrm>
          <a:prstGeom prst="rect">
            <a:avLst/>
          </a:prstGeom>
        </p:spPr>
      </p:pic>
      <p:pic>
        <p:nvPicPr>
          <p:cNvPr id="6" name="Grafika 5" descr="Question Mark with solid fill">
            <a:extLst>
              <a:ext uri="{FF2B5EF4-FFF2-40B4-BE49-F238E27FC236}">
                <a16:creationId xmlns:a16="http://schemas.microsoft.com/office/drawing/2014/main" id="{35661BB0-AF92-8A79-34E6-E46B6B6A3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999" y="287939"/>
            <a:ext cx="780736" cy="938796"/>
          </a:xfrm>
          <a:prstGeom prst="rect">
            <a:avLst/>
          </a:prstGeom>
        </p:spPr>
      </p:pic>
    </p:spTree>
    <p:extLst>
      <p:ext uri="{BB962C8B-B14F-4D97-AF65-F5344CB8AC3E}">
        <p14:creationId xmlns:p14="http://schemas.microsoft.com/office/powerpoint/2010/main" val="4268432819"/>
      </p:ext>
    </p:extLst>
  </p:cSld>
  <p:clrMapOvr>
    <a:masterClrMapping/>
  </p:clrMapOvr>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120ea7-5931-497b-9c2a-76c7daf75389">
      <Terms xmlns="http://schemas.microsoft.com/office/infopath/2007/PartnerControls"/>
    </lcf76f155ced4ddcb4097134ff3c332f>
    <TaxCatchAll xmlns="7dfa457e-85fd-4352-90f3-2099d5997a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DEF7AD4C21322A4DA9A522B6CC6B02E6" ma:contentTypeVersion="13" ma:contentTypeDescription="Izveidot jaunu dokumentu." ma:contentTypeScope="" ma:versionID="f760ad52202161440aaebb044bdbdb32">
  <xsd:schema xmlns:xsd="http://www.w3.org/2001/XMLSchema" xmlns:xs="http://www.w3.org/2001/XMLSchema" xmlns:p="http://schemas.microsoft.com/office/2006/metadata/properties" xmlns:ns2="9e120ea7-5931-497b-9c2a-76c7daf75389" xmlns:ns3="7dfa457e-85fd-4352-90f3-2099d5997ac1" targetNamespace="http://schemas.microsoft.com/office/2006/metadata/properties" ma:root="true" ma:fieldsID="44e65f34ee2a57ada344c951422bc7c2" ns2:_="" ns3:_="">
    <xsd:import namespace="9e120ea7-5931-497b-9c2a-76c7daf75389"/>
    <xsd:import namespace="7dfa457e-85fd-4352-90f3-2099d5997ac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20ea7-5931-497b-9c2a-76c7daf7538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ttēlu atzīmes" ma:readOnly="false" ma:fieldId="{5cf76f15-5ced-4ddc-b409-7134ff3c332f}" ma:taxonomyMulti="true" ma:sspId="f9a2c575-8b40-4617-b677-b393429ba73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a457e-85fd-4352-90f3-2099d5997ac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863e90-ae92-4132-af18-a599b5d47634}" ma:internalName="TaxCatchAll" ma:showField="CatchAllData" ma:web="7dfa457e-85fd-4352-90f3-2099d5997a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82D7D-2BF1-48A8-B8FA-864461428779}">
  <ds:schemaRefs>
    <ds:schemaRef ds:uri="http://schemas.microsoft.com/sharepoint/v3/contenttype/forms"/>
  </ds:schemaRefs>
</ds:datastoreItem>
</file>

<file path=customXml/itemProps2.xml><?xml version="1.0" encoding="utf-8"?>
<ds:datastoreItem xmlns:ds="http://schemas.openxmlformats.org/officeDocument/2006/customXml" ds:itemID="{E295E4B3-AA2F-41CD-95C4-86300B7B0E52}">
  <ds:schemaRefs>
    <ds:schemaRef ds:uri="7dfa457e-85fd-4352-90f3-2099d5997ac1"/>
    <ds:schemaRef ds:uri="9e120ea7-5931-497b-9c2a-76c7daf753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4C32949-29D9-4A17-9365-77E4E581C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20ea7-5931-497b-9c2a-76c7daf75389"/>
    <ds:schemaRef ds:uri="7dfa457e-85fd-4352-90f3-2099d5997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TotalTime>
  <Words>5073</Words>
  <Application>Microsoft Office PowerPoint</Application>
  <PresentationFormat>Platekrāna</PresentationFormat>
  <Paragraphs>447</Paragraphs>
  <Slides>56</Slides>
  <Notes>5</Notes>
  <HiddenSlides>0</HiddenSlides>
  <MMClips>0</MMClips>
  <ScaleCrop>false</ScaleCrop>
  <HeadingPairs>
    <vt:vector size="6" baseType="variant">
      <vt:variant>
        <vt:lpstr>Lietotie fonti</vt:lpstr>
      </vt:variant>
      <vt:variant>
        <vt:i4>11</vt:i4>
      </vt:variant>
      <vt:variant>
        <vt:lpstr>Dizains</vt:lpstr>
      </vt:variant>
      <vt:variant>
        <vt:i4>2</vt:i4>
      </vt:variant>
      <vt:variant>
        <vt:lpstr>Slaidu virsraksti</vt:lpstr>
      </vt:variant>
      <vt:variant>
        <vt:i4>56</vt:i4>
      </vt:variant>
    </vt:vector>
  </HeadingPairs>
  <TitlesOfParts>
    <vt:vector size="69" baseType="lpstr">
      <vt:lpstr>Arial</vt:lpstr>
      <vt:lpstr>Arial,Sans-Serif</vt:lpstr>
      <vt:lpstr>Calibri</vt:lpstr>
      <vt:lpstr>Courier New</vt:lpstr>
      <vt:lpstr>Montserrat SemiBold</vt:lpstr>
      <vt:lpstr>Source Sans Pro</vt:lpstr>
      <vt:lpstr>Times New Roman</vt:lpstr>
      <vt:lpstr>Trebuchet MS</vt:lpstr>
      <vt:lpstr>Verdana</vt:lpstr>
      <vt:lpstr>Wingdings</vt:lpstr>
      <vt:lpstr>Wingdings,Sans-Serif</vt:lpstr>
      <vt:lpstr>Office Theme</vt:lpstr>
      <vt:lpstr>6_Meaningful Template</vt:lpstr>
      <vt:lpstr> Valsts izglītības satura centra seminārs  izglītības iestāžu direktoru vietniekiem sākumskolas jautājumos  </vt:lpstr>
      <vt:lpstr>4.2.2.3. pasākums “Mācību procesa kvalitātes pilnveide, īstenojot pedagogu profesionālās darbības atbalsta sistēmas attīstību, izglītojamo izcilības aktivitāšu nodrošināšanu un metodiskā atbalsta materiālu izstrādi pedagogam” līdz 2029.gada 31.augustam</vt:lpstr>
      <vt:lpstr>KĀPĒC VĒRTĒŠANAS JAUTĀJUMI IR TIK ĻOTI AKTUĀLI?</vt:lpstr>
      <vt:lpstr>VĒRTĒŠANA, KAS IZCEĻ VĒRTĪGĀKO</vt:lpstr>
      <vt:lpstr>VĒRTĒŠANAS VEIDI SĀKUMSKOLĀ</vt:lpstr>
      <vt:lpstr>VĒRTĒŠANAS PRINCIPI (sākumskolā), STAP</vt:lpstr>
      <vt:lpstr>Kā ieraudzīt STAP līmeņus, veidojot SLA? Noteikumi par valsts pamatizglītības standartu un pamatizglītības programmu paraugiem (likumi.lv)   </vt:lpstr>
      <vt:lpstr>Snieguma līmeņa apraksta (SLA) piemērs </vt:lpstr>
      <vt:lpstr>Vai STAP var piesaistīt %?</vt:lpstr>
      <vt:lpstr>Skaidrojums</vt:lpstr>
      <vt:lpstr>Skaidrojums</vt:lpstr>
      <vt:lpstr>Jautājumi par formatīvo vērtēšanu</vt:lpstr>
      <vt:lpstr>Skaidrojums I.  Formatīvā vērtēšana</vt:lpstr>
      <vt:lpstr>Skaidrojums II.  Formatīvās vērtēšanas atspoguļošana mācību procesa laikā</vt:lpstr>
      <vt:lpstr>Skaidrojums III.  Formatīvās vērtēšanas atspoguļošana mācību procesa laikā</vt:lpstr>
      <vt:lpstr>PIEMĒRI FORMATĪVAI VĒRTĒŠANAI</vt:lpstr>
      <vt:lpstr>PIEMĒRI FORMATĪVAI VĒRTĒŠANAI</vt:lpstr>
      <vt:lpstr>PIEMĒRI FORMATĪVAI VĒRTĒŠANAI</vt:lpstr>
      <vt:lpstr>SUMMATĪVĀ VĒRTĒŠANA I</vt:lpstr>
      <vt:lpstr>SUMMATĪVĀ VĒRTĒŠANA II</vt:lpstr>
      <vt:lpstr>Vērtēšanas plānošana. Summatīvās vērtēšanas piemēri (1.klase)</vt:lpstr>
      <vt:lpstr>Vērtēšanas plānošana. Summatīvās vērtēšanas piemēri (1.klase)</vt:lpstr>
      <vt:lpstr>Pakārtotie sasniedzamie rezultāti</vt:lpstr>
      <vt:lpstr>Skaidrojums</vt:lpstr>
      <vt:lpstr>Sasniedzamā rezultāta veidošana, tam atbilstoši uzdevumi</vt:lpstr>
      <vt:lpstr>Skaidrojums</vt:lpstr>
      <vt:lpstr>Precizēti liecību SR, atbilstoši pakārtotie SR, vienoti SLA</vt:lpstr>
      <vt:lpstr>Precizēti liecību SR, atbilstoši pakārtotie SR, vienoti SLA</vt:lpstr>
      <vt:lpstr>Skaidrojums</vt:lpstr>
      <vt:lpstr>Vērtējuma labošana</vt:lpstr>
      <vt:lpstr>Vērtējuma labošana</vt:lpstr>
      <vt:lpstr>Skaidrojums</vt:lpstr>
      <vt:lpstr>Vērtējumu izlikšana liecībā, atspoguļošana e-klasē</vt:lpstr>
      <vt:lpstr>Vērtējumu izlikšana liecībā, atspoguļošana e-klasē</vt:lpstr>
      <vt:lpstr>Skaidrojums I</vt:lpstr>
      <vt:lpstr>Skaidrojums II</vt:lpstr>
      <vt:lpstr>Svērtie vērtējumi summatīvajos darbos sākumskolā</vt:lpstr>
      <vt:lpstr>Skaidrojums</vt:lpstr>
      <vt:lpstr>Pārbaudes darbi</vt:lpstr>
      <vt:lpstr>Skaidrojums I</vt:lpstr>
      <vt:lpstr>Skaidrojums II</vt:lpstr>
      <vt:lpstr>Skolēna pārcelšana nākamajā klasē</vt:lpstr>
      <vt:lpstr>Skaidrojums</vt:lpstr>
      <vt:lpstr>Papildu mācību pasākumi</vt:lpstr>
      <vt:lpstr>Skaidrojums I</vt:lpstr>
      <vt:lpstr>Skaidrojums II</vt:lpstr>
      <vt:lpstr>KĀ SKOLOTĀJS VAR PALĪDZĒT SKOLĒNAM UZLABOT SNIEGUMU? </vt:lpstr>
      <vt:lpstr>KĀ SKOLOTĀJS VAR PALĪDZĒT SKOLĒNAM UZLABOT SNIEGUMU? </vt:lpstr>
      <vt:lpstr>KĀ KOMUNICĒT AR VECĀKIEM? Vecākiem par pilnveidoto mācību saturu un pieeju pamatizglītībā  https://mape.gov.lv/catalog/materials/66D6E22A-767F-4332-87A9-1EEB34EDBB55/view?preview=BB8A2415-5A23-4310-835F-39B4385E4567 </vt:lpstr>
      <vt:lpstr>KĀ KOMUNICĒT AR VECĀKIEM?</vt:lpstr>
      <vt:lpstr>KĀ KOMUNICĒT AR VECĀKIEM?</vt:lpstr>
      <vt:lpstr>KĀ KOMUNICĒT AR VECĀKIEM?</vt:lpstr>
      <vt:lpstr>Plānotās aktivitātes sadarbībai un atbalstam projekta ietvaros</vt:lpstr>
      <vt:lpstr>Plānotās aktivitātes sadarbībai un atbalstam projekta ietvaros</vt:lpstr>
      <vt:lpstr>METODISKIE MATERIĀLI PAR VĒRTĒŠANU</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Sarmīte Valaine</dc:creator>
  <cp:lastModifiedBy>Jana Veinberga</cp:lastModifiedBy>
  <cp:revision>7</cp:revision>
  <dcterms:created xsi:type="dcterms:W3CDTF">2022-10-24T11:25:07Z</dcterms:created>
  <dcterms:modified xsi:type="dcterms:W3CDTF">2024-10-25T10:19:57Z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0x010100DEF7AD4C21322A4DA9A522B6CC6B02E6</vt:lpwstr>
  </property>
  <property fmtid="{D5CDD505-2E9C-101B-9397-08002B2CF9AE}" pid="3" name="MediaServiceImageTags">
    <vt:lpwstr/>
  </property>
</Properties>
</file>