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handoutMasterIdLst>
    <p:handoutMasterId r:id="rId35"/>
  </p:handoutMasterIdLst>
  <p:sldIdLst>
    <p:sldId id="256" r:id="rId2"/>
    <p:sldId id="315" r:id="rId3"/>
    <p:sldId id="291" r:id="rId4"/>
    <p:sldId id="290" r:id="rId5"/>
    <p:sldId id="292" r:id="rId6"/>
    <p:sldId id="295" r:id="rId7"/>
    <p:sldId id="293" r:id="rId8"/>
    <p:sldId id="296" r:id="rId9"/>
    <p:sldId id="325" r:id="rId10"/>
    <p:sldId id="294" r:id="rId11"/>
    <p:sldId id="298" r:id="rId12"/>
    <p:sldId id="318" r:id="rId13"/>
    <p:sldId id="300" r:id="rId14"/>
    <p:sldId id="320" r:id="rId15"/>
    <p:sldId id="289" r:id="rId16"/>
    <p:sldId id="302" r:id="rId17"/>
    <p:sldId id="309" r:id="rId18"/>
    <p:sldId id="308" r:id="rId19"/>
    <p:sldId id="304" r:id="rId20"/>
    <p:sldId id="305" r:id="rId21"/>
    <p:sldId id="321" r:id="rId22"/>
    <p:sldId id="311" r:id="rId23"/>
    <p:sldId id="322" r:id="rId24"/>
    <p:sldId id="310" r:id="rId25"/>
    <p:sldId id="312" r:id="rId26"/>
    <p:sldId id="323" r:id="rId27"/>
    <p:sldId id="313" r:id="rId28"/>
    <p:sldId id="317" r:id="rId29"/>
    <p:sldId id="316" r:id="rId30"/>
    <p:sldId id="314" r:id="rId31"/>
    <p:sldId id="324" r:id="rId32"/>
    <p:sldId id="288" r:id="rId33"/>
  </p:sldIdLst>
  <p:sldSz cx="9144000" cy="6858000" type="screen4x3"/>
  <p:notesSz cx="6742113" cy="9875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826"/>
    <a:srgbClr val="27E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3" autoAdjust="0"/>
    <p:restoredTop sz="94249" autoAdjust="0"/>
  </p:normalViewPr>
  <p:slideViewPr>
    <p:cSldViewPr>
      <p:cViewPr varScale="1">
        <p:scale>
          <a:sx n="68" d="100"/>
          <a:sy n="68" d="100"/>
        </p:scale>
        <p:origin x="154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1582" cy="493792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792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r">
              <a:defRPr sz="1200"/>
            </a:lvl1pPr>
          </a:lstStyle>
          <a:p>
            <a:fld id="{BD7070C8-5B19-4D11-95B0-30813079CBC0}" type="datetimeFigureOut">
              <a:rPr lang="lv-LV" smtClean="0"/>
              <a:pPr/>
              <a:t>31.03.2025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80332"/>
            <a:ext cx="2921582" cy="493792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8971" y="9380332"/>
            <a:ext cx="2921582" cy="493792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r">
              <a:defRPr sz="1200"/>
            </a:lvl1pPr>
          </a:lstStyle>
          <a:p>
            <a:fld id="{7274D43E-E92C-41F6-837E-70DAAF4FCFDA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1582" cy="493792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792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r">
              <a:defRPr sz="1200"/>
            </a:lvl1pPr>
          </a:lstStyle>
          <a:p>
            <a:fld id="{AFA44508-D647-4124-96FC-AD8085435F6F}" type="datetimeFigureOut">
              <a:rPr lang="lv-LV" smtClean="0"/>
              <a:pPr/>
              <a:t>31.03.2025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35537" cy="3703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55" tIns="45427" rIns="90855" bIns="45427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91023"/>
            <a:ext cx="5393690" cy="4444127"/>
          </a:xfrm>
          <a:prstGeom prst="rect">
            <a:avLst/>
          </a:prstGeom>
        </p:spPr>
        <p:txBody>
          <a:bodyPr vert="horz" lIns="90855" tIns="45427" rIns="90855" bIns="4542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80332"/>
            <a:ext cx="2921582" cy="493792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80332"/>
            <a:ext cx="2921582" cy="493792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r">
              <a:defRPr sz="1200"/>
            </a:lvl1pPr>
          </a:lstStyle>
          <a:p>
            <a:fld id="{D20571E8-0757-4D85-8AD0-8860E1D613A5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</a:t>
            </a:fld>
            <a:endParaRPr lang="lv-LV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996DE-0C0B-12B5-61B4-E82468829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5BCC9-1D2F-F455-968B-789F25D09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37765-2A65-B6CC-381E-FF04F5A96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65D43-642F-F2CC-F254-8C06CEA1E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32111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BD8E9-015A-54ED-E3B6-EC6C2CFDD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2A0BDC-5D34-39DE-093F-2C0BC75E4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6D81C-9F77-038A-8E0C-09F24A145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FE014-27EA-307A-5CF4-F0ADD1FCA3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70651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40CE0-6C80-DDA3-632F-C2FCA233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AB0D69-13AC-54A1-4E98-1BEB62FDD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CFC9F-3709-77AF-47F0-7E53E08D2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9AE14-C840-9B8C-60AC-C937A87A9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84542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760AB-75ED-DCFF-3F10-D7982F34B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6AF17-931A-EA51-3982-AEA62CC60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EDF7DF-47CE-6063-CA99-3C363A53A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09AB8-1CB2-4C9B-CAF6-CA5CBC07E1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2160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1AC20-45A6-C36C-B5E1-9EA86DE40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C71F7A-6A5C-2243-54AD-210518C2E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7267A-B877-D8C2-740B-9606469B7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A5346-5160-7B9B-43EC-38275D0869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40453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3690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3EC2B-A791-CED8-718E-282C292A6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21C2A8-D7E7-2746-4F91-F0EB9458E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DCA53-3CD1-B5BC-4D73-5C919886C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CFF5-5B20-ADE9-56B6-7373555A5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03246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69668-6ADD-B6F7-4CD5-A9A58FEFF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4756F-775B-B4FB-8207-67191DF3A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AB6C3-1EE1-B269-7D90-FBCE6909E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BCB37-2889-81BC-60DB-4F9657AE17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85500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D5208-D5C8-81BF-91AE-9C6DA8BB1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997A07-762D-1676-2532-1CFCCDE39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5C9688-B930-0D71-9644-C95455F84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84880-7EE3-4626-EDF2-9F9B5BC206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18628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C06F5-1027-6AE9-C96A-EED1C2619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FFDB56-7D1E-A981-BA8D-2737B734C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62C7D-F60D-05D0-185D-BC1EB218C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5DE7D-9414-A6FB-0573-0532E10ECE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85238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F1FDE-3634-46BD-32F1-5C245F82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6E7A30-A55D-1BBD-D378-1ADEC7CD3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4D9330-1CA8-A14A-90AE-A917A873B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58FE2-FB0E-F49C-DD96-31F6D4D1E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55921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8711-0150-3094-06C3-BED77760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0F8EFC-9044-5447-DD8D-A90062342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70529-29ED-2DF8-68C7-162D54251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98622-9A03-E405-39E3-69ECE399DA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29202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E685-E812-B13C-69A1-8C01E5A3E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791CA-164D-62B7-EB87-27C13314D0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D84DA9-3160-2D0C-37B3-2821F3952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0E352-7846-18DD-4AE1-DC58233C3A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5636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57E52-18A0-874D-B0B3-EC00F163C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27824-54D8-C0DF-4336-6F3002245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EC738-A896-7136-78F0-2D0438992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91095-1223-352F-0664-E5FB6E50F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57487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19086-6F96-7FFB-4220-2CE80A64F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B58C3-E5D1-86EB-13F7-21DF822F8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4E8AC3-D925-DF3C-9C26-D80189522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CBB4C-5497-0316-C0FB-C8C98A8415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79987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7C27F-5752-18BC-11DF-A4ED79CFC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5D0C4F-B6E5-BB0E-34DC-A548D19A22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50336A-3896-E79C-2414-FEC72FACC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FD12A-97CB-B812-4181-F6D9AAB344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6820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70926-F57A-73AF-3C36-8BFAB72C9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EAB83C-BA80-21A9-0805-60EE5ACC52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AD48A-4584-8E58-7C57-6BD7E8821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4E76D-6091-9495-AD4C-CB71A0B6F2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12501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0B716-794D-7E9A-447D-B458CA378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84562E-D87D-395C-BEA4-95FAC15F2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AF49A-13B9-D654-373D-DB838B5FC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057B8-21E0-7F10-1430-727B2F4C1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0403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5B0D6-DCFA-A9D9-D1D0-80CCD5C8D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510C6-879E-B1D1-E72D-CD33355BE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71BFD-B268-8DE7-FBBE-5F6D56400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44C0A-AF63-83F9-FFE5-95830192FB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49956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C018-8738-0B3B-D776-AB1443D04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5B51BD-AD95-8A76-F9FB-26B609474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3ACD7-053F-1358-CBF7-9839B6303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D26B3-7D2F-39BE-7413-91450EB12A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271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909C8-BE99-9FF9-9520-E05538E83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4DB8EB-300F-34B7-94E4-89AEE9DD8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984650-B0A3-F86D-2AD5-263A003AC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91A1A-1ABD-2E14-A2F4-934D8226CA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29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180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1089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E6F1E-4475-7C46-F962-84A091B81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D34A94-A1F6-6AE3-6A52-816D12F8A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4D0837-966A-048D-2A28-EE98A74E1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0B9E4-CEC7-7003-70C0-727892B79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30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8335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C80A3-CF45-492D-5AB2-A2FEC9953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6C97E-8734-A1E6-8C08-5AC1C1FF5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8AAF0F-E403-8773-1FEE-9E62EB07F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A5065-4A60-C603-74D3-B3C0FE77B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31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88994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32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9930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9102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EFAE-F629-7102-A6C5-2D244FB36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D96F50-4812-DB04-8187-F54A7FB7D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993257-738C-30A0-F848-7D654E14C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4D82B-EAB3-E092-1975-D1BC53F78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88599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96051-E6D7-9A78-1E8E-8753024BA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F9ED96-2706-5D0F-1E5E-62D025C7C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C079B4-1B14-4F71-24ED-2C5B29726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DD158-57B2-6790-98C8-5CC563D52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70098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4F868-C43D-91F0-1DB3-7A5C8CD2A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51FFE-1FEA-996F-725A-39F174FA2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EC22A-2595-8DD4-BC88-2E275418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6078-2D70-D380-0767-8888CC3A3E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8305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BFA34-0722-9CAE-B49F-59574B435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5FED65-41CE-9BE0-654C-2C342CE92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C3D0D3-8CE2-3534-0CED-55D4F48A0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D71D8-83BF-C710-2FC9-81AA0E709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59074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BFA34-0722-9CAE-B49F-59574B435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5FED65-41CE-9BE0-654C-2C342CE92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C3D0D3-8CE2-3534-0CED-55D4F48A0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D71D8-83BF-C710-2FC9-81AA0E709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571E8-0757-4D85-8AD0-8860E1D613A5}" type="slidenum">
              <a:rPr lang="lv-LV" smtClean="0"/>
              <a:pPr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0287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11" Type="http://schemas.openxmlformats.org/officeDocument/2006/relationships/image" Target="../media/image75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rtaeversone@inbox.lv" TargetMode="External"/><Relationship Id="rId4" Type="http://schemas.openxmlformats.org/officeDocument/2006/relationships/hyperlink" Target="mailto:Antra.krauce@inbox.l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widgit.com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://piktogrammas.lv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3" y="905319"/>
            <a:ext cx="8172451" cy="1761383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40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solidFill>
                  <a:srgbClr val="002060"/>
                </a:solidFill>
                <a:latin typeface="+mn-lt"/>
              </a:rPr>
            </a:br>
            <a:br>
              <a:rPr lang="lv-LV" sz="3600" b="1" dirty="0">
                <a:solidFill>
                  <a:srgbClr val="002060"/>
                </a:solidFill>
                <a:latin typeface="+mn-lt"/>
              </a:rPr>
            </a:br>
            <a:br>
              <a:rPr lang="lv-LV" sz="3600" b="1" dirty="0">
                <a:solidFill>
                  <a:srgbClr val="002060"/>
                </a:solidFill>
                <a:latin typeface="+mn-lt"/>
              </a:rPr>
            </a:br>
            <a:br>
              <a:rPr lang="lv-LV" sz="3600" b="1" dirty="0">
                <a:solidFill>
                  <a:srgbClr val="002060"/>
                </a:solidFill>
                <a:latin typeface="Balloon XBd TL" pitchFamily="66" charset="0"/>
              </a:rPr>
            </a:br>
            <a:br>
              <a:rPr lang="lv-LV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lv-LV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lv-LV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lv-LV" sz="1400" dirty="0">
                <a:latin typeface="Balloon XBd TL" pitchFamily="66" charset="0"/>
              </a:rPr>
            </a:br>
            <a:br>
              <a:rPr lang="lv-LV" sz="1400" dirty="0">
                <a:latin typeface="Balloon XBd TL" pitchFamily="66" charset="0"/>
              </a:rPr>
            </a:br>
            <a:endParaRPr lang="lv-LV" sz="1400" dirty="0">
              <a:latin typeface="Balloon XBd TL" pitchFamily="66" charset="0"/>
            </a:endParaRPr>
          </a:p>
        </p:txBody>
      </p:sp>
      <p:sp>
        <p:nvSpPr>
          <p:cNvPr id="57" name="Rectangle 48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9144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0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022220"/>
            <a:ext cx="611504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2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9190104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073" y="4975924"/>
            <a:ext cx="8839200" cy="1729676"/>
          </a:xfrm>
        </p:spPr>
        <p:txBody>
          <a:bodyPr anchor="t">
            <a:normAutofit fontScale="25000" lnSpcReduction="20000"/>
          </a:bodyPr>
          <a:lstStyle/>
          <a:p>
            <a:pPr algn="r"/>
            <a:r>
              <a:rPr lang="lv-LV" sz="9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lv-LV" sz="9600" dirty="0">
                <a:solidFill>
                  <a:srgbClr val="FFFF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Antra Krauce  un  Arta Eversone</a:t>
            </a:r>
          </a:p>
          <a:p>
            <a:pPr algn="r"/>
            <a:r>
              <a:rPr lang="lv-LV" sz="9600" dirty="0">
                <a:solidFill>
                  <a:srgbClr val="FFFF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Rīgas 1. pamatskolas – attīstības centra</a:t>
            </a:r>
          </a:p>
          <a:p>
            <a:pPr algn="r"/>
            <a:r>
              <a:rPr lang="lv-LV" sz="9600" dirty="0">
                <a:solidFill>
                  <a:srgbClr val="FFFF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Speciālās izglītības skolotājas, logopēdes</a:t>
            </a:r>
          </a:p>
          <a:p>
            <a:pPr algn="r"/>
            <a:endParaRPr lang="lv-LV" sz="9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7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Riga, </a:t>
            </a:r>
            <a:r>
              <a:rPr lang="lv-LV" sz="7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</a:t>
            </a:r>
          </a:p>
          <a:p>
            <a:pPr algn="l"/>
            <a:endParaRPr lang="lv-LV" sz="1800" dirty="0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9143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6F9D8-425B-4CB1-A8ED-84B75FD71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7" y="2743656"/>
            <a:ext cx="8839200" cy="1929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7F56E-F01F-4D6F-9FAB-A79C5C751666}"/>
              </a:ext>
            </a:extLst>
          </p:cNvPr>
          <p:cNvSpPr txBox="1"/>
          <p:nvPr/>
        </p:nvSpPr>
        <p:spPr>
          <a:xfrm>
            <a:off x="-220111" y="456597"/>
            <a:ext cx="81724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lv-LV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KOMUNIKĀCIJAS ATBALSTS </a:t>
            </a:r>
          </a:p>
          <a:p>
            <a:pPr algn="ctr">
              <a:lnSpc>
                <a:spcPct val="150000"/>
              </a:lnSpc>
            </a:pPr>
            <a:r>
              <a:rPr lang="lv-LV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MĀCĪBU PROCESĀ</a:t>
            </a:r>
          </a:p>
          <a:p>
            <a:pPr algn="ctr"/>
            <a:endParaRPr lang="lv-LV" sz="3200" b="1" dirty="0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C64C7999-75CF-43F0-9899-69EFB3AD3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88011"/>
            <a:ext cx="1600197" cy="17050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87FF12-4ED7-3319-3C5B-9A9438446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064378D-7932-3BF1-EAAD-200335A85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6ADE3-3B19-422B-4FA1-8D3BE2C8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4D57C24-EF07-6E74-B267-067BC36C5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433803B-D720-F825-393F-FD9A2029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3E4193-C931-C5B2-3004-1D8BE21A7295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3CC31D-B88B-2E3C-D0DC-E8377D9A8EE7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B4F72-0B92-7D8B-78A2-F2587DE9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58" y="4048538"/>
            <a:ext cx="853598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3C516E5-E0E1-482A-18B3-7C5817128A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214" y="1195981"/>
            <a:ext cx="8175569" cy="27337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68A0A4-1895-250E-F79A-4117F02C019E}"/>
              </a:ext>
            </a:extLst>
          </p:cNvPr>
          <p:cNvSpPr txBox="1"/>
          <p:nvPr/>
        </p:nvSpPr>
        <p:spPr>
          <a:xfrm>
            <a:off x="550348" y="319685"/>
            <a:ext cx="4250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b="1" dirty="0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DIENAS KĀRTĪBA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3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D5C5F-7F16-64E5-BCE6-7BFF8365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21E2892-8B75-B8EA-8AB4-F6827A70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EF7EF-B5E6-ABC8-C8F3-291CC9CB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5C2EA5C-6BE0-914F-3B26-A24D0CFC7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B32D30-52E9-1517-BEA1-7F4371740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9453B-0D67-4458-CFB8-050B4649F9D5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C9A00-1E3E-27D3-B12E-6FCBBD3F100B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287A72-3442-1C35-91F1-CDD15BEF81B2}"/>
              </a:ext>
            </a:extLst>
          </p:cNvPr>
          <p:cNvSpPr txBox="1"/>
          <p:nvPr/>
        </p:nvSpPr>
        <p:spPr>
          <a:xfrm>
            <a:off x="167557" y="311723"/>
            <a:ext cx="5395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MĀCĪBU STUNDAS KĀRTĪBA</a:t>
            </a:r>
            <a:endParaRPr lang="en-US" sz="2800" dirty="0">
              <a:solidFill>
                <a:srgbClr val="376826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8B6E0C-FDA3-4C34-85DA-D0B4C9BD0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1" y="808474"/>
            <a:ext cx="1038760" cy="55400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26FE80-0035-49BA-88AB-14F56056F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25" t="6160" r="17022" b="2984"/>
          <a:stretch/>
        </p:blipFill>
        <p:spPr>
          <a:xfrm>
            <a:off x="1534528" y="944075"/>
            <a:ext cx="1818270" cy="315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95DF99-A7BF-4139-B5C5-635634093D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19" t="4180" r="22448" b="9143"/>
          <a:stretch/>
        </p:blipFill>
        <p:spPr>
          <a:xfrm>
            <a:off x="4143053" y="962582"/>
            <a:ext cx="1818270" cy="31744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F19EB6-263F-4D9A-AE62-95E46DE5B9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92" r="25735" b="3462"/>
          <a:stretch/>
        </p:blipFill>
        <p:spPr>
          <a:xfrm rot="16200000">
            <a:off x="2850145" y="2948942"/>
            <a:ext cx="1785507" cy="4555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91C35D-86D1-4675-96C0-388455C773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40" r="8679" b="1235"/>
          <a:stretch/>
        </p:blipFill>
        <p:spPr>
          <a:xfrm>
            <a:off x="6242793" y="1600200"/>
            <a:ext cx="273861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9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5FB237-CB27-5860-D95F-523F51F02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6AF7D2E-58D6-A135-C455-44C301CCA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A0987-959C-9E9E-5FDA-DB17A3AA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A64A099-1EAB-41C9-4A48-802A93987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117293-13F3-6EDE-38AA-632CA3DB0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50FE15-422C-4B2C-2F48-FFDBB47D4515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01F98-B807-CF1B-E47A-ACCDB392AE6F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38539D7D-4A12-3000-AE96-DC3EDF0F0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8FB3B55-E579-D9FD-F53E-321FC1FE24F8}"/>
              </a:ext>
            </a:extLst>
          </p:cNvPr>
          <p:cNvSpPr/>
          <p:nvPr/>
        </p:nvSpPr>
        <p:spPr>
          <a:xfrm>
            <a:off x="2059134" y="784874"/>
            <a:ext cx="50257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1" i="0" u="none" strike="noStrike" kern="1200" cap="none" spc="0" normalizeH="0" baseline="0" noProof="0" dirty="0">
                <a:ln w="0"/>
                <a:solidFill>
                  <a:srgbClr val="37682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SOCIĀLĀS ZINĪBAS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37682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16F4FFB0-65C1-5CE5-DC99-C042AB20E2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670"/>
          <a:stretch/>
        </p:blipFill>
        <p:spPr>
          <a:xfrm>
            <a:off x="2428653" y="1600200"/>
            <a:ext cx="3981889" cy="41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13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FB770B-79AC-4F5F-B362-8BD579B6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3BA845C-495A-5958-FB2C-C6EB1436B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146D6-DFFC-EF86-A866-C1A0970F3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968B5B0-996F-0C8F-DB00-61F5B860B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7FB7CDD-8FDC-EAB9-DB88-BC6155FB9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69C91-E5E2-3838-6528-6D209F12B968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E2009-88C4-2408-CFA0-130ED6220463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57B23B49-EE0E-9142-F9FF-1C7FA57F5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Saistīts attēls">
            <a:extLst>
              <a:ext uri="{FF2B5EF4-FFF2-40B4-BE49-F238E27FC236}">
                <a16:creationId xmlns:a16="http://schemas.microsoft.com/office/drawing/2014/main" id="{B78810ED-1A4A-03CD-78AE-FA40058A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599520" y="2252374"/>
            <a:ext cx="3409806" cy="3409807"/>
          </a:xfrm>
          <a:prstGeom prst="rect">
            <a:avLst/>
          </a:prstGeom>
          <a:noFill/>
        </p:spPr>
      </p:pic>
      <p:pic>
        <p:nvPicPr>
          <p:cNvPr id="8" name="Picture 6" descr="Saistīts attēls">
            <a:extLst>
              <a:ext uri="{FF2B5EF4-FFF2-40B4-BE49-F238E27FC236}">
                <a16:creationId xmlns:a16="http://schemas.microsoft.com/office/drawing/2014/main" id="{FC55E690-6E80-B99A-8C69-24703C5C6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22394" b="22300"/>
          <a:stretch/>
        </p:blipFill>
        <p:spPr bwMode="auto">
          <a:xfrm>
            <a:off x="594856" y="2724883"/>
            <a:ext cx="3409808" cy="2206408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D28BC0-5A00-84A0-24DC-239C4735E4F0}"/>
              </a:ext>
            </a:extLst>
          </p:cNvPr>
          <p:cNvSpPr txBox="1"/>
          <p:nvPr/>
        </p:nvSpPr>
        <p:spPr>
          <a:xfrm>
            <a:off x="762000" y="415409"/>
            <a:ext cx="27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Stundas tēma -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A5924-6516-9E12-DA1F-C7DD99F9A823}"/>
              </a:ext>
            </a:extLst>
          </p:cNvPr>
          <p:cNvSpPr txBox="1"/>
          <p:nvPr/>
        </p:nvSpPr>
        <p:spPr>
          <a:xfrm>
            <a:off x="3455405" y="1325137"/>
            <a:ext cx="274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4400" b="1" i="0" u="none" strike="noStrike" kern="1200" cap="none" spc="0" normalizeH="0" baseline="0" noProof="0" dirty="0">
                <a:ln w="0"/>
                <a:solidFill>
                  <a:srgbClr val="549E39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CIMDI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70209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5A3D0F-5DF5-396A-41C2-5D6A1F9B3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2A46797-8D48-7B39-DD03-B99988B7E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646F1-4C14-A383-4D18-2CC2E365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8C1F471-C3B4-240C-776C-1B723E652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548CDB9-8D07-4B23-DBCE-AD1E2CB2D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319CF-BD38-2B57-8EBB-827DE07F5370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D3204-D427-DA4F-2115-0E6EDCB600AD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7843D8D1-4065-9637-2F46-75277F2C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6F8C8D8F-0185-A9DC-CA3A-8944EDE24A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676400" y="1076012"/>
            <a:ext cx="5334000" cy="3297742"/>
          </a:xfrm>
        </p:spPr>
      </p:pic>
    </p:spTree>
    <p:extLst>
      <p:ext uri="{BB962C8B-B14F-4D97-AF65-F5344CB8AC3E}">
        <p14:creationId xmlns:p14="http://schemas.microsoft.com/office/powerpoint/2010/main" val="2114447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8763" y="2181959"/>
            <a:ext cx="4832837" cy="4211642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0" algn="ctr">
              <a:lnSpc>
                <a:spcPct val="90000"/>
              </a:lnSpc>
              <a:buNone/>
            </a:pPr>
            <a:endParaRPr lang="lv-LV" sz="2400" dirty="0"/>
          </a:p>
          <a:p>
            <a:pPr indent="-228600">
              <a:lnSpc>
                <a:spcPct val="90000"/>
              </a:lnSpc>
            </a:pPr>
            <a:endParaRPr lang="en-US" sz="17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E4C7A6-BDB8-4A19-88D1-50144A8598F6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C6545-6556-474A-A37C-624244256341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A6E766FC-CBCB-4235-A084-FA68FB5A3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4" y="5568013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2D60C4F7-4F1D-4305-96B7-01E6EC105B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15739"/>
              </p:ext>
            </p:extLst>
          </p:nvPr>
        </p:nvGraphicFramePr>
        <p:xfrm>
          <a:off x="1905000" y="2252452"/>
          <a:ext cx="6093423" cy="3805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3423">
                  <a:extLst>
                    <a:ext uri="{9D8B030D-6E8A-4147-A177-3AD203B41FA5}">
                      <a16:colId xmlns:a16="http://schemas.microsoft.com/office/drawing/2014/main" val="3540901552"/>
                    </a:ext>
                  </a:extLst>
                </a:gridCol>
              </a:tblGrid>
              <a:tr h="951487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009366"/>
                  </a:ext>
                </a:extLst>
              </a:tr>
              <a:tr h="951487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143817"/>
                  </a:ext>
                </a:extLst>
              </a:tr>
              <a:tr h="951487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783249"/>
                  </a:ext>
                </a:extLst>
              </a:tr>
              <a:tr h="951487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61585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404EE29-9D59-420D-8C5E-2764DDD51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74" y="229097"/>
            <a:ext cx="2934121" cy="1185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C8853A-2949-4E42-A3FA-FA44C936D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902" y="3432142"/>
            <a:ext cx="1700437" cy="669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D915EE-8AC4-4383-9C63-9B1205EA9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781" y="2431345"/>
            <a:ext cx="2435791" cy="715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BC07F-E6C5-4A54-816E-76C4782FA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0796" y="4364823"/>
            <a:ext cx="1559760" cy="5689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B6BDDD-B188-4093-A750-C731BEDB7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6145" y="5253665"/>
            <a:ext cx="2660874" cy="67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520DCA-78C9-4A43-8244-FBF448C0D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964" y="1225385"/>
            <a:ext cx="4307286" cy="98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81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FD44E-4C4E-689F-B852-E6A32298A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4AF26B-4743-8CB6-196B-AA6C44047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C2A08-784C-464F-E82E-DF96E7654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D1C575A-3B9A-8274-039B-3EF9A81E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9F16592-210C-5064-D04F-D5D3F4BB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CBA2A-FD90-CFEB-68F4-033FFB82B162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6D059-5EDE-57D6-E673-CA7CBB79248C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687689B6-022E-6A5A-23C6-7F0CFB77D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DDA18B-6E97-4B30-B7B9-FB6F352AE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98" t="10001" b="11451"/>
          <a:stretch/>
        </p:blipFill>
        <p:spPr>
          <a:xfrm>
            <a:off x="1552940" y="3920376"/>
            <a:ext cx="3396208" cy="2213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C4E00-3A1C-4F69-B184-CAABFB5E6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04" r="4986" b="2861"/>
          <a:stretch/>
        </p:blipFill>
        <p:spPr>
          <a:xfrm>
            <a:off x="1353346" y="1100059"/>
            <a:ext cx="3968082" cy="24191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6FC502-9BE7-41D1-9E90-AC1AF4016707}"/>
              </a:ext>
            </a:extLst>
          </p:cNvPr>
          <p:cNvSpPr txBox="1"/>
          <p:nvPr/>
        </p:nvSpPr>
        <p:spPr>
          <a:xfrm>
            <a:off x="348762" y="319087"/>
            <a:ext cx="85666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PRAKTISKA DARBOŠANĀS AR CIMDIEM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68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C520A-6AA8-4B62-911C-62D97F6E66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863"/>
          <a:stretch/>
        </p:blipFill>
        <p:spPr>
          <a:xfrm>
            <a:off x="5693707" y="2912813"/>
            <a:ext cx="3214868" cy="32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42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921FA-6C34-49C9-D71F-A5CF690B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F27E4B0-382B-FA07-4B63-F71C4566E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E130E-1F36-4EDB-F3C6-DF254E05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5430E2-FE56-5B80-E8DB-C719D6766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4A39AD3-CA44-EF63-269B-C036F091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4C094-CC51-DC5C-B6B5-67E00606AA85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3B432-D85C-4C80-04B8-4B42EB705346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DCBCB83A-7786-4F5F-021D-AB39240A5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6834880-198F-05FA-5553-6C9188C98D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081244"/>
              </p:ext>
            </p:extLst>
          </p:nvPr>
        </p:nvGraphicFramePr>
        <p:xfrm>
          <a:off x="1751465" y="836329"/>
          <a:ext cx="6348412" cy="5345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4206">
                  <a:extLst>
                    <a:ext uri="{9D8B030D-6E8A-4147-A177-3AD203B41FA5}">
                      <a16:colId xmlns:a16="http://schemas.microsoft.com/office/drawing/2014/main" val="2846888412"/>
                    </a:ext>
                  </a:extLst>
                </a:gridCol>
                <a:gridCol w="3174206">
                  <a:extLst>
                    <a:ext uri="{9D8B030D-6E8A-4147-A177-3AD203B41FA5}">
                      <a16:colId xmlns:a16="http://schemas.microsoft.com/office/drawing/2014/main" val="3234938740"/>
                    </a:ext>
                  </a:extLst>
                </a:gridCol>
              </a:tblGrid>
              <a:tr h="1781908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178611"/>
                  </a:ext>
                </a:extLst>
              </a:tr>
              <a:tr h="1781908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529037"/>
                  </a:ext>
                </a:extLst>
              </a:tr>
              <a:tr h="1781908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011509"/>
                  </a:ext>
                </a:extLst>
              </a:tr>
            </a:tbl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E3A16D9D-4A2A-CEAF-BA48-BA7D4EC9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608" y="1078322"/>
            <a:ext cx="1274174" cy="127417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484ACB2-58F6-26C5-3104-FCB540096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183" y="869166"/>
            <a:ext cx="1692164" cy="157881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D8A46CC-EB34-7742-13FB-8A11AF95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77" y="2669100"/>
            <a:ext cx="1245708" cy="1162264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B83A507-3BC7-3833-05AA-79E42BDD6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947" y="4506367"/>
            <a:ext cx="475236" cy="443402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E8FC5FB-437F-8E7C-A6AE-BCE351C25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905" y="4492570"/>
            <a:ext cx="384024" cy="384024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0A57CFBF-9D1B-99C9-C970-F09A5C418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776" y="2800967"/>
            <a:ext cx="906210" cy="90621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5FB525FB-1338-8F98-E2FB-BCEE3DE898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1748"/>
          <a:stretch/>
        </p:blipFill>
        <p:spPr>
          <a:xfrm>
            <a:off x="3566401" y="3198097"/>
            <a:ext cx="1114286" cy="106571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315BD24C-CF5D-CE95-B6D6-AD08327FDE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708"/>
          <a:stretch/>
        </p:blipFill>
        <p:spPr>
          <a:xfrm>
            <a:off x="6319085" y="3019348"/>
            <a:ext cx="1552381" cy="1188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F03E9B-05B9-A035-51D7-3A06450352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2175" y="5259581"/>
            <a:ext cx="2240794" cy="89009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18402D01-62ED-0030-3EF0-E1F1C21F1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5671" y="5265248"/>
            <a:ext cx="3023727" cy="7977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8A929D-4397-8A84-C008-20089F466E94}"/>
              </a:ext>
            </a:extLst>
          </p:cNvPr>
          <p:cNvSpPr txBox="1"/>
          <p:nvPr/>
        </p:nvSpPr>
        <p:spPr>
          <a:xfrm>
            <a:off x="286084" y="175470"/>
            <a:ext cx="4593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Stundas pašvērtējums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68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59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8F6A3-C52E-2DEF-6365-F6372C3F1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2B672FA-7A03-9941-9720-E32A41C9C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F89D5-22D8-315C-E659-816FC194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77FB00C-BCD2-B493-73C8-9B4F3C9CB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A1E1A76-7922-ADE8-2E67-80F198550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43FC9F-06EA-C3C4-F116-8E22DF808ADC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7D4220-CB25-506D-2134-EFC5B7B8B1FF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4A273433-4CD0-33AD-4E0B-C7BED8253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atura vietturis 6">
            <a:extLst>
              <a:ext uri="{FF2B5EF4-FFF2-40B4-BE49-F238E27FC236}">
                <a16:creationId xmlns:a16="http://schemas.microsoft.com/office/drawing/2014/main" id="{DB1B6AD9-8DA9-5439-E898-048646582F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Virsraksts 1">
            <a:extLst>
              <a:ext uri="{FF2B5EF4-FFF2-40B4-BE49-F238E27FC236}">
                <a16:creationId xmlns:a16="http://schemas.microsoft.com/office/drawing/2014/main" id="{A215C537-4129-1BEC-329F-E6C683189138}"/>
              </a:ext>
            </a:extLst>
          </p:cNvPr>
          <p:cNvSpPr txBox="1">
            <a:spLocks/>
          </p:cNvSpPr>
          <p:nvPr/>
        </p:nvSpPr>
        <p:spPr>
          <a:xfrm>
            <a:off x="2920538" y="-50174"/>
            <a:ext cx="2906746" cy="748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153">
              <a:defRPr/>
            </a:pPr>
            <a:r>
              <a:rPr lang="lv-LV" sz="2400" b="1" dirty="0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ŽESTI un ZĪMES</a:t>
            </a:r>
            <a:endParaRPr lang="en-US" sz="2400" b="1" dirty="0">
              <a:solidFill>
                <a:srgbClr val="3768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ttēls 6">
            <a:extLst>
              <a:ext uri="{FF2B5EF4-FFF2-40B4-BE49-F238E27FC236}">
                <a16:creationId xmlns:a16="http://schemas.microsoft.com/office/drawing/2014/main" id="{12F7E195-705F-C90C-5DEF-CBAD01FBD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97" y="4543787"/>
            <a:ext cx="1705460" cy="175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ttēls 12">
            <a:extLst>
              <a:ext uri="{FF2B5EF4-FFF2-40B4-BE49-F238E27FC236}">
                <a16:creationId xmlns:a16="http://schemas.microsoft.com/office/drawing/2014/main" id="{33904EF4-92BB-C741-B7DD-E2AFD9727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1" y="707933"/>
            <a:ext cx="2040655" cy="229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ttēls 13">
            <a:extLst>
              <a:ext uri="{FF2B5EF4-FFF2-40B4-BE49-F238E27FC236}">
                <a16:creationId xmlns:a16="http://schemas.microsoft.com/office/drawing/2014/main" id="{B95B23AA-9ED5-CE85-3EDF-AE98CF974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5" y="3045185"/>
            <a:ext cx="2040656" cy="141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ttēls 15">
            <a:extLst>
              <a:ext uri="{FF2B5EF4-FFF2-40B4-BE49-F238E27FC236}">
                <a16:creationId xmlns:a16="http://schemas.microsoft.com/office/drawing/2014/main" id="{75139A14-8EF5-48FC-1347-1960EEFE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47" y="1261601"/>
            <a:ext cx="1057275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ttēls 16">
            <a:extLst>
              <a:ext uri="{FF2B5EF4-FFF2-40B4-BE49-F238E27FC236}">
                <a16:creationId xmlns:a16="http://schemas.microsoft.com/office/drawing/2014/main" id="{8B9AEDB1-B3C2-7053-F474-590B7FBC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52" y="3015166"/>
            <a:ext cx="11033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ttēls 17">
            <a:extLst>
              <a:ext uri="{FF2B5EF4-FFF2-40B4-BE49-F238E27FC236}">
                <a16:creationId xmlns:a16="http://schemas.microsoft.com/office/drawing/2014/main" id="{33C44383-B442-86B8-E626-633372C4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84" y="4824966"/>
            <a:ext cx="1103312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ttēls 16">
            <a:extLst>
              <a:ext uri="{FF2B5EF4-FFF2-40B4-BE49-F238E27FC236}">
                <a16:creationId xmlns:a16="http://schemas.microsoft.com/office/drawing/2014/main" id="{1A859477-360D-B905-711A-9B6CD832B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45" y="650216"/>
            <a:ext cx="2906745" cy="218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ttēls 17">
            <a:extLst>
              <a:ext uri="{FF2B5EF4-FFF2-40B4-BE49-F238E27FC236}">
                <a16:creationId xmlns:a16="http://schemas.microsoft.com/office/drawing/2014/main" id="{E945EE9E-B2C6-B298-B609-ABC354692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45" y="3370223"/>
            <a:ext cx="2908509" cy="218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ttēls 19">
            <a:extLst>
              <a:ext uri="{FF2B5EF4-FFF2-40B4-BE49-F238E27FC236}">
                <a16:creationId xmlns:a16="http://schemas.microsoft.com/office/drawing/2014/main" id="{AC5A8E6B-B8D7-E585-3782-2F29640379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766" y="1109937"/>
            <a:ext cx="1115665" cy="1060796"/>
          </a:xfrm>
          <a:prstGeom prst="rect">
            <a:avLst/>
          </a:prstGeom>
        </p:spPr>
      </p:pic>
      <p:pic>
        <p:nvPicPr>
          <p:cNvPr id="21" name="Attēls 20">
            <a:extLst>
              <a:ext uri="{FF2B5EF4-FFF2-40B4-BE49-F238E27FC236}">
                <a16:creationId xmlns:a16="http://schemas.microsoft.com/office/drawing/2014/main" id="{7373A0A1-97D2-5A82-A603-2C12C1DD58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5368" y="2899284"/>
            <a:ext cx="1548518" cy="1188823"/>
          </a:xfrm>
          <a:prstGeom prst="rect">
            <a:avLst/>
          </a:prstGeom>
        </p:spPr>
      </p:pic>
      <p:pic>
        <p:nvPicPr>
          <p:cNvPr id="23" name="Attēls 22">
            <a:extLst>
              <a:ext uri="{FF2B5EF4-FFF2-40B4-BE49-F238E27FC236}">
                <a16:creationId xmlns:a16="http://schemas.microsoft.com/office/drawing/2014/main" id="{CF14A60A-6833-E3FA-D57E-63E35FF8A9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1087" y="4783873"/>
            <a:ext cx="1766705" cy="11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2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240E7-6D9F-26C6-911E-D26BE56F2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4F67486-CEFD-ED10-F7C7-B64BBF652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4575-5141-25C8-D522-E4898B51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3F770D-AFDD-21E7-F96B-93867D5C8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287C46A-DF24-43EC-AAFD-328C9E364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1F65A-F2BC-C83F-5475-F42CA43F57C5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62F66-517B-2A87-B2F0-43A7BBB069E7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15E9AC75-DDCF-7344-D32A-96C29FE3E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3" y="5949470"/>
            <a:ext cx="870802" cy="922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296D061-DF46-4E1D-9CA1-D2C78B30FB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434884"/>
              </p:ext>
            </p:extLst>
          </p:nvPr>
        </p:nvGraphicFramePr>
        <p:xfrm>
          <a:off x="993163" y="1551486"/>
          <a:ext cx="7886700" cy="454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59227209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6135553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26936833"/>
                    </a:ext>
                  </a:extLst>
                </a:gridCol>
              </a:tblGrid>
              <a:tr h="909408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630018"/>
                  </a:ext>
                </a:extLst>
              </a:tr>
              <a:tr h="909408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126081"/>
                  </a:ext>
                </a:extLst>
              </a:tr>
              <a:tr h="909408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790809"/>
                  </a:ext>
                </a:extLst>
              </a:tr>
              <a:tr h="909408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251970"/>
                  </a:ext>
                </a:extLst>
              </a:tr>
              <a:tr h="909408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010393"/>
                  </a:ext>
                </a:extLst>
              </a:tr>
            </a:tbl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B09BA6E1-54B8-0520-C68E-899612F6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359" y="1700242"/>
            <a:ext cx="717452" cy="68608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0B33B3D-BA0D-68F5-E9C7-6D746E0C5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861" y="1780832"/>
            <a:ext cx="555473" cy="55547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03E0FD3-C75C-096E-6D3E-F2956F32A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392" y="1663722"/>
            <a:ext cx="690295" cy="699624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CBFEDB62-0D57-06B0-5F8B-864F67AB19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1646299"/>
            <a:ext cx="917984" cy="701988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3CF77C03-0184-D090-6EF3-1D16A392A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8697" y="2745990"/>
            <a:ext cx="1762954" cy="514358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24BC94E2-6469-AB06-8EF0-007BF06192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5437" y="1756919"/>
            <a:ext cx="1466214" cy="591363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6D3BCBC-AB2B-F073-5466-A0FB1864B7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4686" y="3585459"/>
            <a:ext cx="1638746" cy="645285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DB2D932B-EAD5-79D0-EE9D-081C0E342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697" y="4479805"/>
            <a:ext cx="1903929" cy="69142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BEBD3BD9-FA47-1995-44C0-C5B40EC985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4939" y="5402296"/>
            <a:ext cx="2143780" cy="547174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9AC29EE3-E353-7541-7C4F-AA52FF453B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632" y="205197"/>
            <a:ext cx="3420322" cy="11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96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981650-73B2-B391-2D10-7CF0D2DBD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F36FE69-7A73-787A-D6C6-87138FC1D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0ACD3-F6CD-2A4E-F9B1-06EBCC765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A3439E-E916-821D-48C1-999A08614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16F49D4-9418-A67D-D4FA-46EFB4A9C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E0D60-D491-23D8-E21C-427E78013273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2D1DD-416F-EFF6-9D94-74A998C670FD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9037074F-B838-91D6-C80E-22774B8E9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7D2D90-0A8F-BBF0-F77E-8497F9F754F2}"/>
              </a:ext>
            </a:extLst>
          </p:cNvPr>
          <p:cNvSpPr txBox="1"/>
          <p:nvPr/>
        </p:nvSpPr>
        <p:spPr>
          <a:xfrm>
            <a:off x="487678" y="573510"/>
            <a:ext cx="358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b="1" dirty="0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KOMUNIKĀCIJA</a:t>
            </a:r>
            <a:endParaRPr lang="en-US" sz="3200" dirty="0">
              <a:solidFill>
                <a:srgbClr val="376826"/>
              </a:solidFill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75193777-4D5E-129E-2AE6-CBDF8AA23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74" y="1323213"/>
            <a:ext cx="1908213" cy="1847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FE57B1-C38A-05F5-DE19-AFE7FC82D58C}"/>
              </a:ext>
            </a:extLst>
          </p:cNvPr>
          <p:cNvSpPr txBox="1"/>
          <p:nvPr/>
        </p:nvSpPr>
        <p:spPr>
          <a:xfrm>
            <a:off x="4910797" y="780366"/>
            <a:ext cx="3947704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768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lv-LV" alt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Komunikācija ir mijiedarbīga darbība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768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lv-LV" altLang="lv-LV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768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lv-LV" alt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Abas iesaistītās puses ir gan saņēmēji, gan nosūtītāji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768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lv-LV" altLang="lv-LV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768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lv-LV" alt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Vienas puses ziņas nosūtīšanas problēma ir aktuāla abām pusēm</a:t>
            </a: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C0130982-722F-A705-087A-CD40FFCA5F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9044" b="33049"/>
          <a:stretch/>
        </p:blipFill>
        <p:spPr>
          <a:xfrm>
            <a:off x="76200" y="3451189"/>
            <a:ext cx="1531284" cy="1189054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461ADB36-4EDD-6887-7D3E-AA8AEF4C32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2889" b="33487"/>
          <a:stretch/>
        </p:blipFill>
        <p:spPr>
          <a:xfrm flipH="1">
            <a:off x="3262752" y="3461686"/>
            <a:ext cx="1331857" cy="1103813"/>
          </a:xfrm>
          <a:prstGeom prst="rect">
            <a:avLst/>
          </a:prstGeom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E33B7D45-96DC-0214-1A30-E85EA290A9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218" t="5409" r="-3189" b="52702"/>
          <a:stretch/>
        </p:blipFill>
        <p:spPr>
          <a:xfrm>
            <a:off x="1946041" y="3951125"/>
            <a:ext cx="921291" cy="614374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6087B3D5-1A27-8EB9-03B0-DC4A6BFEC8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6305" b="-583"/>
          <a:stretch/>
        </p:blipFill>
        <p:spPr>
          <a:xfrm>
            <a:off x="1927814" y="3447605"/>
            <a:ext cx="916380" cy="576416"/>
          </a:xfrm>
          <a:prstGeom prst="rect">
            <a:avLst/>
          </a:prstGeom>
        </p:spPr>
      </p:pic>
      <p:pic>
        <p:nvPicPr>
          <p:cNvPr id="21" name="Attēls 20">
            <a:extLst>
              <a:ext uri="{FF2B5EF4-FFF2-40B4-BE49-F238E27FC236}">
                <a16:creationId xmlns:a16="http://schemas.microsoft.com/office/drawing/2014/main" id="{BDC10B66-3195-CE66-72D3-6723D5AC84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84411" b="44265"/>
          <a:stretch/>
        </p:blipFill>
        <p:spPr>
          <a:xfrm>
            <a:off x="5628553" y="4791495"/>
            <a:ext cx="1977684" cy="1623017"/>
          </a:xfrm>
          <a:prstGeom prst="rect">
            <a:avLst/>
          </a:prstGeom>
        </p:spPr>
      </p:pic>
      <p:pic>
        <p:nvPicPr>
          <p:cNvPr id="24" name="Attēls 23">
            <a:extLst>
              <a:ext uri="{FF2B5EF4-FFF2-40B4-BE49-F238E27FC236}">
                <a16:creationId xmlns:a16="http://schemas.microsoft.com/office/drawing/2014/main" id="{4216C27B-C188-941E-EAF1-EB71EE6C0F7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751" b="44638"/>
          <a:stretch/>
        </p:blipFill>
        <p:spPr>
          <a:xfrm>
            <a:off x="6778835" y="4343596"/>
            <a:ext cx="457202" cy="5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CBB490-75CE-A27D-06E2-3460B26C0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33E8B6A-D286-C208-7E4F-A8CCD32C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581AC-54D4-0818-0EC7-43E0B1DF2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DA69287-57D1-4171-2416-9C323E26F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2D1816D-24B4-9A42-F175-38E5FB9CF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9C92B-80BC-3341-AED2-454662014439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68EAD-7AFB-5614-2471-239FA0D0713F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3AEA0569-BFCF-8BB0-E9BA-0E27BBF3D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E0607F60-CD5C-D7ED-5639-58F4F4DC3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887" y="993718"/>
            <a:ext cx="3767617" cy="2824534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878B617A-EAED-5D12-40BB-23E6FE35AF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55" t="8462" r="35709" b="5787"/>
          <a:stretch/>
        </p:blipFill>
        <p:spPr>
          <a:xfrm rot="16200000">
            <a:off x="5898063" y="4024445"/>
            <a:ext cx="2162652" cy="2348022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55BC4CC1-841D-F50D-FB37-7D8AF4D17C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1377"/>
          <a:stretch/>
        </p:blipFill>
        <p:spPr>
          <a:xfrm rot="16200000">
            <a:off x="2304538" y="3080457"/>
            <a:ext cx="2175046" cy="4223603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42033F76-F214-C0EF-1B88-2A6D2C9589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5116"/>
          <a:stretch/>
        </p:blipFill>
        <p:spPr>
          <a:xfrm rot="10800000">
            <a:off x="980327" y="996602"/>
            <a:ext cx="3264908" cy="28245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DA0CBF-9D74-4A85-9BEF-80F85D01BB9C}"/>
              </a:ext>
            </a:extLst>
          </p:cNvPr>
          <p:cNvSpPr txBox="1"/>
          <p:nvPr/>
        </p:nvSpPr>
        <p:spPr>
          <a:xfrm>
            <a:off x="596331" y="21352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200" b="1" dirty="0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PAŠVĒRTĒJUMS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68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41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734608-973D-9711-ECDC-EC9F88054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5B7F1A8-D96B-B827-A72E-864038C7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4885C-84C0-93A6-3E1F-5E56AC2A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F5E2B4-55EE-1C12-686A-938436BF1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9DBA244-5D78-94C8-0AA3-2E11D8EB1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34DA9-A69C-DE78-9E28-D60C8A4E0E57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061DF5-EE1B-9AD0-3C01-7F80724C5357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939C174E-6193-173F-D6A4-57C8598D0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6413454-DCCF-F19C-E934-DE9E44BD870E}"/>
              </a:ext>
            </a:extLst>
          </p:cNvPr>
          <p:cNvSpPr/>
          <p:nvPr/>
        </p:nvSpPr>
        <p:spPr>
          <a:xfrm>
            <a:off x="2098026" y="784874"/>
            <a:ext cx="49479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1" i="0" u="none" strike="noStrike" kern="1200" cap="none" spc="0" normalizeH="0" baseline="0" noProof="0" dirty="0">
                <a:ln w="0"/>
                <a:solidFill>
                  <a:srgbClr val="37682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LATVIEŠU VALODA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37682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EA7A9742-CED6-0686-BDF3-DB352E851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625" y="1676400"/>
            <a:ext cx="3625405" cy="443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13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80D387-88A7-A38D-1D53-8AD54666B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38A64FB-1BB3-65B2-C9A7-96588F9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9D09A-2585-D717-AD4E-D151B1E4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37D090-2A15-6525-6849-F7ACEE11D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42C818-81AB-DB9D-D20F-30A185E7B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86C3E3-671D-C9F9-70DD-31FF60E69667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082B6-5CF3-5581-AF69-56A6F0D446A4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0B67B19B-A273-E969-43E9-04DDCE7B0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BD83793-F4F6-D665-788D-9B69297D4A38}"/>
              </a:ext>
            </a:extLst>
          </p:cNvPr>
          <p:cNvSpPr/>
          <p:nvPr/>
        </p:nvSpPr>
        <p:spPr>
          <a:xfrm>
            <a:off x="228600" y="2055963"/>
            <a:ext cx="856663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Pasaka</a:t>
            </a:r>
            <a:r>
              <a:rPr kumimoji="0" lang="lv-LV" sz="6500" b="1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lv-LV" sz="4400" b="1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«VECĪŠA CIMDIŅŠ»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1D59BA-A647-FC08-52CB-8115C7FF5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68" b="35208"/>
          <a:stretch/>
        </p:blipFill>
        <p:spPr>
          <a:xfrm>
            <a:off x="2612781" y="3676546"/>
            <a:ext cx="5829996" cy="1926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4E8F3C-C9A7-BF33-E616-541684C9BA4F}"/>
              </a:ext>
            </a:extLst>
          </p:cNvPr>
          <p:cNvSpPr txBox="1"/>
          <p:nvPr/>
        </p:nvSpPr>
        <p:spPr>
          <a:xfrm>
            <a:off x="450409" y="485877"/>
            <a:ext cx="3054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 w="0"/>
                <a:solidFill>
                  <a:srgbClr val="549E39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Stundas tēma - 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20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E31C0-8216-2C68-69F1-F24882BE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A614683-1313-6412-225D-589A0352C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BABD6-1A7C-3B14-C02F-DBFE5AF0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12F0BF3-31CE-F55D-3361-4DD83BFFC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B2163C6-CFD5-5626-967F-5A916DC60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F5F41-7D70-400D-6253-901607F640D3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E5F14-BBD7-98F0-F0E8-877F9BED25CA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9CD46FDE-834F-CC33-C3FA-DCBCCCE47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6D4DA93C-D30C-3C24-6B28-13627C84B2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676400" y="1076012"/>
            <a:ext cx="5334000" cy="3297742"/>
          </a:xfrm>
        </p:spPr>
      </p:pic>
    </p:spTree>
    <p:extLst>
      <p:ext uri="{BB962C8B-B14F-4D97-AF65-F5344CB8AC3E}">
        <p14:creationId xmlns:p14="http://schemas.microsoft.com/office/powerpoint/2010/main" val="1797709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685E33-2A82-92C0-FEA9-C4F9027F9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9DA1F96-0D1A-FFA0-02F3-8337CA97B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B8DA6-122C-410F-5334-C5E7C345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998AF4-B139-A2FD-2858-5EE70117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20B6F3-D889-0C5D-3AF2-EF4A275F0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B08775-0432-F4D1-4B18-7EED5AB3AF27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00421-D936-258C-DD35-8F3E5C01588A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16617629-CC44-4EEC-3004-B6C3C15C1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140" y="5672970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6CEACCDD-44DD-F3D5-B933-190E124B9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877016"/>
              </p:ext>
            </p:extLst>
          </p:nvPr>
        </p:nvGraphicFramePr>
        <p:xfrm>
          <a:off x="544008" y="433385"/>
          <a:ext cx="7228392" cy="55393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28392">
                  <a:extLst>
                    <a:ext uri="{9D8B030D-6E8A-4147-A177-3AD203B41FA5}">
                      <a16:colId xmlns:a16="http://schemas.microsoft.com/office/drawing/2014/main" val="3716016809"/>
                    </a:ext>
                  </a:extLst>
                </a:gridCol>
              </a:tblGrid>
              <a:tr h="1107869"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58383"/>
                  </a:ext>
                </a:extLst>
              </a:tr>
              <a:tr h="1107869"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453246"/>
                  </a:ext>
                </a:extLst>
              </a:tr>
              <a:tr h="1107869"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490160"/>
                  </a:ext>
                </a:extLst>
              </a:tr>
              <a:tr h="1107869"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360134"/>
                  </a:ext>
                </a:extLst>
              </a:tr>
              <a:tr h="1107869"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631934"/>
                  </a:ext>
                </a:extLst>
              </a:tr>
            </a:tbl>
          </a:graphicData>
        </a:graphic>
      </p:graphicFrame>
      <p:pic>
        <p:nvPicPr>
          <p:cNvPr id="11" name="Picture 8">
            <a:extLst>
              <a:ext uri="{FF2B5EF4-FFF2-40B4-BE49-F238E27FC236}">
                <a16:creationId xmlns:a16="http://schemas.microsoft.com/office/drawing/2014/main" id="{0AA234BC-F8B3-EC61-E94D-B040DD475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85" b="11926"/>
          <a:stretch/>
        </p:blipFill>
        <p:spPr>
          <a:xfrm>
            <a:off x="1141181" y="1690399"/>
            <a:ext cx="2625413" cy="782709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B23F6D4D-D3E2-4147-31CC-9ACAF71DD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94"/>
          <a:stretch/>
        </p:blipFill>
        <p:spPr>
          <a:xfrm>
            <a:off x="1119155" y="2774256"/>
            <a:ext cx="3619893" cy="857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EB1175-9EC7-BB7D-5242-955271FE1E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343"/>
          <a:stretch/>
        </p:blipFill>
        <p:spPr>
          <a:xfrm>
            <a:off x="1101278" y="3870651"/>
            <a:ext cx="4128941" cy="835351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E6E2035-4DB1-D68F-1029-EC63613526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574"/>
          <a:stretch/>
        </p:blipFill>
        <p:spPr>
          <a:xfrm>
            <a:off x="1197204" y="5064108"/>
            <a:ext cx="3374795" cy="830229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07C65011-D254-D027-B9A5-2D34491A4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751" y="599168"/>
            <a:ext cx="1956812" cy="7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4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BE64A6-4211-A073-F6D4-196193396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A263E85-64AB-87C7-D234-4B4E343D0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DBA7A-8AC5-F13A-D2FC-F9136C830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4633D3E-5B1C-AB1E-4567-F4DB9121B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0ABAC0C-9995-9932-281F-CA0E741C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84F29-7360-38F4-57F6-5CEA9678BAD4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26301-64AD-D45B-728B-D12AA73BAE6F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sp>
        <p:nvSpPr>
          <p:cNvPr id="7" name="Satura vietturis 6">
            <a:extLst>
              <a:ext uri="{FF2B5EF4-FFF2-40B4-BE49-F238E27FC236}">
                <a16:creationId xmlns:a16="http://schemas.microsoft.com/office/drawing/2014/main" id="{C00213B5-3387-1A53-C0C5-3054B975C0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B3098735-0A89-54F7-116C-9769A5D50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37" y="1234192"/>
            <a:ext cx="2619771" cy="1886435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24205338-D9C3-F7B4-6212-EB8707F8B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71" y="1248808"/>
            <a:ext cx="3119114" cy="1838456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F9E26A16-5C30-522B-20FF-A77A4BF8E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50" y="3297372"/>
            <a:ext cx="3250118" cy="2870543"/>
          </a:xfrm>
          <a:prstGeom prst="rect">
            <a:avLst/>
          </a:prstGeom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882E5CAA-BD26-936C-C76C-1A2012192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553" y="3290822"/>
            <a:ext cx="3836631" cy="2869036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90234A7E-D674-67B6-3CBF-8DC96FD44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553" y="1259823"/>
            <a:ext cx="2748092" cy="1825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15CDBD-5CA5-137E-09FF-FAF7868D8D38}"/>
              </a:ext>
            </a:extLst>
          </p:cNvPr>
          <p:cNvSpPr txBox="1"/>
          <p:nvPr/>
        </p:nvSpPr>
        <p:spPr>
          <a:xfrm>
            <a:off x="470095" y="290830"/>
            <a:ext cx="8325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MĀCĪBU STUNDAS MATERIĀLI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318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93949C-7B55-5CE1-2497-035A6283F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72B35E4-C31D-4886-C212-EEA81C0BD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4029B-94F3-BBE0-DC83-DEBC048E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1B9CD29-960D-BD1E-995B-95EE897B5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7532462-547F-C602-1133-AFC3AF78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1C219-3B1A-5F85-EE0E-967D182A6406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2683AD-0042-AF01-5571-2DB8A9494378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5E4BC-2F75-FA8B-3A77-898CD0C74376}"/>
              </a:ext>
            </a:extLst>
          </p:cNvPr>
          <p:cNvSpPr txBox="1"/>
          <p:nvPr/>
        </p:nvSpPr>
        <p:spPr>
          <a:xfrm>
            <a:off x="470095" y="290830"/>
            <a:ext cx="8325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MĀCĪBU STUNDAS MATERIĀLI</a:t>
            </a:r>
            <a:endParaRPr lang="en-US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72D9C5E7-FBCF-9964-22C8-E1BCB2CE68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7" t="6293" b="6293"/>
          <a:stretch/>
        </p:blipFill>
        <p:spPr>
          <a:xfrm>
            <a:off x="6541127" y="3516194"/>
            <a:ext cx="2250608" cy="2724142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220AD9BC-478B-4853-90A5-B2CF0F8ED5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00" t="31884" r="15833" b="8497"/>
          <a:stretch/>
        </p:blipFill>
        <p:spPr>
          <a:xfrm>
            <a:off x="418710" y="971232"/>
            <a:ext cx="3312399" cy="2379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C811EF74-F725-8E27-FF4F-880ACF604E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667" t="31854" r="17500" b="10111"/>
          <a:stretch/>
        </p:blipFill>
        <p:spPr>
          <a:xfrm>
            <a:off x="4456477" y="926826"/>
            <a:ext cx="3467896" cy="2468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Attēls 16">
            <a:extLst>
              <a:ext uri="{FF2B5EF4-FFF2-40B4-BE49-F238E27FC236}">
                <a16:creationId xmlns:a16="http://schemas.microsoft.com/office/drawing/2014/main" id="{F4BF575E-A62F-2F51-06FF-F2002C61CD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644" t="31854" r="15833" b="7896"/>
          <a:stretch/>
        </p:blipFill>
        <p:spPr>
          <a:xfrm>
            <a:off x="2286000" y="3778281"/>
            <a:ext cx="3267601" cy="2379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1527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78E557-00D4-F17D-CD2C-54B0AB0C3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A86B83-704B-598A-2F0C-8D34CB747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1D0C5-1271-1B40-4A3D-8DDCF1D6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4DAAE80-8D71-1160-EFF3-D2FD7156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66A754-DAA2-9D1C-1B74-4C0E53A9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26418-2588-D508-F0E6-EA187EFB092E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12D41-C381-EB7B-914D-9BC7936031C0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D9C545E8-9A0D-BB07-90B0-6040818F1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056009"/>
              </p:ext>
            </p:extLst>
          </p:nvPr>
        </p:nvGraphicFramePr>
        <p:xfrm>
          <a:off x="348763" y="1074825"/>
          <a:ext cx="8245214" cy="5181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1249">
                  <a:extLst>
                    <a:ext uri="{9D8B030D-6E8A-4147-A177-3AD203B41FA5}">
                      <a16:colId xmlns:a16="http://schemas.microsoft.com/office/drawing/2014/main" val="2313037377"/>
                    </a:ext>
                  </a:extLst>
                </a:gridCol>
                <a:gridCol w="2088336">
                  <a:extLst>
                    <a:ext uri="{9D8B030D-6E8A-4147-A177-3AD203B41FA5}">
                      <a16:colId xmlns:a16="http://schemas.microsoft.com/office/drawing/2014/main" val="3871512994"/>
                    </a:ext>
                  </a:extLst>
                </a:gridCol>
                <a:gridCol w="2625629">
                  <a:extLst>
                    <a:ext uri="{9D8B030D-6E8A-4147-A177-3AD203B41FA5}">
                      <a16:colId xmlns:a16="http://schemas.microsoft.com/office/drawing/2014/main" val="1501182636"/>
                    </a:ext>
                  </a:extLst>
                </a:gridCol>
              </a:tblGrid>
              <a:tr h="1036382"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266324"/>
                  </a:ext>
                </a:extLst>
              </a:tr>
              <a:tr h="1036382"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348937"/>
                  </a:ext>
                </a:extLst>
              </a:tr>
              <a:tr h="1036382"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548539"/>
                  </a:ext>
                </a:extLst>
              </a:tr>
              <a:tr h="1036382"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857802"/>
                  </a:ext>
                </a:extLst>
              </a:tr>
              <a:tr h="1036382">
                <a:tc>
                  <a:txBody>
                    <a:bodyPr/>
                    <a:lstStyle/>
                    <a:p>
                      <a:endParaRPr lang="lv-LV" dirty="0"/>
                    </a:p>
                    <a:p>
                      <a:endParaRPr lang="lv-LV" dirty="0"/>
                    </a:p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820631"/>
                  </a:ext>
                </a:extLst>
              </a:tr>
            </a:tbl>
          </a:graphicData>
        </a:graphic>
      </p:graphicFrame>
      <p:pic>
        <p:nvPicPr>
          <p:cNvPr id="12" name="Picture 7">
            <a:extLst>
              <a:ext uri="{FF2B5EF4-FFF2-40B4-BE49-F238E27FC236}">
                <a16:creationId xmlns:a16="http://schemas.microsoft.com/office/drawing/2014/main" id="{F8941C72-D0D4-B251-8F66-87C5DCB82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21" y="2302845"/>
            <a:ext cx="2591197" cy="770051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5572FBBE-8BC6-7F91-1860-2394F11AD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22" y="3397550"/>
            <a:ext cx="2979593" cy="707278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75499128-8956-7164-DAEF-54A18003D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49" y="4385987"/>
            <a:ext cx="3217682" cy="65018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00939EF-5982-34AF-F307-1544DB61A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23" y="5316467"/>
            <a:ext cx="3221708" cy="790889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C9B56964-0EA1-1549-580D-04A053A31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176" y="1305299"/>
            <a:ext cx="580313" cy="605916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48DEB335-9FAC-EE92-5305-A775DAE96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0777" y="1248808"/>
            <a:ext cx="719389" cy="730127"/>
          </a:xfrm>
          <a:prstGeom prst="rect">
            <a:avLst/>
          </a:prstGeom>
        </p:spPr>
      </p:pic>
      <p:pic>
        <p:nvPicPr>
          <p:cNvPr id="18" name="Attēls 17">
            <a:extLst>
              <a:ext uri="{FF2B5EF4-FFF2-40B4-BE49-F238E27FC236}">
                <a16:creationId xmlns:a16="http://schemas.microsoft.com/office/drawing/2014/main" id="{0B4B54E5-D96D-99B9-B931-B78B18DA8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1298" y="1263803"/>
            <a:ext cx="719390" cy="688908"/>
          </a:xfrm>
          <a:prstGeom prst="rect">
            <a:avLst/>
          </a:prstGeom>
        </p:spPr>
      </p:pic>
      <p:pic>
        <p:nvPicPr>
          <p:cNvPr id="19" name="Attēls 18">
            <a:extLst>
              <a:ext uri="{FF2B5EF4-FFF2-40B4-BE49-F238E27FC236}">
                <a16:creationId xmlns:a16="http://schemas.microsoft.com/office/drawing/2014/main" id="{CAFE8398-F629-61B7-15CF-8E3E22E0B9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8633" y="1223391"/>
            <a:ext cx="1080237" cy="822697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F8F97CA9-97AB-3F76-F0B0-B3581D34D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165" y="1304074"/>
            <a:ext cx="1956812" cy="789234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1CC40E5A-8FA3-B9BE-2309-3D251D3DAFB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12664"/>
          <a:stretch/>
        </p:blipFill>
        <p:spPr>
          <a:xfrm>
            <a:off x="288608" y="160466"/>
            <a:ext cx="2819924" cy="8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5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FF64A-A590-845A-DE55-1D6CA34A0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A1F7FE7-10F7-E763-076A-2D9FBA73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9C5C6-B48F-6CDD-6EE1-8910BAA9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58099D4-A2DB-F562-7066-A96F233A4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9AA0392-33CF-9905-D494-119EBB72A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210FEF-F02D-4167-10A7-33D48F8E357E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A4BE0-D67E-7004-EE6B-A7D2C665BF5D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CA9BD284-D9BE-C854-933A-243491102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7E6C05E0-ADC2-CD49-EB5C-7305475BC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99" y="1047067"/>
            <a:ext cx="5873496" cy="4288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19940E-98D3-A246-893A-FB29F05BAB5E}"/>
              </a:ext>
            </a:extLst>
          </p:cNvPr>
          <p:cNvSpPr txBox="1"/>
          <p:nvPr/>
        </p:nvSpPr>
        <p:spPr>
          <a:xfrm>
            <a:off x="6381533" y="1974238"/>
            <a:ext cx="2568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NEDĒĻAS TĒMAS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19B01-F765-B3D2-CA10-CF94D3EB84A4}"/>
              </a:ext>
            </a:extLst>
          </p:cNvPr>
          <p:cNvSpPr txBox="1"/>
          <p:nvPr/>
        </p:nvSpPr>
        <p:spPr>
          <a:xfrm>
            <a:off x="457200" y="22361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MĀCĪBU STUNDAS </a:t>
            </a:r>
            <a:endParaRPr lang="en-US" dirty="0"/>
          </a:p>
        </p:txBody>
      </p:sp>
      <p:pic>
        <p:nvPicPr>
          <p:cNvPr id="16" name="Attēls 15">
            <a:extLst>
              <a:ext uri="{FF2B5EF4-FFF2-40B4-BE49-F238E27FC236}">
                <a16:creationId xmlns:a16="http://schemas.microsoft.com/office/drawing/2014/main" id="{41F7568F-B2E1-E418-3C64-1D702CCCD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028" y="2637612"/>
            <a:ext cx="2614324" cy="770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Attēls 17">
            <a:extLst>
              <a:ext uri="{FF2B5EF4-FFF2-40B4-BE49-F238E27FC236}">
                <a16:creationId xmlns:a16="http://schemas.microsoft.com/office/drawing/2014/main" id="{9C140120-9082-CC25-57A4-E9BAE7741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095" y="3842868"/>
            <a:ext cx="1890504" cy="774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Attēls 21">
            <a:extLst>
              <a:ext uri="{FF2B5EF4-FFF2-40B4-BE49-F238E27FC236}">
                <a16:creationId xmlns:a16="http://schemas.microsoft.com/office/drawing/2014/main" id="{19466B12-CC49-541B-2E7E-CEA46204B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321" y="5115655"/>
            <a:ext cx="1965241" cy="889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2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4F9FF4-0C49-CDCD-2701-A06B50683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27939C6-16C8-327F-9BC5-FD7EAC781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F1821-C9D3-7438-9FE3-D9002412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79CA209-2606-AB16-3FB5-2ED71707D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F424646-C5EB-57C3-A256-AD9720621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379C2-8E48-A9E5-3D02-4EDE167A73AA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D4085-66A3-C195-0344-DB252865F80D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4D9CF307-47D1-544F-5234-26DAECBE9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603864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12584C0F-94AC-6946-0EB5-6B76937B4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415" y="157107"/>
            <a:ext cx="2516390" cy="62463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3285FE-231A-671D-6062-300174986F82}"/>
              </a:ext>
            </a:extLst>
          </p:cNvPr>
          <p:cNvSpPr txBox="1"/>
          <p:nvPr/>
        </p:nvSpPr>
        <p:spPr>
          <a:xfrm>
            <a:off x="354361" y="223950"/>
            <a:ext cx="2681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UZVEDĪBA</a:t>
            </a:r>
            <a:endParaRPr lang="en-US" sz="3200" dirty="0">
              <a:solidFill>
                <a:srgbClr val="376826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0F6615-E4C0-43E6-B9F9-8638C7B018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3A4734E6-821D-48BE-81FD-5441654C85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C57CBB-183B-40FF-80E5-B6967270CD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79" t="6237" r="31127" b="26277"/>
          <a:stretch/>
        </p:blipFill>
        <p:spPr>
          <a:xfrm rot="10800000">
            <a:off x="431772" y="973459"/>
            <a:ext cx="4819135" cy="46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1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C6545-6556-474A-A37C-624244256341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A6E766FC-CBCB-4235-A084-FA68FB5A3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71" y="5548551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atura vietturis 1">
            <a:extLst>
              <a:ext uri="{FF2B5EF4-FFF2-40B4-BE49-F238E27FC236}">
                <a16:creationId xmlns:a16="http://schemas.microsoft.com/office/drawing/2014/main" id="{921FF792-A426-401B-AB11-31DA8A43C7AB}"/>
              </a:ext>
            </a:extLst>
          </p:cNvPr>
          <p:cNvSpPr txBox="1">
            <a:spLocks/>
          </p:cNvSpPr>
          <p:nvPr/>
        </p:nvSpPr>
        <p:spPr>
          <a:xfrm>
            <a:off x="420565" y="3409150"/>
            <a:ext cx="8302868" cy="2505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963" indent="0" algn="just">
              <a:buFont typeface="Arial" pitchFamily="34" charset="0"/>
              <a:buNone/>
            </a:pPr>
            <a:r>
              <a:rPr lang="lv-LV" alt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80963" indent="0" algn="just">
              <a:buFont typeface="Arial" pitchFamily="34" charset="0"/>
              <a:buNone/>
            </a:pPr>
            <a:r>
              <a:rPr lang="lv-LV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Sadzīvē plaši lietotas piktogrāfiskas</a:t>
            </a:r>
            <a:r>
              <a:rPr lang="lv-LV" altLang="en-US" sz="1800" dirty="0">
                <a:latin typeface="Arial" panose="020B0604020202020204" pitchFamily="34" charset="0"/>
              </a:rPr>
              <a:t> </a:t>
            </a:r>
            <a:r>
              <a:rPr lang="lv-LV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norādes (ceļa zīmes, marķējums uz apģērba, kas norāda, kā tas jāmazgā, smaidiņi, kas apzīmē emocijas komunikācijai internetā, u.c.)</a:t>
            </a:r>
          </a:p>
          <a:p>
            <a:pPr marL="80963" indent="0" algn="just">
              <a:buFont typeface="Arial" pitchFamily="34" charset="0"/>
              <a:buNone/>
            </a:pPr>
            <a:r>
              <a:rPr lang="lv-LV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Simboli plaši tiek izmantoti arī zinātnē, elektronikā, ķīmijā, fizikā, matemātikā, astroloģijā, u.c.  </a:t>
            </a:r>
          </a:p>
          <a:p>
            <a:pPr marL="80963" indent="0" algn="just">
              <a:buFont typeface="Arial" pitchFamily="34" charset="0"/>
              <a:buNone/>
            </a:pPr>
            <a:r>
              <a:rPr lang="lv-LV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Vizuāli attēli un simboli tiek izmantoti, lai brīdinātu par briesmām.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FBEC61-7023-6578-20AE-114C5DD6825B}"/>
              </a:ext>
            </a:extLst>
          </p:cNvPr>
          <p:cNvSpPr txBox="1"/>
          <p:nvPr/>
        </p:nvSpPr>
        <p:spPr>
          <a:xfrm>
            <a:off x="2622159" y="349610"/>
            <a:ext cx="5254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8AB83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Simbolu valoda WIDGIT</a:t>
            </a:r>
            <a:endParaRPr kumimoji="0" lang="en-US" altLang="lv-LV" sz="3200" b="1" i="0" u="none" strike="noStrike" kern="1200" cap="none" spc="0" normalizeH="0" baseline="0" noProof="0" dirty="0">
              <a:ln>
                <a:noFill/>
              </a:ln>
              <a:solidFill>
                <a:srgbClr val="8AB833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00DE4421-1EE9-6773-8018-268881DD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52" y="120509"/>
            <a:ext cx="1549538" cy="1355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92089B-0E69-4040-B181-72332FC8D0B6}"/>
              </a:ext>
            </a:extLst>
          </p:cNvPr>
          <p:cNvSpPr txBox="1"/>
          <p:nvPr/>
        </p:nvSpPr>
        <p:spPr>
          <a:xfrm>
            <a:off x="1335868" y="1791469"/>
            <a:ext cx="636033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3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v-LV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Simbols</a:t>
            </a:r>
            <a:r>
              <a:rPr kumimoji="0" lang="lv-LV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ir attēls ar ko tiek pausts vēstījums, izmantojot vizuālo atbalstu.</a:t>
            </a:r>
            <a:r>
              <a:rPr kumimoji="0" lang="lv-LV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B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80963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v-LV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Simbols</a:t>
            </a:r>
            <a:r>
              <a:rPr kumimoji="0" lang="lv-LV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var būt apzīmējums kādam noteiktam priekšmetam, objektam, dzīvai būtnei, jēdzienam vai darbībai.</a:t>
            </a:r>
          </a:p>
        </p:txBody>
      </p:sp>
    </p:spTree>
    <p:extLst>
      <p:ext uri="{BB962C8B-B14F-4D97-AF65-F5344CB8AC3E}">
        <p14:creationId xmlns:p14="http://schemas.microsoft.com/office/powerpoint/2010/main" val="975180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229D0F-FAF2-03F8-5CBC-D2451AB4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D99AF75-B785-C6DE-694B-D38DF195E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3510D-F65F-2F8B-94AC-87878E14B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A83554-25A9-31C9-829C-DA5913605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85FB3A1-12FE-D047-7353-E112C57EE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B28BB-9B07-2011-C1D0-FFB6E45BD8E5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B91E3-5F43-5780-2529-A71BF34031B4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23651D-7B25-4643-8F95-F63C9F770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25" y="1149543"/>
            <a:ext cx="1822862" cy="2651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54FA31-8949-4A44-836A-ACB4F50FB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512" y="3437161"/>
            <a:ext cx="1822862" cy="2682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B930E2-A7E2-4BD5-8FDB-F4FDB100C075}"/>
              </a:ext>
            </a:extLst>
          </p:cNvPr>
          <p:cNvSpPr txBox="1"/>
          <p:nvPr/>
        </p:nvSpPr>
        <p:spPr>
          <a:xfrm>
            <a:off x="3336424" y="345610"/>
            <a:ext cx="2308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UZVEDĪBA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68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3661E-15CC-4E60-983A-4391B1AC0D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50" r="36659"/>
          <a:stretch/>
        </p:blipFill>
        <p:spPr>
          <a:xfrm>
            <a:off x="6813779" y="216628"/>
            <a:ext cx="2101363" cy="5940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DCA551-3E7B-41CB-B5B8-5BA3F8B54B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46" t="1392" r="46060" b="5614"/>
          <a:stretch/>
        </p:blipFill>
        <p:spPr>
          <a:xfrm>
            <a:off x="184336" y="216628"/>
            <a:ext cx="2183895" cy="59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8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D1B5BB-5997-8F65-47C4-6446FEDC2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599B0BB-C49F-5FFC-3055-2AF6FD2D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B5239-6300-CF1B-F104-5FFF8A25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81C7EC0-9044-7D85-6849-7448D0912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6ED107C-2ED7-4B19-F45B-013D0BFE0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C8BCB-802F-555E-49D8-C61A41AB63EB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0A832-A909-1232-365F-C02867046A12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29ABEFC0-964C-40D7-1C8C-9FC4358DD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41" y="4357410"/>
            <a:ext cx="3179457" cy="19667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164595-AF76-0177-E194-79F84E7A300F}"/>
              </a:ext>
            </a:extLst>
          </p:cNvPr>
          <p:cNvSpPr txBox="1"/>
          <p:nvPr/>
        </p:nvSpPr>
        <p:spPr>
          <a:xfrm>
            <a:off x="367891" y="223823"/>
            <a:ext cx="3624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UZVEDĪBA</a:t>
            </a:r>
            <a:endParaRPr lang="en-US" sz="3200" dirty="0">
              <a:solidFill>
                <a:srgbClr val="376826"/>
              </a:solidFill>
            </a:endParaRP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EE7EEC92-8821-7AF9-F679-9473355150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468327" y="872398"/>
            <a:ext cx="6207344" cy="3431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E8396-7E28-42CC-9A88-2844E86603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743" r="9447" b="28685"/>
          <a:stretch/>
        </p:blipFill>
        <p:spPr>
          <a:xfrm rot="10800000">
            <a:off x="4605129" y="4492271"/>
            <a:ext cx="3733799" cy="16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54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B7B9059-F0BA-4261-8582-A966CAED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0384" y="1752600"/>
            <a:ext cx="5768815" cy="48006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tura vietturis 3">
            <a:extLst>
              <a:ext uri="{FF2B5EF4-FFF2-40B4-BE49-F238E27FC236}">
                <a16:creationId xmlns:a16="http://schemas.microsoft.com/office/drawing/2014/main" id="{16E0C418-E975-48D4-8CE0-983623252C52}"/>
              </a:ext>
            </a:extLst>
          </p:cNvPr>
          <p:cNvSpPr txBox="1">
            <a:spLocks/>
          </p:cNvSpPr>
          <p:nvPr/>
        </p:nvSpPr>
        <p:spPr>
          <a:xfrm>
            <a:off x="6248400" y="914400"/>
            <a:ext cx="2398275" cy="5638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13" name="Virsraksts 1">
            <a:extLst>
              <a:ext uri="{FF2B5EF4-FFF2-40B4-BE49-F238E27FC236}">
                <a16:creationId xmlns:a16="http://schemas.microsoft.com/office/drawing/2014/main" id="{B40A6150-4AE1-43D2-AE81-06157CBA9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1" y="2094408"/>
            <a:ext cx="2866580" cy="3387725"/>
          </a:xfrm>
        </p:spPr>
        <p:txBody>
          <a:bodyPr anchor="t">
            <a:normAutofit/>
          </a:bodyPr>
          <a:lstStyle/>
          <a:p>
            <a:br>
              <a:rPr lang="lv-LV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lv-LV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C34489FD-E794-4909-B680-AB28DDA1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47" y="1144584"/>
            <a:ext cx="2464926" cy="2611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1811F0-2945-C7B1-B220-C200DA8A1E35}"/>
              </a:ext>
            </a:extLst>
          </p:cNvPr>
          <p:cNvSpPr txBox="1"/>
          <p:nvPr/>
        </p:nvSpPr>
        <p:spPr>
          <a:xfrm>
            <a:off x="3536526" y="304597"/>
            <a:ext cx="527143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r>
              <a:rPr lang="lv-LV" altLang="lv-LV" sz="3200" b="1" dirty="0">
                <a:solidFill>
                  <a:srgbClr val="376826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Verdana" panose="020B0604030504040204" pitchFamily="34" charset="0"/>
              </a:rPr>
              <a:t>Katrs bērns </a:t>
            </a:r>
          </a:p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r>
              <a:rPr lang="lv-LV" altLang="lv-LV" sz="3200" b="1" dirty="0">
                <a:solidFill>
                  <a:srgbClr val="376826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Verdana" panose="020B0604030504040204" pitchFamily="34" charset="0"/>
              </a:rPr>
              <a:t>ir unikāls </a:t>
            </a:r>
          </a:p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r>
              <a:rPr lang="lv-LV" altLang="lv-LV" sz="3200" b="1" dirty="0">
                <a:solidFill>
                  <a:srgbClr val="376826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Verdana" panose="020B0604030504040204" pitchFamily="34" charset="0"/>
              </a:rPr>
              <a:t>un prasa </a:t>
            </a:r>
          </a:p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r>
              <a:rPr lang="lv-LV" altLang="lv-LV" sz="3200" b="1" dirty="0">
                <a:solidFill>
                  <a:srgbClr val="376826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Verdana" panose="020B0604030504040204" pitchFamily="34" charset="0"/>
              </a:rPr>
              <a:t>nemitīgi papildināt zināšanas, </a:t>
            </a:r>
          </a:p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r>
              <a:rPr lang="lv-LV" altLang="lv-LV" sz="3200" b="1" dirty="0">
                <a:solidFill>
                  <a:srgbClr val="376826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Verdana" panose="020B0604030504040204" pitchFamily="34" charset="0"/>
              </a:rPr>
              <a:t>meklēt dažādus </a:t>
            </a:r>
          </a:p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r>
              <a:rPr lang="lv-LV" altLang="lv-LV" sz="3200" b="1" dirty="0">
                <a:solidFill>
                  <a:srgbClr val="376826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Verdana" panose="020B0604030504040204" pitchFamily="34" charset="0"/>
              </a:rPr>
              <a:t>darba paņēmienus </a:t>
            </a:r>
          </a:p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r>
              <a:rPr lang="lv-LV" altLang="lv-LV" sz="3200" b="1" dirty="0">
                <a:solidFill>
                  <a:srgbClr val="376826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Verdana" panose="020B0604030504040204" pitchFamily="34" charset="0"/>
              </a:rPr>
              <a:t>un </a:t>
            </a:r>
          </a:p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r>
              <a:rPr lang="lv-LV" altLang="lv-LV" sz="3200" b="1" dirty="0">
                <a:solidFill>
                  <a:srgbClr val="376826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Verdana" panose="020B0604030504040204" pitchFamily="34" charset="0"/>
              </a:rPr>
              <a:t>metodes!</a:t>
            </a:r>
          </a:p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endParaRPr lang="lv-LV" altLang="lv-LV" sz="3200" b="1" dirty="0">
              <a:solidFill>
                <a:srgbClr val="376826"/>
              </a:solidFill>
              <a:latin typeface="Arial" panose="020B0604020202020204" pitchFamily="34" charset="0"/>
              <a:ea typeface="ヒラギノ角ゴ ProN W3" charset="0"/>
              <a:cs typeface="Arial" panose="020B0604020202020204" pitchFamily="34" charset="0"/>
              <a:sym typeface="Verdana" panose="020B0604030504040204" pitchFamily="34" charset="0"/>
            </a:endParaRPr>
          </a:p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r>
              <a:rPr lang="lv-LV" altLang="lv-LV" sz="3200" b="1" dirty="0">
                <a:solidFill>
                  <a:srgbClr val="376826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Verdana" panose="020B0604030504040204" pitchFamily="34" charset="0"/>
              </a:rPr>
              <a:t>LAI   IZDODAS </a:t>
            </a:r>
          </a:p>
          <a:p>
            <a:pPr algn="ctr" eaLnBrk="1" hangingPunct="1">
              <a:buClr>
                <a:srgbClr val="F07F09"/>
              </a:buClr>
              <a:buSzPct val="80000"/>
              <a:buFontTx/>
              <a:buNone/>
              <a:defRPr/>
            </a:pPr>
            <a:r>
              <a:rPr lang="lv-LV" altLang="lv-LV" sz="3200" b="1" dirty="0">
                <a:solidFill>
                  <a:srgbClr val="376826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Verdana" panose="020B0604030504040204" pitchFamily="34" charset="0"/>
              </a:rPr>
              <a:t>ATRAST   ĪSTĀS!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55079-2AB2-A8E9-5B2B-C716714BB01E}"/>
              </a:ext>
            </a:extLst>
          </p:cNvPr>
          <p:cNvSpPr txBox="1"/>
          <p:nvPr/>
        </p:nvSpPr>
        <p:spPr>
          <a:xfrm>
            <a:off x="547033" y="3966588"/>
            <a:ext cx="227054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PALDIES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FBD460-121A-4624-A74F-9287EA24D350}"/>
              </a:ext>
            </a:extLst>
          </p:cNvPr>
          <p:cNvSpPr txBox="1"/>
          <p:nvPr/>
        </p:nvSpPr>
        <p:spPr>
          <a:xfrm>
            <a:off x="382199" y="5208932"/>
            <a:ext cx="24556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Antra Krauce </a:t>
            </a:r>
            <a:endParaRPr lang="lv-LV" dirty="0">
              <a:solidFill>
                <a:schemeClr val="bg1"/>
              </a:solidFill>
            </a:endParaRPr>
          </a:p>
          <a:p>
            <a:r>
              <a:rPr lang="lv-LV" dirty="0">
                <a:solidFill>
                  <a:schemeClr val="bg1"/>
                </a:solidFill>
                <a:hlinkClick r:id="rId4"/>
              </a:rPr>
              <a:t>antra.krauce@inbox.lv</a:t>
            </a:r>
            <a:endParaRPr lang="lv-LV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 </a:t>
            </a:r>
            <a:endParaRPr lang="lv-LV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Arta Eversone</a:t>
            </a:r>
            <a:endParaRPr lang="lv-LV" dirty="0">
              <a:solidFill>
                <a:schemeClr val="bg1"/>
              </a:solidFill>
            </a:endParaRPr>
          </a:p>
          <a:p>
            <a:r>
              <a:rPr lang="lv-LV" dirty="0">
                <a:solidFill>
                  <a:schemeClr val="bg1"/>
                </a:solidFill>
                <a:hlinkClick r:id="rId5"/>
              </a:rPr>
              <a:t>artaeversone@inbox.lv</a:t>
            </a:r>
            <a:endParaRPr lang="lv-LV" dirty="0">
              <a:solidFill>
                <a:schemeClr val="bg1"/>
              </a:solidFill>
            </a:endParaRPr>
          </a:p>
          <a:p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5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8763" y="2181959"/>
            <a:ext cx="4832837" cy="4211642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0" algn="ctr">
              <a:lnSpc>
                <a:spcPct val="90000"/>
              </a:lnSpc>
              <a:buNone/>
            </a:pPr>
            <a:endParaRPr lang="lv-LV" sz="2400" dirty="0"/>
          </a:p>
          <a:p>
            <a:pPr indent="-228600">
              <a:lnSpc>
                <a:spcPct val="90000"/>
              </a:lnSpc>
            </a:pPr>
            <a:endParaRPr lang="en-US" sz="17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E4C7A6-BDB8-4A19-88D1-50144A8598F6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C6545-6556-474A-A37C-624244256341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A6E766FC-CBCB-4235-A084-FA68FB5A3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4" y="5568013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2B8CC-AE8F-A9B0-9E65-C33EAACC7115}"/>
              </a:ext>
            </a:extLst>
          </p:cNvPr>
          <p:cNvSpPr txBox="1">
            <a:spLocks/>
          </p:cNvSpPr>
          <p:nvPr/>
        </p:nvSpPr>
        <p:spPr>
          <a:xfrm>
            <a:off x="1287584" y="157405"/>
            <a:ext cx="64452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altLang="lv-LV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Simbolu valoda WIDGIT</a:t>
            </a:r>
            <a:endParaRPr lang="en-US" altLang="lv-LV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CA3B33-5FBE-CC78-D79A-5068AFB4969A}"/>
              </a:ext>
            </a:extLst>
          </p:cNvPr>
          <p:cNvSpPr txBox="1">
            <a:spLocks/>
          </p:cNvSpPr>
          <p:nvPr/>
        </p:nvSpPr>
        <p:spPr>
          <a:xfrm>
            <a:off x="685800" y="1398594"/>
            <a:ext cx="7772400" cy="4764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altLang="lv-LV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WIDGIT simbolu valoda - īpaša simbolu sistēma.</a:t>
            </a:r>
          </a:p>
          <a:p>
            <a:r>
              <a:rPr lang="lv-LV" altLang="lv-LV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WIDGIT simboli ir vienkārši un viegli uztverami, tos var izmantot dažāda vecuma cilvēki.</a:t>
            </a:r>
          </a:p>
          <a:p>
            <a:r>
              <a:rPr lang="lv-LV" altLang="lv-LV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Simboli ir attēli, kas tiek lietoti, lai padarītu vārdu nozīmi saprotamu, nodrošinot vizuālu informāciju. </a:t>
            </a:r>
            <a:endParaRPr lang="en-US" altLang="lv-LV" sz="2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lv-LV" altLang="lv-LV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Simbolu valoda tiek lietota, lai palīdzētu </a:t>
            </a:r>
            <a:r>
              <a:rPr lang="lv-LV" altLang="lv-LV" sz="2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komunicēt, saprast verbālo informāciju, saprast uzrakstīto vai izlasīto tekstu un apgūtu lasītprasmi un </a:t>
            </a:r>
            <a:r>
              <a:rPr lang="lv-LV" altLang="lv-LV" sz="2200" b="1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stāstītprasmi</a:t>
            </a:r>
            <a:r>
              <a:rPr lang="lv-LV" altLang="lv-LV" sz="2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en-US" altLang="lv-LV" sz="2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lv-LV" altLang="lv-LV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Simbolu valodu WIDGIT veiksmīgi var izmantot personas ar mācīšanās traucējumiem, </a:t>
            </a:r>
            <a:r>
              <a:rPr lang="lv-LV" altLang="lv-LV" sz="22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autismu</a:t>
            </a:r>
            <a:r>
              <a:rPr lang="lv-LV" altLang="lv-LV" sz="2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dažādiem garīgās attīstības traucējumiem vai citām speciālām vajadzībām</a:t>
            </a:r>
            <a:r>
              <a:rPr lang="lv-LV" altLang="lv-LV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endParaRPr lang="en-US" altLang="lv-LV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US" altLang="lv-LV" dirty="0">
              <a:ea typeface="ＭＳ Ｐゴシック" panose="020B0600070205080204" pitchFamily="34" charset="-128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22B31E0-68AE-B06D-5B88-A25BCA22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49"/>
          <a:stretch>
            <a:fillRect/>
          </a:stretch>
        </p:blipFill>
        <p:spPr bwMode="auto">
          <a:xfrm>
            <a:off x="110028" y="146575"/>
            <a:ext cx="1364875" cy="119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586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4866E6-3EB5-F4CC-919C-7C7BFA307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5D17C58-2685-93A6-2504-2C9530D80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50BBB-8C73-EDB1-9C16-43FC18036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95C9C7-E9C3-92F5-3DEC-3ED4A8F6A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2CE3DC6-2BAC-E7D8-38C4-459951408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E38BD-AC0B-E78A-76FD-E1919B53F64E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C6259-BD05-3CD1-2030-365FFD75ECCB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09943562-079E-E3B6-B7FE-8CDDAC5DB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71" y="5548551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D241227F-BFEC-B057-FDB1-D7A926AA7F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076"/>
          <a:stretch/>
        </p:blipFill>
        <p:spPr>
          <a:xfrm>
            <a:off x="1674692" y="335547"/>
            <a:ext cx="6019800" cy="57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6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D6D11B-6804-8BE9-E831-0206AA30A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6A5588B-209A-6E3E-9125-880D5F69E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DE884-DF42-67A6-AC58-819DE718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17CFAB0-B689-27BD-851B-54267C9A0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609B2B8-A6A0-8EEC-5FF0-650D7401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72B07-C671-8FD4-9481-198C03890D71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A01EE-9CE6-5C91-E37A-734B7B22F5BA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03FA5337-BF80-0F01-40F8-9CC19052B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71" y="5548551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6FC9C4-2CB9-2981-3E05-1CBF87DABA65}"/>
              </a:ext>
            </a:extLst>
          </p:cNvPr>
          <p:cNvSpPr txBox="1">
            <a:spLocks/>
          </p:cNvSpPr>
          <p:nvPr/>
        </p:nvSpPr>
        <p:spPr>
          <a:xfrm>
            <a:off x="198071" y="401361"/>
            <a:ext cx="5806981" cy="1605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altLang="lv-LV" sz="3200" b="1" dirty="0" err="1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Widgit</a:t>
            </a:r>
            <a:r>
              <a:rPr lang="lv-LV" altLang="lv-LV" sz="3200" b="1" dirty="0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simbolu valodas</a:t>
            </a:r>
            <a:br>
              <a:rPr lang="lv-LV" altLang="lv-LV" sz="3200" b="1" dirty="0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lv-LV" altLang="lv-LV" sz="3200" b="1" dirty="0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datorprogramma </a:t>
            </a:r>
            <a:r>
              <a:rPr lang="lv-LV" altLang="lv-LV" sz="3200" b="1" dirty="0" err="1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SymWriter</a:t>
            </a:r>
            <a:r>
              <a:rPr lang="lv-LV" altLang="lv-LV" sz="3200" b="1" dirty="0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2 Latvijā no 2014.gada</a:t>
            </a:r>
            <a:endParaRPr lang="en-US" altLang="lv-LV" sz="3200" b="1" dirty="0">
              <a:solidFill>
                <a:srgbClr val="3768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D85C22-340C-6DBC-26E0-7543A9F0A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568" y="2267225"/>
            <a:ext cx="7467600" cy="2022477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None/>
            </a:pPr>
            <a:endParaRPr lang="lv-LV" altLang="lv-LV" sz="28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lv-LV" altLang="lv-LV" sz="3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Visām izglītības iestādēm (izņemot ģimnāzijas)</a:t>
            </a:r>
          </a:p>
          <a:p>
            <a:pPr eaLnBrk="1" hangingPunct="1"/>
            <a:r>
              <a:rPr lang="lv-LV" altLang="lv-LV" sz="3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Kopumā projekts nodrošināja 5000 licences</a:t>
            </a:r>
          </a:p>
          <a:p>
            <a:pPr eaLnBrk="1" hangingPunct="1"/>
            <a:r>
              <a:rPr lang="lv-LV" altLang="lv-LV" sz="3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Pārstāvniecība Latvijā </a:t>
            </a:r>
            <a:r>
              <a:rPr lang="lv-LV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http://piktogrammas.lv</a:t>
            </a:r>
            <a:endParaRPr lang="lv-LV" sz="3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lv-LV" altLang="lv-LV" sz="3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lv-LV" altLang="lv-LV" sz="2800" dirty="0">
              <a:ea typeface="ＭＳ Ｐゴシック" panose="020B0600070205080204" pitchFamily="34" charset="-128"/>
            </a:endParaRPr>
          </a:p>
          <a:p>
            <a:pPr eaLnBrk="1" hangingPunct="1"/>
            <a:endParaRPr lang="lv-LV" altLang="lv-LV" sz="2800" dirty="0">
              <a:ea typeface="ＭＳ Ｐゴシック" panose="020B0600070205080204" pitchFamily="34" charset="-128"/>
            </a:endParaRPr>
          </a:p>
        </p:txBody>
      </p:sp>
      <p:pic>
        <p:nvPicPr>
          <p:cNvPr id="8" name="Picture 5" descr="C:\Documents and Settings\Muditer\Desktop\P1010003.JPG">
            <a:extLst>
              <a:ext uri="{FF2B5EF4-FFF2-40B4-BE49-F238E27FC236}">
                <a16:creationId xmlns:a16="http://schemas.microsoft.com/office/drawing/2014/main" id="{5386BBAC-8C99-22C6-180B-F1FC74F30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52" y="251100"/>
            <a:ext cx="2915206" cy="202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aisnstūris 1">
            <a:extLst>
              <a:ext uri="{FF2B5EF4-FFF2-40B4-BE49-F238E27FC236}">
                <a16:creationId xmlns:a16="http://schemas.microsoft.com/office/drawing/2014/main" id="{03E62B57-88A7-9599-A3CB-1DA17103B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864" y="4931320"/>
            <a:ext cx="7849134" cy="100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buClr>
                <a:srgbClr val="98C723"/>
              </a:buClr>
            </a:pPr>
            <a:r>
              <a:rPr lang="lv-LV" altLang="lv-LV" sz="28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https://www.widgit.com/</a:t>
            </a:r>
            <a:r>
              <a:rPr lang="lv-LV" altLang="lv-LV" sz="2800" dirty="0">
                <a:solidFill>
                  <a:srgbClr val="FF0000"/>
                </a:solidFill>
              </a:rPr>
              <a:t>  </a:t>
            </a:r>
            <a:endParaRPr lang="lv-LV" altLang="lv-LV" sz="2800" dirty="0">
              <a:solidFill>
                <a:srgbClr val="6B9F25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eaLnBrk="1" hangingPunct="1">
              <a:buClr>
                <a:srgbClr val="98C723"/>
              </a:buClr>
            </a:pPr>
            <a:r>
              <a:rPr lang="lv-LV" altLang="lv-LV" sz="2800" dirty="0">
                <a:solidFill>
                  <a:srgbClr val="FF0000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https://download.widgit.com/symwriter/</a:t>
            </a:r>
            <a:endParaRPr lang="lv-LV" altLang="lv-LV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80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3CC130-0895-3F08-5F2B-00BDECCF6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4BD2910-2B4D-43D4-7F56-709F8D2A4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8A073-4B88-8B11-D626-B0A20E12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3" y="59216"/>
            <a:ext cx="4528037" cy="23791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D508300-4235-19A4-AEED-E49EDF6C6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3A0DB00-6910-D0DA-B023-6D4541DF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87595-990C-2F26-5C36-B2A2D2FF580D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2010B-EE22-2623-909B-728ECBE9400D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5B1690E9-FE07-78B6-4DB1-831AB2EE9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065" y="5672971"/>
            <a:ext cx="1127858" cy="119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ula 6">
            <a:extLst>
              <a:ext uri="{FF2B5EF4-FFF2-40B4-BE49-F238E27FC236}">
                <a16:creationId xmlns:a16="http://schemas.microsoft.com/office/drawing/2014/main" id="{EA9FBB0A-FCFB-5449-9F72-7484BCCA95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781811"/>
              </p:ext>
            </p:extLst>
          </p:nvPr>
        </p:nvGraphicFramePr>
        <p:xfrm>
          <a:off x="336549" y="1417637"/>
          <a:ext cx="7691438" cy="4683125"/>
        </p:xfrm>
        <a:graphic>
          <a:graphicData uri="http://schemas.openxmlformats.org/drawingml/2006/table">
            <a:tbl>
              <a:tblPr/>
              <a:tblGrid>
                <a:gridCol w="1346200">
                  <a:extLst>
                    <a:ext uri="{9D8B030D-6E8A-4147-A177-3AD203B41FA5}">
                      <a16:colId xmlns:a16="http://schemas.microsoft.com/office/drawing/2014/main" val="2882585121"/>
                    </a:ext>
                  </a:extLst>
                </a:gridCol>
                <a:gridCol w="6345238">
                  <a:extLst>
                    <a:ext uri="{9D8B030D-6E8A-4147-A177-3AD203B41FA5}">
                      <a16:colId xmlns:a16="http://schemas.microsoft.com/office/drawing/2014/main" val="2277027275"/>
                    </a:ext>
                  </a:extLst>
                </a:gridCol>
              </a:tblGrid>
              <a:tr h="93662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lv-LV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anose="020B0602030504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lv-LV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Komunikācijā</a:t>
                      </a:r>
                      <a:r>
                        <a:rPr kumimoji="0" lang="lv-LV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cilvēkiem </a:t>
                      </a:r>
                      <a:r>
                        <a:rPr kumimoji="0" lang="en-US" altLang="lv-LV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ar</a:t>
                      </a:r>
                      <a:r>
                        <a:rPr kumimoji="0" lang="en-US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lv-LV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dažādiem fiziskās un garīgās attīstības</a:t>
                      </a:r>
                      <a:r>
                        <a:rPr kumimoji="0" lang="en-US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lv-LV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traucējumiem</a:t>
                      </a:r>
                      <a:r>
                        <a:rPr kumimoji="0" lang="en-US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lv-LV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vai</a:t>
                      </a:r>
                      <a:r>
                        <a:rPr kumimoji="0" lang="en-US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lv-LV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saskarsmes</a:t>
                      </a:r>
                      <a:r>
                        <a:rPr kumimoji="0" lang="en-US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lv-LV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problēmām</a:t>
                      </a:r>
                      <a:r>
                        <a:rPr kumimoji="0" lang="lv-LV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.</a:t>
                      </a:r>
                      <a:endParaRPr kumimoji="0" lang="en-US" altLang="lv-LV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43340"/>
                  </a:ext>
                </a:extLst>
              </a:tr>
              <a:tr h="93662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lv-LV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anose="020B0602030504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lv-LV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Lasītprasmes apguvē -</a:t>
                      </a:r>
                      <a:r>
                        <a:rPr kumimoji="0" lang="lv-LV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simboli var palīdzēt saprast izlasīto tekstu, vizualizējot rakstītā vārda nozīmi.</a:t>
                      </a:r>
                      <a:endParaRPr kumimoji="0" lang="en-US" altLang="lv-LV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769066"/>
                  </a:ext>
                </a:extLst>
              </a:tr>
              <a:tr h="93662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lv-LV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anose="020B0602030504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lv-LV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Stāstītprasmes</a:t>
                      </a:r>
                      <a:r>
                        <a:rPr kumimoji="0" lang="lv-LV" altLang="lv-LV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apguvē - </a:t>
                      </a:r>
                      <a:r>
                        <a:rPr kumimoji="0" lang="lv-LV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simboli var palīdzēt veidot stāstījumu, izmantojot vizuālas atgādnes.</a:t>
                      </a:r>
                      <a:endParaRPr kumimoji="0" lang="en-US" altLang="lv-LV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0413"/>
                  </a:ext>
                </a:extLst>
              </a:tr>
              <a:tr h="93662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lv-LV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anose="020B0602030504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lv-LV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Svešvalodu apguvē -</a:t>
                      </a:r>
                      <a:r>
                        <a:rPr kumimoji="0" lang="lv-LV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 papildu atbalsts vārdu krājuma paplašināšanai un teksta izpratnei.</a:t>
                      </a:r>
                      <a:endParaRPr kumimoji="0" lang="en-US" altLang="lv-LV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315332"/>
                  </a:ext>
                </a:extLst>
              </a:tr>
              <a:tr h="93662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lv-LV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anose="020B0602030504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altLang="lv-LV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Ārkārtas situācijās -</a:t>
                      </a:r>
                      <a:r>
                        <a:rPr kumimoji="0" lang="lv-LV" altLang="lv-LV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ja kāds nokļuvis negadījumā un savainojuma dēļ nespēj sarunāties lai izskaidrotu situāciju.</a:t>
                      </a:r>
                      <a:endParaRPr kumimoji="0" lang="en-US" altLang="lv-LV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581420"/>
                  </a:ext>
                </a:extLst>
              </a:tr>
            </a:tbl>
          </a:graphicData>
        </a:graphic>
      </p:graphicFrame>
      <p:pic>
        <p:nvPicPr>
          <p:cNvPr id="7" name="Attēls 7">
            <a:extLst>
              <a:ext uri="{FF2B5EF4-FFF2-40B4-BE49-F238E27FC236}">
                <a16:creationId xmlns:a16="http://schemas.microsoft.com/office/drawing/2014/main" id="{8001FC7C-E2E6-6777-576B-E05968FEB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1"/>
          <a:stretch>
            <a:fillRect/>
          </a:stretch>
        </p:blipFill>
        <p:spPr bwMode="auto">
          <a:xfrm>
            <a:off x="781844" y="1583222"/>
            <a:ext cx="6683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ttēls 9">
            <a:extLst>
              <a:ext uri="{FF2B5EF4-FFF2-40B4-BE49-F238E27FC236}">
                <a16:creationId xmlns:a16="http://schemas.microsoft.com/office/drawing/2014/main" id="{49C0BE6B-A177-F45C-9D4A-DF198F9FF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67" b="21997"/>
          <a:stretch>
            <a:fillRect/>
          </a:stretch>
        </p:blipFill>
        <p:spPr bwMode="auto">
          <a:xfrm>
            <a:off x="835818" y="2563570"/>
            <a:ext cx="61436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ttēls 11">
            <a:extLst>
              <a:ext uri="{FF2B5EF4-FFF2-40B4-BE49-F238E27FC236}">
                <a16:creationId xmlns:a16="http://schemas.microsoft.com/office/drawing/2014/main" id="{8BE14C45-96E1-3D7B-9EB5-34EB3C30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2" b="21997"/>
          <a:stretch>
            <a:fillRect/>
          </a:stretch>
        </p:blipFill>
        <p:spPr bwMode="auto">
          <a:xfrm>
            <a:off x="560387" y="4445244"/>
            <a:ext cx="993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ttēls 13">
            <a:extLst>
              <a:ext uri="{FF2B5EF4-FFF2-40B4-BE49-F238E27FC236}">
                <a16:creationId xmlns:a16="http://schemas.microsoft.com/office/drawing/2014/main" id="{292E0FDD-6CAF-1297-5801-C7108EB50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6" r="8128" b="14159"/>
          <a:stretch>
            <a:fillRect/>
          </a:stretch>
        </p:blipFill>
        <p:spPr bwMode="auto">
          <a:xfrm>
            <a:off x="744536" y="5182571"/>
            <a:ext cx="62547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ttēls 15">
            <a:extLst>
              <a:ext uri="{FF2B5EF4-FFF2-40B4-BE49-F238E27FC236}">
                <a16:creationId xmlns:a16="http://schemas.microsoft.com/office/drawing/2014/main" id="{A7BC0E63-BCDD-B5FD-E7F9-0CC3E34B1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5" b="21997"/>
          <a:stretch>
            <a:fillRect/>
          </a:stretch>
        </p:blipFill>
        <p:spPr bwMode="auto">
          <a:xfrm>
            <a:off x="781844" y="3503613"/>
            <a:ext cx="5175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8B7B4F26-6AB9-2513-0031-52E46160CDA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233" b="9220"/>
          <a:stretch/>
        </p:blipFill>
        <p:spPr>
          <a:xfrm>
            <a:off x="379359" y="140424"/>
            <a:ext cx="2752381" cy="10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0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CBEA77-98D4-E958-78F1-6881B54F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1F38B0-E96F-E7F3-BB4F-E3C982269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1620-9F82-3820-60CD-C73FE30D6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57" y="59216"/>
            <a:ext cx="4584843" cy="8298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326E68C-3942-7508-785E-53197C35F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8BBA7FA-2253-7FF3-4E58-7EB55352D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648024-D083-4BAE-CF64-2960CA81652C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C741F-AE82-8725-6738-FE49D88AECF5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68C22C45-E320-D45E-9524-62B2202D6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26" y="5644544"/>
            <a:ext cx="1016762" cy="1077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9AE74BB9-629F-5886-B418-5BABCB66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71" y="3403667"/>
            <a:ext cx="3051972" cy="236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B9B67CA2-4EB3-83AB-76C8-F700AA9DCD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171"/>
          <a:stretch/>
        </p:blipFill>
        <p:spPr>
          <a:xfrm>
            <a:off x="3369113" y="3526105"/>
            <a:ext cx="3015373" cy="236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D16C3F1D-2904-BDF6-DE73-8B2DDEC0EF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733"/>
          <a:stretch/>
        </p:blipFill>
        <p:spPr>
          <a:xfrm rot="5400000">
            <a:off x="3739027" y="882323"/>
            <a:ext cx="2261154" cy="2843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Attēls 16">
            <a:extLst>
              <a:ext uri="{FF2B5EF4-FFF2-40B4-BE49-F238E27FC236}">
                <a16:creationId xmlns:a16="http://schemas.microsoft.com/office/drawing/2014/main" id="{5BE8D5FB-FB89-8927-6672-E9D0FD4276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297" t="17947" r="16047" b="5926"/>
          <a:stretch/>
        </p:blipFill>
        <p:spPr>
          <a:xfrm rot="16200000">
            <a:off x="649141" y="888873"/>
            <a:ext cx="2070831" cy="289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Attēls 17">
            <a:extLst>
              <a:ext uri="{FF2B5EF4-FFF2-40B4-BE49-F238E27FC236}">
                <a16:creationId xmlns:a16="http://schemas.microsoft.com/office/drawing/2014/main" id="{7043FE18-C070-6E8E-F293-DB7DA8A3E7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36" t="17947" r="28619" b="11881"/>
          <a:stretch/>
        </p:blipFill>
        <p:spPr>
          <a:xfrm rot="10800000">
            <a:off x="6645777" y="233794"/>
            <a:ext cx="2310137" cy="338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Attēls 18">
            <a:extLst>
              <a:ext uri="{FF2B5EF4-FFF2-40B4-BE49-F238E27FC236}">
                <a16:creationId xmlns:a16="http://schemas.microsoft.com/office/drawing/2014/main" id="{FA9099DB-80A1-4F71-BE2E-71C8FF0F452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66" t="18286" r="-1066" b="1032"/>
          <a:stretch/>
        </p:blipFill>
        <p:spPr>
          <a:xfrm>
            <a:off x="6645777" y="3686842"/>
            <a:ext cx="2302288" cy="247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7B7EA-81AB-43A1-107C-A5914492B950}"/>
              </a:ext>
            </a:extLst>
          </p:cNvPr>
          <p:cNvSpPr txBox="1"/>
          <p:nvPr/>
        </p:nvSpPr>
        <p:spPr>
          <a:xfrm>
            <a:off x="432251" y="336403"/>
            <a:ext cx="53290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b="1" dirty="0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KOMUNIKĀCIJAS VEIDI</a:t>
            </a:r>
            <a:endParaRPr lang="en-US" sz="3200" dirty="0">
              <a:solidFill>
                <a:srgbClr val="3768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5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CBEA77-98D4-E958-78F1-6881B54F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1F38B0-E96F-E7F3-BB4F-E3C982269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1620-9F82-3820-60CD-C73FE30D6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57" y="59216"/>
            <a:ext cx="4584843" cy="8298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lv-LV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3200" b="1" kern="1200" dirty="0">
              <a:solidFill>
                <a:schemeClr val="tx2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326E68C-3942-7508-785E-53197C35F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8BBA7FA-2253-7FF3-4E58-7EB55352D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648024-D083-4BAE-CF64-2960CA81652C}"/>
              </a:ext>
            </a:extLst>
          </p:cNvPr>
          <p:cNvSpPr txBox="1"/>
          <p:nvPr/>
        </p:nvSpPr>
        <p:spPr>
          <a:xfrm flipH="1">
            <a:off x="4038598" y="1812627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C741F-AE82-8725-6738-FE49D88AECF5}"/>
              </a:ext>
            </a:extLst>
          </p:cNvPr>
          <p:cNvSpPr txBox="1"/>
          <p:nvPr/>
        </p:nvSpPr>
        <p:spPr>
          <a:xfrm>
            <a:off x="2619051" y="2386329"/>
            <a:ext cx="160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1600" b="1" dirty="0">
                <a:solidFill>
                  <a:srgbClr val="00B050"/>
                </a:solidFill>
              </a:rPr>
              <a:t>   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68C22C45-E320-D45E-9524-62B2202D6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26" y="5644544"/>
            <a:ext cx="1016762" cy="1077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7B7EA-81AB-43A1-107C-A5914492B950}"/>
              </a:ext>
            </a:extLst>
          </p:cNvPr>
          <p:cNvSpPr txBox="1"/>
          <p:nvPr/>
        </p:nvSpPr>
        <p:spPr>
          <a:xfrm>
            <a:off x="221288" y="142364"/>
            <a:ext cx="53290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b="1" dirty="0">
                <a:solidFill>
                  <a:srgbClr val="3768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KOMUNIKĀCIJAS VEIDI</a:t>
            </a:r>
            <a:endParaRPr lang="en-US" sz="3200" dirty="0">
              <a:solidFill>
                <a:srgbClr val="3768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0F9A6-5BC0-4F23-A75E-DA8A702CD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209" y="2694732"/>
            <a:ext cx="2862175" cy="348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1619C-0EA3-4CE9-8571-22C20E11E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4" y="918436"/>
            <a:ext cx="3330710" cy="2210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5B929A-3CAB-4A53-BDBB-384F651D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22" y="3073724"/>
            <a:ext cx="3304252" cy="2674305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6EBF0DCF-6050-834F-DAAF-83F3111F9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088685" y="3172154"/>
            <a:ext cx="3261643" cy="24447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EBEDF1-FB2E-BA97-EF9E-2D3342575C94}"/>
              </a:ext>
            </a:extLst>
          </p:cNvPr>
          <p:cNvSpPr txBox="1"/>
          <p:nvPr/>
        </p:nvSpPr>
        <p:spPr>
          <a:xfrm>
            <a:off x="6505951" y="594504"/>
            <a:ext cx="2331023" cy="185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039" indent="0">
              <a:lnSpc>
                <a:spcPct val="100000"/>
              </a:lnSpc>
              <a:spcBef>
                <a:spcPts val="300"/>
              </a:spcBef>
              <a:buClr>
                <a:srgbClr val="2DA2BF"/>
              </a:buClr>
              <a:buSzPct val="68000"/>
              <a:buNone/>
              <a:defRPr/>
            </a:pPr>
            <a:r>
              <a:rPr lang="lv-LV" altLang="lv-LV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Ierīce balss ziņojumu atskaņošanai. </a:t>
            </a:r>
          </a:p>
          <a:p>
            <a:pPr marL="82039" indent="0">
              <a:spcBef>
                <a:spcPts val="300"/>
              </a:spcBef>
              <a:buClr>
                <a:srgbClr val="2DA2BF"/>
              </a:buClr>
              <a:buSzPct val="68000"/>
              <a:buNone/>
              <a:defRPr/>
            </a:pPr>
            <a:r>
              <a:rPr lang="lv-LV" altLang="lv-LV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lv-LV" altLang="lv-LV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-Talk Foto albumā var ievietot 24 attēlus, kur katram iespējams pievienot 10 sekunžu garu ziņojumu.</a:t>
            </a:r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2B21ED81-9F40-58FC-7987-C7E31E226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049" y="727139"/>
            <a:ext cx="1450215" cy="174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5410</TotalTime>
  <Words>643</Words>
  <Application>Microsoft Office PowerPoint</Application>
  <PresentationFormat>On-screen Show (4:3)</PresentationFormat>
  <Paragraphs>220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                                                 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Biedrība Rīgas pilsētas “Rūpju bērns”</dc:title>
  <dc:creator>Ieva</dc:creator>
  <cp:lastModifiedBy>Antra Krauce</cp:lastModifiedBy>
  <cp:revision>345</cp:revision>
  <cp:lastPrinted>2022-04-20T13:31:24Z</cp:lastPrinted>
  <dcterms:created xsi:type="dcterms:W3CDTF">2006-08-16T00:00:00Z</dcterms:created>
  <dcterms:modified xsi:type="dcterms:W3CDTF">2025-03-31T07:33:39Z</dcterms:modified>
</cp:coreProperties>
</file>