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Lst>
  <p:notesMasterIdLst>
    <p:notesMasterId r:id="rId23"/>
  </p:notesMasterIdLst>
  <p:sldIdLst>
    <p:sldId id="256" r:id="rId4"/>
    <p:sldId id="258" r:id="rId5"/>
    <p:sldId id="333" r:id="rId6"/>
    <p:sldId id="334" r:id="rId7"/>
    <p:sldId id="335" r:id="rId8"/>
    <p:sldId id="336" r:id="rId9"/>
    <p:sldId id="345" r:id="rId10"/>
    <p:sldId id="337" r:id="rId11"/>
    <p:sldId id="331" r:id="rId12"/>
    <p:sldId id="339" r:id="rId13"/>
    <p:sldId id="340" r:id="rId14"/>
    <p:sldId id="332" r:id="rId15"/>
    <p:sldId id="341" r:id="rId16"/>
    <p:sldId id="329" r:id="rId17"/>
    <p:sldId id="338" r:id="rId18"/>
    <p:sldId id="344" r:id="rId19"/>
    <p:sldId id="343" r:id="rId20"/>
    <p:sldId id="342" r:id="rId21"/>
    <p:sldId id="326" r:id="rId22"/>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0" roundtripDataSignature="AMtx7mhKwzXEkvXMCWAqTU0Q/a/lXKOT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78B"/>
    <a:srgbClr val="543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1EBD4E-2F76-4667-9767-EABCB5307A16}">
  <a:tblStyle styleId="{2B1EBD4E-2F76-4667-9767-EABCB5307A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5" autoAdjust="0"/>
  </p:normalViewPr>
  <p:slideViewPr>
    <p:cSldViewPr snapToGrid="0">
      <p:cViewPr varScale="1">
        <p:scale>
          <a:sx n="83" d="100"/>
          <a:sy n="83" d="100"/>
        </p:scale>
        <p:origin x="9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80"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8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5372" y="0"/>
            <a:ext cx="2918831" cy="49331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1284"/>
            <a:ext cx="2918831" cy="49331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3409734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 name="Google Shape;40;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1" name="Google Shape;41;p1: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1</a:t>
            </a:fld>
            <a:endParaRPr/>
          </a:p>
        </p:txBody>
      </p:sp>
    </p:spTree>
    <p:extLst>
      <p:ext uri="{BB962C8B-B14F-4D97-AF65-F5344CB8AC3E}">
        <p14:creationId xmlns:p14="http://schemas.microsoft.com/office/powerpoint/2010/main" val="34518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 name="Google Shape;56;p3: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57" name="Google Shape;57;p3: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2</a:t>
            </a:fld>
            <a:endParaRPr/>
          </a:p>
        </p:txBody>
      </p:sp>
    </p:spTree>
    <p:extLst>
      <p:ext uri="{BB962C8B-B14F-4D97-AF65-F5344CB8AC3E}">
        <p14:creationId xmlns:p14="http://schemas.microsoft.com/office/powerpoint/2010/main" val="378027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13</a:t>
            </a:fld>
            <a:endParaRPr lang="en-US"/>
          </a:p>
        </p:txBody>
      </p:sp>
    </p:spTree>
    <p:extLst>
      <p:ext uri="{BB962C8B-B14F-4D97-AF65-F5344CB8AC3E}">
        <p14:creationId xmlns:p14="http://schemas.microsoft.com/office/powerpoint/2010/main" val="365330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 name="Google Shape;56;p3: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57" name="Google Shape;57;p3: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16</a:t>
            </a:fld>
            <a:endParaRPr/>
          </a:p>
        </p:txBody>
      </p:sp>
    </p:spTree>
    <p:extLst>
      <p:ext uri="{BB962C8B-B14F-4D97-AF65-F5344CB8AC3E}">
        <p14:creationId xmlns:p14="http://schemas.microsoft.com/office/powerpoint/2010/main" val="94468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2" name="Google Shape;622;p6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34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685800" y="3505200"/>
            <a:ext cx="7772400" cy="960442"/>
          </a:xfrm>
          <a:prstGeom prst="rect">
            <a:avLst/>
          </a:prstGeom>
          <a:noFill/>
          <a:ln>
            <a:noFill/>
          </a:ln>
        </p:spPr>
        <p:txBody>
          <a:bodyPr spcFirstLastPara="1" wrap="square" lIns="93950" tIns="46975" rIns="93950" bIns="46975" anchor="t" anchorCtr="0">
            <a:normAutofit/>
          </a:bodyPr>
          <a:lstStyle>
            <a:lvl1pPr lvl="0" algn="ctr">
              <a:spcBef>
                <a:spcPts val="0"/>
              </a:spcBef>
              <a:spcAft>
                <a:spcPts val="0"/>
              </a:spcAft>
              <a:buSzPts val="1400"/>
              <a:buNone/>
              <a:defRPr sz="32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0"/>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72"/>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rmAutofit/>
          </a:bodyPr>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72"/>
          <p:cNvSpPr txBox="1">
            <a:spLocks noGrp="1"/>
          </p:cNvSpPr>
          <p:nvPr>
            <p:ph type="body" idx="1"/>
          </p:nvPr>
        </p:nvSpPr>
        <p:spPr>
          <a:xfrm>
            <a:off x="2590800" y="1752600"/>
            <a:ext cx="6096000" cy="4373573"/>
          </a:xfrm>
          <a:prstGeom prst="rect">
            <a:avLst/>
          </a:prstGeom>
          <a:noFill/>
          <a:ln>
            <a:noFill/>
          </a:ln>
        </p:spPr>
        <p:txBody>
          <a:bodyPr spcFirstLastPara="1" wrap="square" lIns="93950" tIns="46975" rIns="93950" bIns="46975" anchor="t" anchorCtr="0">
            <a:normAutofit/>
          </a:bodyPr>
          <a:lstStyle>
            <a:lvl1pPr marL="457200" lvl="0" indent="-228600" algn="l">
              <a:spcBef>
                <a:spcPts val="400"/>
              </a:spcBef>
              <a:spcAft>
                <a:spcPts val="0"/>
              </a:spcAft>
              <a:buClr>
                <a:schemeClr val="dk1"/>
              </a:buClr>
              <a:buSzPts val="2000"/>
              <a:buNone/>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72"/>
          <p:cNvSpPr txBox="1">
            <a:spLocks noGrp="1"/>
          </p:cNvSpPr>
          <p:nvPr>
            <p:ph type="body" idx="2"/>
          </p:nvPr>
        </p:nvSpPr>
        <p:spPr>
          <a:xfrm>
            <a:off x="2590800" y="6324600"/>
            <a:ext cx="1981200" cy="304800"/>
          </a:xfrm>
          <a:prstGeom prst="rect">
            <a:avLst/>
          </a:prstGeom>
          <a:noFill/>
          <a:ln>
            <a:noFill/>
          </a:ln>
        </p:spPr>
        <p:txBody>
          <a:bodyPr spcFirstLastPara="1" wrap="square" lIns="93950" tIns="46975" rIns="93950" bIns="46975" anchor="t" anchorCtr="0">
            <a:normAutofit/>
          </a:bodyPr>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2"/>
          <p:cNvSpPr txBox="1">
            <a:spLocks noGrp="1"/>
          </p:cNvSpPr>
          <p:nvPr>
            <p:ph type="body" idx="3"/>
          </p:nvPr>
        </p:nvSpPr>
        <p:spPr>
          <a:xfrm>
            <a:off x="4876800" y="6324600"/>
            <a:ext cx="3657600" cy="304800"/>
          </a:xfrm>
          <a:prstGeom prst="rect">
            <a:avLst/>
          </a:prstGeom>
          <a:noFill/>
          <a:ln>
            <a:noFill/>
          </a:ln>
        </p:spPr>
        <p:txBody>
          <a:bodyPr spcFirstLastPara="1" wrap="square" lIns="93950" tIns="46975" rIns="93950" bIns="46975" anchor="t" anchorCtr="0">
            <a:normAutofit/>
          </a:bodyPr>
          <a:lstStyle>
            <a:lvl1pPr marL="457200" lvl="0" indent="-228600" algn="r">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72"/>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76"/>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6"/>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9"/>
          <p:cNvPicPr preferRelativeResize="0"/>
          <p:nvPr/>
        </p:nvPicPr>
        <p:blipFill rotWithShape="1">
          <a:blip r:embed="rId3">
            <a:alphaModFix/>
          </a:blip>
          <a:srcRect/>
          <a:stretch/>
        </p:blipFill>
        <p:spPr>
          <a:xfrm>
            <a:off x="2682875" y="0"/>
            <a:ext cx="3778250" cy="4165600"/>
          </a:xfrm>
          <a:prstGeom prst="rect">
            <a:avLst/>
          </a:prstGeom>
          <a:noFill/>
          <a:ln>
            <a:noFill/>
          </a:ln>
        </p:spPr>
      </p:pic>
      <p:pic>
        <p:nvPicPr>
          <p:cNvPr id="11" name="Google Shape;11;p69"/>
          <p:cNvPicPr preferRelativeResize="0"/>
          <p:nvPr/>
        </p:nvPicPr>
        <p:blipFill rotWithShape="1">
          <a:blip r:embed="rId4">
            <a:alphaModFix/>
          </a:blip>
          <a:srcRect/>
          <a:stretch/>
        </p:blipFill>
        <p:spPr>
          <a:xfrm>
            <a:off x="0" y="6621462"/>
            <a:ext cx="9144000" cy="246062"/>
          </a:xfrm>
          <a:prstGeom prst="rect">
            <a:avLst/>
          </a:prstGeom>
          <a:noFill/>
          <a:ln>
            <a:noFill/>
          </a:ln>
        </p:spPr>
      </p:pic>
      <p:sp>
        <p:nvSpPr>
          <p:cNvPr id="12" name="Google Shape;12;p69"/>
          <p:cNvSpPr txBox="1"/>
          <p:nvPr/>
        </p:nvSpPr>
        <p:spPr>
          <a:xfrm>
            <a:off x="685800" y="4724400"/>
            <a:ext cx="7772400" cy="1036637"/>
          </a:xfrm>
          <a:prstGeom prst="rect">
            <a:avLst/>
          </a:prstGeom>
          <a:noFill/>
          <a:ln>
            <a:noFill/>
          </a:ln>
        </p:spPr>
        <p:txBody>
          <a:bodyPr spcFirstLastPara="1" wrap="square" lIns="93950" tIns="46975" rIns="93950" bIns="46975" anchor="t" anchorCtr="0">
            <a:normAutofit/>
          </a:bodyPr>
          <a:lstStyle/>
          <a:p>
            <a:pPr marL="0" marR="0" lvl="0" indent="0" algn="l" rtl="0">
              <a:lnSpc>
                <a:spcPct val="100000"/>
              </a:lnSpc>
              <a:spcBef>
                <a:spcPts val="0"/>
              </a:spcBef>
              <a:spcAft>
                <a:spcPts val="0"/>
              </a:spcAft>
              <a:buNone/>
            </a:pPr>
            <a:endParaRPr sz="1700" b="0" i="0" u="none">
              <a:solidFill>
                <a:schemeClr val="dk1"/>
              </a:solidFill>
              <a:latin typeface="Times New Roman"/>
              <a:ea typeface="Times New Roman"/>
              <a:cs typeface="Times New Roman"/>
              <a:sym typeface="Times New Roman"/>
            </a:endParaRPr>
          </a:p>
        </p:txBody>
      </p:sp>
      <p:sp>
        <p:nvSpPr>
          <p:cNvPr id="13" name="Google Shape;13;p69"/>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69"/>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71"/>
          <p:cNvPicPr preferRelativeResize="0"/>
          <p:nvPr/>
        </p:nvPicPr>
        <p:blipFill rotWithShape="1">
          <a:blip r:embed="rId3">
            <a:alphaModFix/>
          </a:blip>
          <a:srcRect/>
          <a:stretch/>
        </p:blipFill>
        <p:spPr>
          <a:xfrm>
            <a:off x="296862" y="0"/>
            <a:ext cx="1760537" cy="1957387"/>
          </a:xfrm>
          <a:prstGeom prst="rect">
            <a:avLst/>
          </a:prstGeom>
          <a:noFill/>
          <a:ln>
            <a:noFill/>
          </a:ln>
        </p:spPr>
      </p:pic>
      <p:sp>
        <p:nvSpPr>
          <p:cNvPr id="21" name="Google Shape;21;p71"/>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71"/>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71"/>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5"/>
          <p:cNvPicPr preferRelativeResize="0"/>
          <p:nvPr/>
        </p:nvPicPr>
        <p:blipFill rotWithShape="1">
          <a:blip r:embed="rId3">
            <a:alphaModFix/>
          </a:blip>
          <a:srcRect/>
          <a:stretch/>
        </p:blipFill>
        <p:spPr>
          <a:xfrm>
            <a:off x="0" y="6621462"/>
            <a:ext cx="9144000" cy="246062"/>
          </a:xfrm>
          <a:prstGeom prst="rect">
            <a:avLst/>
          </a:prstGeom>
          <a:noFill/>
          <a:ln>
            <a:noFill/>
          </a:ln>
        </p:spPr>
      </p:pic>
      <p:pic>
        <p:nvPicPr>
          <p:cNvPr id="32" name="Google Shape;32;p75"/>
          <p:cNvPicPr preferRelativeResize="0"/>
          <p:nvPr/>
        </p:nvPicPr>
        <p:blipFill rotWithShape="1">
          <a:blip r:embed="rId4">
            <a:alphaModFix/>
          </a:blip>
          <a:srcRect/>
          <a:stretch/>
        </p:blipFill>
        <p:spPr>
          <a:xfrm>
            <a:off x="2682875" y="0"/>
            <a:ext cx="3778250" cy="4165600"/>
          </a:xfrm>
          <a:prstGeom prst="rect">
            <a:avLst/>
          </a:prstGeom>
          <a:noFill/>
          <a:ln>
            <a:noFill/>
          </a:ln>
        </p:spPr>
      </p:pic>
      <p:sp>
        <p:nvSpPr>
          <p:cNvPr id="33" name="Google Shape;33;p75"/>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75"/>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ikumi.lv/ta/id/315040-noteikumi-par-valsts-parbaudes-darbu-norises-laiku-2020-2021-macibu-gad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channel/UCvGSo1lOfhICTVT6EacVDKA/videos" TargetMode="External"/><Relationship Id="rId2" Type="http://schemas.openxmlformats.org/officeDocument/2006/relationships/hyperlink" Target="https://www.visc.gov.lv/lv/jaunums/videolekciju-cikls-skolotajiem-un-skoleniem-par-20192020mg-centralizeto-eksamenu-rezultatie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visc.gov.lv/lv/jaunums/valsts-parbaudes-darbu-programmas-20202021macibu-gad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visc.gov.lv/lv/media/1519/download" TargetMode="External"/><Relationship Id="rId3" Type="http://schemas.openxmlformats.org/officeDocument/2006/relationships/hyperlink" Target="https://www.visc.gov.lv/lv/media/1504/download" TargetMode="External"/><Relationship Id="rId7" Type="http://schemas.openxmlformats.org/officeDocument/2006/relationships/hyperlink" Target="https://www.visc.gov.lv/lv/media/1516/download" TargetMode="External"/><Relationship Id="rId2" Type="http://schemas.openxmlformats.org/officeDocument/2006/relationships/hyperlink" Target="https://www.visc.gov.lv/lv/jaunums/paligs-skoleniem-un-skolotajiem-gatavojoties-eksameniem" TargetMode="External"/><Relationship Id="rId1" Type="http://schemas.openxmlformats.org/officeDocument/2006/relationships/slideLayout" Target="../slideLayouts/slideLayout2.xml"/><Relationship Id="rId6" Type="http://schemas.openxmlformats.org/officeDocument/2006/relationships/hyperlink" Target="https://www.visc.gov.lv/lv/media/1513/download" TargetMode="External"/><Relationship Id="rId11" Type="http://schemas.openxmlformats.org/officeDocument/2006/relationships/image" Target="../media/image20.png"/><Relationship Id="rId5" Type="http://schemas.openxmlformats.org/officeDocument/2006/relationships/hyperlink" Target="https://www.visc.gov.lv/lv/media/1510/download" TargetMode="External"/><Relationship Id="rId10" Type="http://schemas.openxmlformats.org/officeDocument/2006/relationships/image" Target="../media/image19.png"/><Relationship Id="rId4" Type="http://schemas.openxmlformats.org/officeDocument/2006/relationships/hyperlink" Target="https://www.visc.gov.lv/lv/media/1507/download" TargetMode="External"/><Relationship Id="rId9" Type="http://schemas.openxmlformats.org/officeDocument/2006/relationships/hyperlink" Target="https://www.visc.gov.lv/lv/valsts-parbaudes-darbu-uzdevum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kaspars.spule@visc.gov.l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558325" y="3269700"/>
            <a:ext cx="8242200" cy="1454700"/>
          </a:xfrm>
          <a:prstGeom prst="rect">
            <a:avLst/>
          </a:prstGeom>
          <a:noFill/>
          <a:ln>
            <a:noFill/>
          </a:ln>
        </p:spPr>
        <p:txBody>
          <a:bodyPr spcFirstLastPara="1" wrap="square" lIns="93950" tIns="46975" rIns="93950" bIns="46975" anchor="t" anchorCtr="0">
            <a:normAutofit/>
          </a:bodyPr>
          <a:lstStyle/>
          <a:p>
            <a:pPr marL="0" lvl="0" indent="0" algn="ctr" rtl="0">
              <a:lnSpc>
                <a:spcPct val="100000"/>
              </a:lnSpc>
              <a:spcBef>
                <a:spcPts val="0"/>
              </a:spcBef>
              <a:spcAft>
                <a:spcPts val="0"/>
              </a:spcAft>
              <a:buClr>
                <a:schemeClr val="dk2"/>
              </a:buClr>
              <a:buSzPts val="2600"/>
              <a:buFont typeface="Verdana"/>
              <a:buNone/>
            </a:pPr>
            <a:r>
              <a:rPr lang="lv-LV" sz="2800" b="1" i="0" u="none" dirty="0" smtClean="0">
                <a:solidFill>
                  <a:srgbClr val="543378"/>
                </a:solidFill>
                <a:sym typeface="Verdana"/>
              </a:rPr>
              <a:t>Valsts pārbaudes norises scenāriji </a:t>
            </a:r>
            <a:br>
              <a:rPr lang="lv-LV" sz="2800" b="1" i="0" u="none" dirty="0" smtClean="0">
                <a:solidFill>
                  <a:srgbClr val="543378"/>
                </a:solidFill>
                <a:sym typeface="Verdana"/>
              </a:rPr>
            </a:br>
            <a:r>
              <a:rPr lang="lv-LV" sz="2800" b="1" i="0" u="none" dirty="0" smtClean="0">
                <a:solidFill>
                  <a:srgbClr val="543378"/>
                </a:solidFill>
                <a:sym typeface="Verdana"/>
              </a:rPr>
              <a:t>2020./2021.mācību gadā</a:t>
            </a:r>
            <a:endParaRPr sz="2800" dirty="0">
              <a:solidFill>
                <a:srgbClr val="543378"/>
              </a:solidFill>
            </a:endParaRPr>
          </a:p>
        </p:txBody>
      </p:sp>
      <p:sp>
        <p:nvSpPr>
          <p:cNvPr id="44" name="Google Shape;44;p1"/>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p>
            <a:pPr marL="0" lvl="0" indent="0" algn="ctr" rtl="0">
              <a:lnSpc>
                <a:spcPct val="80000"/>
              </a:lnSpc>
              <a:spcBef>
                <a:spcPts val="260"/>
              </a:spcBef>
              <a:spcAft>
                <a:spcPts val="0"/>
              </a:spcAft>
              <a:buClr>
                <a:schemeClr val="dk1"/>
              </a:buClr>
              <a:buSzPts val="1300"/>
              <a:buNone/>
            </a:pPr>
            <a:r>
              <a:rPr lang="en-US" sz="1300" b="0" i="0" u="none" dirty="0" smtClean="0">
                <a:solidFill>
                  <a:schemeClr val="dk1"/>
                </a:solidFill>
                <a:latin typeface="Verdana"/>
                <a:ea typeface="Verdana"/>
                <a:cs typeface="Verdana"/>
                <a:sym typeface="Verdana"/>
              </a:rPr>
              <a:t>Kaspars </a:t>
            </a:r>
            <a:r>
              <a:rPr lang="en-US" sz="1300" b="0" i="0" u="none" dirty="0">
                <a:solidFill>
                  <a:schemeClr val="dk1"/>
                </a:solidFill>
                <a:latin typeface="Verdana"/>
                <a:ea typeface="Verdana"/>
                <a:cs typeface="Verdana"/>
                <a:sym typeface="Verdana"/>
              </a:rPr>
              <a:t>Špūle, VISC</a:t>
            </a:r>
            <a:endParaRPr dirty="0"/>
          </a:p>
        </p:txBody>
      </p:sp>
      <p:sp>
        <p:nvSpPr>
          <p:cNvPr id="45" name="Google Shape;45;p1"/>
          <p:cNvSpPr txBox="1">
            <a:spLocks noGrp="1"/>
          </p:cNvSpPr>
          <p:nvPr>
            <p:ph type="body" idx="1"/>
          </p:nvPr>
        </p:nvSpPr>
        <p:spPr>
          <a:xfrm>
            <a:off x="685800" y="576103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dirty="0" smtClean="0"/>
              <a:t>2021.gada </a:t>
            </a:r>
            <a:r>
              <a:rPr lang="lv-LV" sz="1400" b="0" i="0" u="none" dirty="0" smtClean="0">
                <a:solidFill>
                  <a:schemeClr val="dk1"/>
                </a:solidFill>
                <a:latin typeface="Verdana"/>
                <a:ea typeface="Verdana"/>
                <a:cs typeface="Verdana"/>
                <a:sym typeface="Verdana"/>
              </a:rPr>
              <a:t>8.janvāris</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solidFill>
                  <a:srgbClr val="66478B"/>
                </a:solidFill>
              </a:rPr>
              <a:t>Eksāmeni 9.klasē </a:t>
            </a:r>
            <a:r>
              <a:rPr lang="lv-LV" sz="1800" dirty="0">
                <a:solidFill>
                  <a:srgbClr val="66478B"/>
                </a:solidFill>
              </a:rPr>
              <a:t>(</a:t>
            </a:r>
            <a:r>
              <a:rPr lang="en-US" sz="1800" dirty="0">
                <a:solidFill>
                  <a:srgbClr val="66478B"/>
                </a:solidFill>
              </a:rPr>
              <a:t>19515</a:t>
            </a:r>
            <a:r>
              <a:rPr lang="lv-LV" sz="1800" dirty="0">
                <a:solidFill>
                  <a:srgbClr val="66478B"/>
                </a:solidFill>
              </a:rPr>
              <a:t>)</a:t>
            </a:r>
            <a:r>
              <a:rPr lang="lv-LV" sz="1800" dirty="0">
                <a:solidFill>
                  <a:schemeClr val="tx2"/>
                </a:solidFill>
              </a:rPr>
              <a:t/>
            </a:r>
            <a:br>
              <a:rPr lang="lv-LV" sz="1800" dirty="0">
                <a:solidFill>
                  <a:schemeClr val="tx2"/>
                </a:solidFill>
              </a:rPr>
            </a:br>
            <a:r>
              <a:rPr lang="lv-LV" sz="1800" b="0" i="1" dirty="0" smtClean="0"/>
              <a:t>Klātienē</a:t>
            </a:r>
            <a:r>
              <a:rPr lang="lv-LV" sz="1800" dirty="0" smtClean="0"/>
              <a:t/>
            </a:r>
            <a:br>
              <a:rPr lang="lv-LV" sz="1800" dirty="0" smtClean="0"/>
            </a:br>
            <a:endParaRPr lang="lv-LV" dirty="0"/>
          </a:p>
        </p:txBody>
      </p:sp>
      <p:sp>
        <p:nvSpPr>
          <p:cNvPr id="5" name="Rectangle 4"/>
          <p:cNvSpPr/>
          <p:nvPr/>
        </p:nvSpPr>
        <p:spPr>
          <a:xfrm>
            <a:off x="2411234" y="6268569"/>
            <a:ext cx="4911585" cy="461665"/>
          </a:xfrm>
          <a:prstGeom prst="rect">
            <a:avLst/>
          </a:prstGeom>
        </p:spPr>
        <p:txBody>
          <a:bodyPr wrap="square">
            <a:spAutoFit/>
          </a:bodyPr>
          <a:lstStyle/>
          <a:p>
            <a:r>
              <a:rPr lang="lv-LV" sz="2400" i="1" dirty="0" smtClean="0">
                <a:solidFill>
                  <a:srgbClr val="66478B"/>
                </a:solidFill>
              </a:rPr>
              <a:t>Pavasara brīvlaiks kā robežšķirtne</a:t>
            </a:r>
            <a:endParaRPr lang="lv-LV" sz="2400" i="1" dirty="0">
              <a:solidFill>
                <a:srgbClr val="66478B"/>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68" y="1583872"/>
            <a:ext cx="8522274" cy="4793779"/>
          </a:xfrm>
          <a:prstGeom prst="rect">
            <a:avLst/>
          </a:prstGeom>
        </p:spPr>
      </p:pic>
      <p:pic>
        <p:nvPicPr>
          <p:cNvPr id="8" name="Google Shape;283;p34"/>
          <p:cNvPicPr preferRelativeResize="0"/>
          <p:nvPr/>
        </p:nvPicPr>
        <p:blipFill rotWithShape="1">
          <a:blip r:embed="rId3">
            <a:alphaModFix/>
          </a:blip>
          <a:srcRect/>
          <a:stretch/>
        </p:blipFill>
        <p:spPr>
          <a:xfrm>
            <a:off x="7468252" y="227724"/>
            <a:ext cx="934968" cy="768188"/>
          </a:xfrm>
          <a:prstGeom prst="rect">
            <a:avLst/>
          </a:prstGeom>
          <a:noFill/>
          <a:ln>
            <a:noFill/>
          </a:ln>
        </p:spPr>
      </p:pic>
    </p:spTree>
    <p:extLst>
      <p:ext uri="{BB962C8B-B14F-4D97-AF65-F5344CB8AC3E}">
        <p14:creationId xmlns:p14="http://schemas.microsoft.com/office/powerpoint/2010/main" val="3427937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solidFill>
                  <a:srgbClr val="66478B"/>
                </a:solidFill>
              </a:rPr>
              <a:t>Eksāmeni vidusskolā</a:t>
            </a:r>
            <a:r>
              <a:rPr lang="lv-LV" sz="1800" dirty="0">
                <a:solidFill>
                  <a:schemeClr val="tx2"/>
                </a:solidFill>
              </a:rPr>
              <a:t/>
            </a:r>
            <a:br>
              <a:rPr lang="lv-LV" sz="1800" dirty="0">
                <a:solidFill>
                  <a:schemeClr val="tx2"/>
                </a:solidFill>
              </a:rPr>
            </a:br>
            <a:r>
              <a:rPr lang="lv-LV" sz="1800" b="0" i="1" dirty="0" smtClean="0"/>
              <a:t>Klātienē</a:t>
            </a:r>
            <a:r>
              <a:rPr lang="lv-LV" sz="1800" dirty="0" smtClean="0"/>
              <a:t/>
            </a:r>
            <a:br>
              <a:rPr lang="lv-LV" sz="1800" dirty="0" smtClean="0"/>
            </a:br>
            <a:endParaRPr lang="lv-LV" dirty="0"/>
          </a:p>
        </p:txBody>
      </p:sp>
      <p:sp>
        <p:nvSpPr>
          <p:cNvPr id="4" name="Rectangle 3"/>
          <p:cNvSpPr/>
          <p:nvPr/>
        </p:nvSpPr>
        <p:spPr>
          <a:xfrm>
            <a:off x="752354" y="2071868"/>
            <a:ext cx="8216386" cy="3668697"/>
          </a:xfrm>
          <a:prstGeom prst="rect">
            <a:avLst/>
          </a:prstGeom>
        </p:spPr>
        <p:txBody>
          <a:bodyPr wrap="square">
            <a:spAutoFit/>
          </a:bodyPr>
          <a:lstStyle/>
          <a:p>
            <a:pPr lvl="0">
              <a:lnSpc>
                <a:spcPct val="115000"/>
              </a:lnSpc>
              <a:spcBef>
                <a:spcPts val="600"/>
              </a:spcBef>
              <a:spcAft>
                <a:spcPts val="600"/>
              </a:spcAft>
            </a:pPr>
            <a:r>
              <a:rPr lang="lv-LV" sz="2200" b="1" dirty="0">
                <a:solidFill>
                  <a:srgbClr val="66478B"/>
                </a:solidFill>
                <a:latin typeface="Times New Roman" panose="02020603050405020304" pitchFamily="18" charset="0"/>
                <a:ea typeface="Calibri" panose="020F0502020204030204" pitchFamily="34" charset="0"/>
                <a:cs typeface="Times New Roman" panose="02020603050405020304" pitchFamily="18" charset="0"/>
              </a:rPr>
              <a:t>3 obligātie </a:t>
            </a:r>
            <a:r>
              <a:rPr lang="lv-LV" sz="2200" dirty="0">
                <a:latin typeface="Times New Roman" panose="02020603050405020304" pitchFamily="18" charset="0"/>
                <a:ea typeface="Calibri" panose="020F0502020204030204" pitchFamily="34" charset="0"/>
                <a:cs typeface="Times New Roman" panose="02020603050405020304" pitchFamily="18" charset="0"/>
              </a:rPr>
              <a:t>(latviešu valoda, matemātika, svešvaloda)</a:t>
            </a:r>
            <a:r>
              <a:rPr lang="lv-LV" sz="2200" b="1" dirty="0">
                <a:latin typeface="Times New Roman" panose="02020603050405020304" pitchFamily="18" charset="0"/>
                <a:ea typeface="Calibri" panose="020F0502020204030204" pitchFamily="34" charset="0"/>
                <a:cs typeface="Times New Roman" panose="02020603050405020304" pitchFamily="18" charset="0"/>
              </a:rPr>
              <a:t> </a:t>
            </a:r>
            <a:r>
              <a:rPr lang="lv-LV" sz="2200" b="1" dirty="0" smtClean="0">
                <a:solidFill>
                  <a:srgbClr val="66478B"/>
                </a:solidFill>
                <a:latin typeface="Times New Roman" panose="02020603050405020304" pitchFamily="18" charset="0"/>
                <a:ea typeface="Calibri" panose="020F0502020204030204" pitchFamily="34" charset="0"/>
                <a:cs typeface="Times New Roman" panose="02020603050405020304" pitchFamily="18" charset="0"/>
              </a:rPr>
              <a:t>eksāmeni</a:t>
            </a:r>
            <a:endParaRPr lang="lv-LV" sz="2200" dirty="0">
              <a:solidFill>
                <a:srgbClr val="66478B"/>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lv-LV" sz="2200" b="1" dirty="0" smtClean="0">
                <a:solidFill>
                  <a:srgbClr val="66478B"/>
                </a:solidFill>
                <a:latin typeface="Times New Roman" panose="02020603050405020304" pitchFamily="18" charset="0"/>
                <a:ea typeface="Calibri" panose="020F0502020204030204" pitchFamily="34" charset="0"/>
                <a:cs typeface="Times New Roman" panose="02020603050405020304" pitchFamily="18" charset="0"/>
              </a:rPr>
              <a:t>Izvēles eksāmens nav obligāts </a:t>
            </a:r>
            <a:r>
              <a:rPr lang="lv-LV" sz="2200" dirty="0" smtClean="0">
                <a:latin typeface="Times New Roman" panose="02020603050405020304" pitchFamily="18" charset="0"/>
                <a:ea typeface="Calibri" panose="020F0502020204030204" pitchFamily="34" charset="0"/>
                <a:cs typeface="Times New Roman" panose="02020603050405020304" pitchFamily="18" charset="0"/>
              </a:rPr>
              <a:t>– ja tas nepieciešams</a:t>
            </a:r>
            <a:r>
              <a:rPr lang="lv-LV" sz="2200" dirty="0">
                <a:latin typeface="Times New Roman" panose="02020603050405020304" pitchFamily="18" charset="0"/>
                <a:ea typeface="Calibri" panose="020F0502020204030204" pitchFamily="34" charset="0"/>
                <a:cs typeface="Times New Roman" panose="02020603050405020304" pitchFamily="18" charset="0"/>
              </a:rPr>
              <a:t>, lai iestātos </a:t>
            </a:r>
            <a:r>
              <a:rPr lang="lv-LV" sz="2200" dirty="0" smtClean="0">
                <a:latin typeface="Times New Roman" panose="02020603050405020304" pitchFamily="18" charset="0"/>
                <a:ea typeface="Calibri" panose="020F0502020204030204" pitchFamily="34" charset="0"/>
                <a:cs typeface="Times New Roman" panose="02020603050405020304" pitchFamily="18" charset="0"/>
              </a:rPr>
              <a:t>kādā </a:t>
            </a:r>
            <a:r>
              <a:rPr lang="lv-LV" sz="2200" dirty="0">
                <a:latin typeface="Times New Roman" panose="02020603050405020304" pitchFamily="18" charset="0"/>
                <a:ea typeface="Calibri" panose="020F0502020204030204" pitchFamily="34" charset="0"/>
                <a:cs typeface="Times New Roman" panose="02020603050405020304" pitchFamily="18" charset="0"/>
              </a:rPr>
              <a:t>no augstākās izglītības iestādēm, </a:t>
            </a:r>
            <a:r>
              <a:rPr lang="lv-LV" sz="2200" dirty="0" smtClean="0">
                <a:latin typeface="Times New Roman" panose="02020603050405020304" pitchFamily="18" charset="0"/>
                <a:ea typeface="Calibri" panose="020F0502020204030204" pitchFamily="34" charset="0"/>
                <a:cs typeface="Times New Roman" panose="02020603050405020304" pitchFamily="18" charset="0"/>
              </a:rPr>
              <a:t>skolēns pēc </a:t>
            </a:r>
            <a:r>
              <a:rPr lang="lv-LV" sz="2200" dirty="0">
                <a:latin typeface="Times New Roman" panose="02020603050405020304" pitchFamily="18" charset="0"/>
                <a:ea typeface="Calibri" panose="020F0502020204030204" pitchFamily="34" charset="0"/>
                <a:cs typeface="Times New Roman" panose="02020603050405020304" pitchFamily="18" charset="0"/>
              </a:rPr>
              <a:t>izvēles </a:t>
            </a:r>
            <a:r>
              <a:rPr lang="lv-LV" sz="2200" dirty="0" smtClean="0">
                <a:latin typeface="Times New Roman" panose="02020603050405020304" pitchFamily="18" charset="0"/>
                <a:ea typeface="Calibri" panose="020F0502020204030204" pitchFamily="34" charset="0"/>
                <a:cs typeface="Times New Roman" panose="02020603050405020304" pitchFamily="18" charset="0"/>
              </a:rPr>
              <a:t>kārto </a:t>
            </a:r>
            <a:r>
              <a:rPr lang="lv-LV" sz="2200" dirty="0">
                <a:latin typeface="Times New Roman" panose="02020603050405020304" pitchFamily="18" charset="0"/>
                <a:ea typeface="Calibri" panose="020F0502020204030204" pitchFamily="34" charset="0"/>
                <a:cs typeface="Times New Roman" panose="02020603050405020304" pitchFamily="18" charset="0"/>
              </a:rPr>
              <a:t>citu centralizēto eksāmenu</a:t>
            </a:r>
            <a:r>
              <a:rPr lang="lv-LV" sz="2200" b="1"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a:latin typeface="Times New Roman" panose="02020603050405020304" pitchFamily="18" charset="0"/>
                <a:ea typeface="Calibri" panose="020F0502020204030204" pitchFamily="34" charset="0"/>
                <a:cs typeface="Times New Roman" panose="02020603050405020304" pitchFamily="18" charset="0"/>
              </a:rPr>
              <a:t>(fizika, ķīmija, bioloģija, vēsture) vai kādu no necentralizētajiem eksāmeniem</a:t>
            </a:r>
          </a:p>
          <a:p>
            <a:pPr lvl="0">
              <a:lnSpc>
                <a:spcPct val="115000"/>
              </a:lnSpc>
              <a:spcBef>
                <a:spcPts val="600"/>
              </a:spcBef>
              <a:spcAft>
                <a:spcPts val="600"/>
              </a:spcAft>
            </a:pPr>
            <a:r>
              <a:rPr lang="lv-LV" sz="2200" b="1" dirty="0" smtClean="0">
                <a:solidFill>
                  <a:srgbClr val="66478B"/>
                </a:solidFill>
                <a:latin typeface="Times New Roman" panose="02020603050405020304" pitchFamily="18" charset="0"/>
                <a:ea typeface="Calibri" panose="020F0502020204030204" pitchFamily="34" charset="0"/>
                <a:cs typeface="Times New Roman" panose="02020603050405020304" pitchFamily="18" charset="0"/>
              </a:rPr>
              <a:t>svešvalodu eksāmenu norise pārcelta uz 11</a:t>
            </a:r>
            <a:r>
              <a:rPr lang="lv-LV" sz="2200" b="1" dirty="0">
                <a:solidFill>
                  <a:srgbClr val="66478B"/>
                </a:solidFill>
                <a:latin typeface="Times New Roman" panose="02020603050405020304" pitchFamily="18" charset="0"/>
                <a:ea typeface="Calibri" panose="020F0502020204030204" pitchFamily="34" charset="0"/>
                <a:cs typeface="Times New Roman" panose="02020603050405020304" pitchFamily="18" charset="0"/>
              </a:rPr>
              <a:t>.-</a:t>
            </a:r>
            <a:r>
              <a:rPr lang="lv-LV" sz="2200" b="1" dirty="0" smtClean="0">
                <a:solidFill>
                  <a:srgbClr val="66478B"/>
                </a:solidFill>
                <a:latin typeface="Times New Roman" panose="02020603050405020304" pitchFamily="18" charset="0"/>
                <a:ea typeface="Calibri" panose="020F0502020204030204" pitchFamily="34" charset="0"/>
                <a:cs typeface="Times New Roman" panose="02020603050405020304" pitchFamily="18" charset="0"/>
              </a:rPr>
              <a:t>14.maiju, </a:t>
            </a:r>
            <a:r>
              <a:rPr lang="lv-LV" sz="2200" dirty="0" smtClean="0">
                <a:latin typeface="Times New Roman" panose="02020603050405020304" pitchFamily="18" charset="0"/>
                <a:ea typeface="Calibri" panose="020F0502020204030204" pitchFamily="34" charset="0"/>
                <a:cs typeface="Times New Roman" panose="02020603050405020304" pitchFamily="18" charset="0"/>
              </a:rPr>
              <a:t>(pavasara brīvlaiks </a:t>
            </a:r>
            <a:r>
              <a:rPr lang="lv-LV" sz="2200" dirty="0">
                <a:latin typeface="Times New Roman" panose="02020603050405020304" pitchFamily="18" charset="0"/>
                <a:ea typeface="Calibri" panose="020F0502020204030204" pitchFamily="34" charset="0"/>
                <a:cs typeface="Times New Roman" panose="02020603050405020304" pitchFamily="18" charset="0"/>
              </a:rPr>
              <a:t>reizē ar pārējiem skolēniem</a:t>
            </a:r>
            <a:r>
              <a:rPr lang="lv-LV"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22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Bef>
                <a:spcPts val="600"/>
              </a:spcBef>
              <a:spcAft>
                <a:spcPts val="600"/>
              </a:spcAft>
            </a:pPr>
            <a:r>
              <a:rPr lang="lv-LV" sz="2200" b="1" dirty="0" smtClean="0">
                <a:solidFill>
                  <a:srgbClr val="66478B"/>
                </a:solidFill>
                <a:latin typeface="Times New Roman" panose="02020603050405020304" pitchFamily="18" charset="0"/>
                <a:cs typeface="Times New Roman" panose="02020603050405020304" pitchFamily="18" charset="0"/>
              </a:rPr>
              <a:t>Skolu beidzot 2022. gadā, izvēles </a:t>
            </a:r>
            <a:r>
              <a:rPr lang="lv-LV" sz="2200" b="1" dirty="0">
                <a:solidFill>
                  <a:srgbClr val="66478B"/>
                </a:solidFill>
                <a:latin typeface="Times New Roman" panose="02020603050405020304" pitchFamily="18" charset="0"/>
                <a:cs typeface="Times New Roman" panose="02020603050405020304" pitchFamily="18" charset="0"/>
              </a:rPr>
              <a:t>eksāmens nav </a:t>
            </a:r>
            <a:r>
              <a:rPr lang="lv-LV" sz="2200" b="1" dirty="0" smtClean="0">
                <a:solidFill>
                  <a:srgbClr val="66478B"/>
                </a:solidFill>
                <a:latin typeface="Times New Roman" panose="02020603050405020304" pitchFamily="18" charset="0"/>
                <a:cs typeface="Times New Roman" panose="02020603050405020304" pitchFamily="18" charset="0"/>
              </a:rPr>
              <a:t>obligāts</a:t>
            </a:r>
            <a:endParaRPr lang="lv-LV" sz="2200"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Google Shape;283;p34"/>
          <p:cNvPicPr preferRelativeResize="0"/>
          <p:nvPr/>
        </p:nvPicPr>
        <p:blipFill rotWithShape="1">
          <a:blip r:embed="rId2">
            <a:alphaModFix/>
          </a:blip>
          <a:srcRect/>
          <a:stretch/>
        </p:blipFill>
        <p:spPr>
          <a:xfrm>
            <a:off x="7468252" y="227724"/>
            <a:ext cx="934968" cy="768188"/>
          </a:xfrm>
          <a:prstGeom prst="rect">
            <a:avLst/>
          </a:prstGeom>
          <a:noFill/>
          <a:ln>
            <a:noFill/>
          </a:ln>
        </p:spPr>
      </p:pic>
      <p:sp>
        <p:nvSpPr>
          <p:cNvPr id="11" name="Google Shape;641;p50"/>
          <p:cNvSpPr/>
          <p:nvPr/>
        </p:nvSpPr>
        <p:spPr>
          <a:xfrm>
            <a:off x="530934" y="220222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2" name="Google Shape;642;p50"/>
          <p:cNvSpPr/>
          <p:nvPr/>
        </p:nvSpPr>
        <p:spPr>
          <a:xfrm>
            <a:off x="530934" y="275987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3" name="Google Shape;643;p50"/>
          <p:cNvSpPr/>
          <p:nvPr/>
        </p:nvSpPr>
        <p:spPr>
          <a:xfrm>
            <a:off x="530934" y="445706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4;p50"/>
          <p:cNvSpPr/>
          <p:nvPr/>
        </p:nvSpPr>
        <p:spPr>
          <a:xfrm>
            <a:off x="530934" y="536714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355493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solidFill>
                  <a:srgbClr val="66478B"/>
                </a:solidFill>
              </a:rPr>
              <a:t>Vērtēšana</a:t>
            </a:r>
            <a:br>
              <a:rPr lang="lv-LV" dirty="0">
                <a:solidFill>
                  <a:srgbClr val="66478B"/>
                </a:solidFill>
              </a:rPr>
            </a:br>
            <a:r>
              <a:rPr lang="lv-LV" sz="1800" dirty="0" smtClean="0"/>
              <a:t>2020./2021.m.g.</a:t>
            </a:r>
            <a:endParaRPr lang="lv-LV" sz="1800" dirty="0"/>
          </a:p>
        </p:txBody>
      </p:sp>
      <p:sp>
        <p:nvSpPr>
          <p:cNvPr id="3" name="Rectangle 2"/>
          <p:cNvSpPr/>
          <p:nvPr/>
        </p:nvSpPr>
        <p:spPr>
          <a:xfrm>
            <a:off x="789271" y="1932603"/>
            <a:ext cx="8354729" cy="4708981"/>
          </a:xfrm>
          <a:prstGeom prst="rect">
            <a:avLst/>
          </a:prstGeom>
        </p:spPr>
        <p:txBody>
          <a:bodyPr wrap="square">
            <a:spAutoFit/>
          </a:bodyPr>
          <a:lstStyle/>
          <a:p>
            <a:endParaRPr lang="lv-LV" sz="2000" dirty="0"/>
          </a:p>
          <a:p>
            <a:pPr marL="342900" indent="-342900">
              <a:spcAft>
                <a:spcPts val="1200"/>
              </a:spcAft>
              <a:buFont typeface="Arial" panose="020B0604020202020204" pitchFamily="34" charset="0"/>
              <a:buChar char="•"/>
            </a:pPr>
            <a:r>
              <a:rPr lang="lv-LV" sz="2000" b="1" dirty="0" smtClean="0">
                <a:solidFill>
                  <a:srgbClr val="66478B"/>
                </a:solidFill>
                <a:latin typeface="Times New Roman" panose="02020603050405020304" pitchFamily="18" charset="0"/>
                <a:cs typeface="Times New Roman" panose="02020603050405020304" pitchFamily="18" charset="0"/>
              </a:rPr>
              <a:t>Maija beigas – jūnija sākums</a:t>
            </a:r>
          </a:p>
          <a:p>
            <a:pPr marL="342900" indent="-342900">
              <a:spcAft>
                <a:spcPts val="1200"/>
              </a:spcAft>
              <a:buFont typeface="Arial" panose="020B0604020202020204" pitchFamily="34" charset="0"/>
              <a:buChar char="•"/>
            </a:pPr>
            <a:r>
              <a:rPr lang="lv-LV" sz="2000" dirty="0" smtClean="0">
                <a:latin typeface="Times New Roman" panose="02020603050405020304" pitchFamily="18" charset="0"/>
                <a:cs typeface="Times New Roman" panose="02020603050405020304" pitchFamily="18" charset="0"/>
              </a:rPr>
              <a:t>Vērtētājiem februārī būs jāpārreģistrējas</a:t>
            </a:r>
          </a:p>
          <a:p>
            <a:pPr marL="342900" indent="-342900">
              <a:spcAft>
                <a:spcPts val="1200"/>
              </a:spcAft>
              <a:buFont typeface="Arial" panose="020B0604020202020204" pitchFamily="34" charset="0"/>
              <a:buChar char="•"/>
            </a:pPr>
            <a:r>
              <a:rPr lang="lv-LV" sz="2000" dirty="0" smtClean="0">
                <a:latin typeface="Times New Roman" panose="02020603050405020304" pitchFamily="18" charset="0"/>
                <a:cs typeface="Times New Roman" panose="02020603050405020304" pitchFamily="18" charset="0"/>
              </a:rPr>
              <a:t>Aicinām pievienoties arī jaunos kolēģus</a:t>
            </a:r>
          </a:p>
          <a:p>
            <a:pPr marL="342900" indent="-342900">
              <a:spcAft>
                <a:spcPts val="1200"/>
              </a:spcAft>
              <a:buFont typeface="Arial" panose="020B0604020202020204" pitchFamily="34" charset="0"/>
              <a:buChar char="•"/>
            </a:pPr>
            <a:r>
              <a:rPr lang="lv-LV" sz="2000" dirty="0" smtClean="0">
                <a:latin typeface="Times New Roman" panose="02020603050405020304" pitchFamily="18" charset="0"/>
                <a:cs typeface="Times New Roman" panose="02020603050405020304" pitchFamily="18" charset="0"/>
              </a:rPr>
              <a:t>Vērtēšana tikai tiešsaistē</a:t>
            </a:r>
          </a:p>
          <a:p>
            <a:pPr marL="342900" indent="-342900">
              <a:spcAft>
                <a:spcPts val="1200"/>
              </a:spcAft>
              <a:buFont typeface="Arial" panose="020B0604020202020204" pitchFamily="34" charset="0"/>
              <a:buChar char="•"/>
            </a:pPr>
            <a:endParaRPr lang="lv-LV" sz="2000" dirty="0">
              <a:latin typeface="Times New Roman" panose="02020603050405020304" pitchFamily="18" charset="0"/>
              <a:cs typeface="Times New Roman" panose="02020603050405020304" pitchFamily="18" charset="0"/>
            </a:endParaRPr>
          </a:p>
          <a:p>
            <a:pPr algn="ctr">
              <a:spcAft>
                <a:spcPts val="1200"/>
              </a:spcAft>
            </a:pPr>
            <a:r>
              <a:rPr lang="lv-LV" sz="2000" b="1" dirty="0" smtClean="0">
                <a:solidFill>
                  <a:srgbClr val="66478B"/>
                </a:solidFill>
                <a:latin typeface="Times New Roman" panose="02020603050405020304" pitchFamily="18" charset="0"/>
                <a:cs typeface="Times New Roman" panose="02020603050405020304" pitchFamily="18" charset="0"/>
              </a:rPr>
              <a:t>Sertifikāti par pamatizglītību 2021.gada 11.jūnijā</a:t>
            </a:r>
          </a:p>
          <a:p>
            <a:pPr algn="ctr">
              <a:spcAft>
                <a:spcPts val="1200"/>
              </a:spcAft>
            </a:pPr>
            <a:endParaRPr lang="lv-LV" sz="2000" b="1" dirty="0">
              <a:solidFill>
                <a:srgbClr val="66478B"/>
              </a:solidFill>
              <a:latin typeface="Times New Roman" panose="02020603050405020304" pitchFamily="18" charset="0"/>
              <a:cs typeface="Times New Roman" panose="02020603050405020304" pitchFamily="18" charset="0"/>
            </a:endParaRPr>
          </a:p>
          <a:p>
            <a:pPr algn="ctr">
              <a:spcAft>
                <a:spcPts val="1200"/>
              </a:spcAft>
            </a:pPr>
            <a:r>
              <a:rPr lang="lv-LV" sz="2000" b="1" dirty="0" smtClean="0">
                <a:solidFill>
                  <a:srgbClr val="66478B"/>
                </a:solidFill>
                <a:latin typeface="Times New Roman" panose="02020603050405020304" pitchFamily="18" charset="0"/>
                <a:cs typeface="Times New Roman" panose="02020603050405020304" pitchFamily="18" charset="0"/>
              </a:rPr>
              <a:t>Sertifikāti par vidējo izglītību </a:t>
            </a:r>
            <a:r>
              <a:rPr lang="lv-LV" sz="2000" b="1" dirty="0">
                <a:solidFill>
                  <a:srgbClr val="66478B"/>
                </a:solidFill>
                <a:latin typeface="Times New Roman" panose="02020603050405020304" pitchFamily="18" charset="0"/>
                <a:cs typeface="Times New Roman" panose="02020603050405020304" pitchFamily="18" charset="0"/>
              </a:rPr>
              <a:t>2021.gada </a:t>
            </a:r>
            <a:r>
              <a:rPr lang="lv-LV" sz="2000" b="1" dirty="0" smtClean="0">
                <a:solidFill>
                  <a:srgbClr val="66478B"/>
                </a:solidFill>
                <a:latin typeface="Times New Roman" panose="02020603050405020304" pitchFamily="18" charset="0"/>
                <a:cs typeface="Times New Roman" panose="02020603050405020304" pitchFamily="18" charset="0"/>
              </a:rPr>
              <a:t>30.jūnijā</a:t>
            </a:r>
          </a:p>
          <a:p>
            <a:endParaRPr lang="lv-LV" sz="2000" dirty="0" smtClean="0">
              <a:latin typeface="Times New Roman" panose="02020603050405020304" pitchFamily="18" charset="0"/>
              <a:cs typeface="Times New Roman" panose="02020603050405020304" pitchFamily="18" charset="0"/>
            </a:endParaRPr>
          </a:p>
          <a:p>
            <a:endParaRPr lang="lv-LV" sz="2000" dirty="0"/>
          </a:p>
        </p:txBody>
      </p:sp>
      <p:pic>
        <p:nvPicPr>
          <p:cNvPr id="4" name="Google Shape;267;p34"/>
          <p:cNvPicPr preferRelativeResize="0"/>
          <p:nvPr/>
        </p:nvPicPr>
        <p:blipFill rotWithShape="1">
          <a:blip r:embed="rId2">
            <a:alphaModFix/>
          </a:blip>
          <a:srcRect/>
          <a:stretch/>
        </p:blipFill>
        <p:spPr>
          <a:xfrm>
            <a:off x="1444943" y="4374036"/>
            <a:ext cx="579254" cy="579254"/>
          </a:xfrm>
          <a:prstGeom prst="rect">
            <a:avLst/>
          </a:prstGeom>
          <a:noFill/>
          <a:ln>
            <a:noFill/>
          </a:ln>
        </p:spPr>
      </p:pic>
      <p:pic>
        <p:nvPicPr>
          <p:cNvPr id="5" name="Google Shape;267;p34"/>
          <p:cNvPicPr preferRelativeResize="0"/>
          <p:nvPr/>
        </p:nvPicPr>
        <p:blipFill rotWithShape="1">
          <a:blip r:embed="rId2">
            <a:alphaModFix/>
          </a:blip>
          <a:srcRect/>
          <a:stretch/>
        </p:blipFill>
        <p:spPr>
          <a:xfrm>
            <a:off x="1444943" y="5264483"/>
            <a:ext cx="579254" cy="579254"/>
          </a:xfrm>
          <a:prstGeom prst="rect">
            <a:avLst/>
          </a:prstGeom>
          <a:noFill/>
          <a:ln>
            <a:noFill/>
          </a:ln>
        </p:spPr>
      </p:pic>
      <p:pic>
        <p:nvPicPr>
          <p:cNvPr id="7" name="Google Shape;284;p34"/>
          <p:cNvPicPr preferRelativeResize="0"/>
          <p:nvPr/>
        </p:nvPicPr>
        <p:blipFill rotWithShape="1">
          <a:blip r:embed="rId3">
            <a:alphaModFix/>
          </a:blip>
          <a:srcRect/>
          <a:stretch/>
        </p:blipFill>
        <p:spPr>
          <a:xfrm>
            <a:off x="7034019" y="381000"/>
            <a:ext cx="744167" cy="748705"/>
          </a:xfrm>
          <a:prstGeom prst="rect">
            <a:avLst/>
          </a:prstGeom>
          <a:noFill/>
          <a:ln>
            <a:noFill/>
          </a:ln>
        </p:spPr>
      </p:pic>
    </p:spTree>
    <p:extLst>
      <p:ext uri="{BB962C8B-B14F-4D97-AF65-F5344CB8AC3E}">
        <p14:creationId xmlns:p14="http://schemas.microsoft.com/office/powerpoint/2010/main" val="4100916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smtClean="0">
                <a:solidFill>
                  <a:srgbClr val="66478B"/>
                </a:solidFill>
              </a:rPr>
              <a:t>Eksāmeni vidusskolā</a:t>
            </a:r>
            <a:r>
              <a:rPr lang="lv-LV" sz="1800" dirty="0">
                <a:solidFill>
                  <a:schemeClr val="tx2"/>
                </a:solidFill>
              </a:rPr>
              <a:t/>
            </a:r>
            <a:br>
              <a:rPr lang="lv-LV" sz="1800" dirty="0">
                <a:solidFill>
                  <a:schemeClr val="tx2"/>
                </a:solidFill>
              </a:rPr>
            </a:br>
            <a:endParaRPr lang="lv-LV" dirty="0"/>
          </a:p>
        </p:txBody>
      </p:sp>
      <p:sp>
        <p:nvSpPr>
          <p:cNvPr id="4" name="Rectangle 3"/>
          <p:cNvSpPr/>
          <p:nvPr/>
        </p:nvSpPr>
        <p:spPr>
          <a:xfrm>
            <a:off x="1417841" y="3576578"/>
            <a:ext cx="8142972" cy="1674305"/>
          </a:xfrm>
          <a:prstGeom prst="rect">
            <a:avLst/>
          </a:prstGeom>
        </p:spPr>
        <p:txBody>
          <a:bodyPr wrap="square">
            <a:spAutoFit/>
          </a:bodyPr>
          <a:lstStyle/>
          <a:p>
            <a:pPr lvl="0">
              <a:lnSpc>
                <a:spcPct val="115000"/>
              </a:lnSpc>
              <a:spcBef>
                <a:spcPts val="600"/>
              </a:spcBef>
              <a:spcAft>
                <a:spcPts val="600"/>
              </a:spcAft>
            </a:pPr>
            <a:endParaRPr lang="lv-LV" sz="2400" b="1" dirty="0" smtClean="0">
              <a:latin typeface="+mj-lt"/>
              <a:ea typeface="Calibri" panose="020F0502020204030204" pitchFamily="34" charset="0"/>
              <a:cs typeface="Times New Roman" panose="02020603050405020304" pitchFamily="18" charset="0"/>
            </a:endParaRPr>
          </a:p>
          <a:p>
            <a:pPr lvl="0">
              <a:lnSpc>
                <a:spcPct val="115000"/>
              </a:lnSpc>
              <a:spcBef>
                <a:spcPts val="600"/>
              </a:spcBef>
              <a:spcAft>
                <a:spcPts val="600"/>
              </a:spcAft>
            </a:pPr>
            <a:r>
              <a:rPr lang="lv-LV" sz="2400" dirty="0" smtClean="0">
                <a:latin typeface="Times New Roman" panose="02020603050405020304" pitchFamily="18" charset="0"/>
                <a:ea typeface="Calibri" panose="020F0502020204030204" pitchFamily="34" charset="0"/>
                <a:cs typeface="Times New Roman" panose="02020603050405020304" pitchFamily="18" charset="0"/>
              </a:rPr>
              <a:t>skolu beidz ar gada vērtējumiem</a:t>
            </a:r>
          </a:p>
          <a:p>
            <a:pPr lvl="0">
              <a:lnSpc>
                <a:spcPct val="115000"/>
              </a:lnSpc>
              <a:spcBef>
                <a:spcPts val="600"/>
              </a:spcBef>
              <a:spcAft>
                <a:spcPts val="600"/>
              </a:spcAft>
            </a:pPr>
            <a:r>
              <a:rPr lang="lv-LV" sz="2400" dirty="0" smtClean="0">
                <a:effectLst/>
                <a:latin typeface="Times New Roman" panose="02020603050405020304" pitchFamily="18" charset="0"/>
                <a:ea typeface="Calibri" panose="020F0502020204030204" pitchFamily="34" charset="0"/>
                <a:cs typeface="Times New Roman" panose="02020603050405020304" pitchFamily="18" charset="0"/>
              </a:rPr>
              <a:t>augstskolas koriģē uzņemšanas noteikumus</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Google Shape;266;p34"/>
          <p:cNvPicPr preferRelativeResize="0"/>
          <p:nvPr/>
        </p:nvPicPr>
        <p:blipFill rotWithShape="1">
          <a:blip r:embed="rId3">
            <a:alphaModFix/>
          </a:blip>
          <a:srcRect/>
          <a:stretch/>
        </p:blipFill>
        <p:spPr>
          <a:xfrm>
            <a:off x="7508535" y="192999"/>
            <a:ext cx="579254" cy="579254"/>
          </a:xfrm>
          <a:prstGeom prst="rect">
            <a:avLst/>
          </a:prstGeom>
          <a:noFill/>
          <a:ln>
            <a:noFill/>
          </a:ln>
        </p:spPr>
      </p:pic>
      <p:sp>
        <p:nvSpPr>
          <p:cNvPr id="3" name="Frame 2"/>
          <p:cNvSpPr/>
          <p:nvPr/>
        </p:nvSpPr>
        <p:spPr>
          <a:xfrm>
            <a:off x="544011" y="2083443"/>
            <a:ext cx="8229600" cy="1493135"/>
          </a:xfrm>
          <a:prstGeom prst="frame">
            <a:avLst/>
          </a:prstGeom>
          <a:solidFill>
            <a:srgbClr val="543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66478B"/>
              </a:solidFill>
            </a:endParaRPr>
          </a:p>
        </p:txBody>
      </p:sp>
      <p:sp>
        <p:nvSpPr>
          <p:cNvPr id="6" name="Google Shape;390;p36"/>
          <p:cNvSpPr/>
          <p:nvPr/>
        </p:nvSpPr>
        <p:spPr>
          <a:xfrm>
            <a:off x="676613" y="4179094"/>
            <a:ext cx="567608" cy="450305"/>
          </a:xfrm>
          <a:prstGeom prst="chevron">
            <a:avLst>
              <a:gd name="adj" fmla="val 50000"/>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7" name="Google Shape;390;p36"/>
          <p:cNvSpPr/>
          <p:nvPr/>
        </p:nvSpPr>
        <p:spPr>
          <a:xfrm>
            <a:off x="676613" y="4792848"/>
            <a:ext cx="567608" cy="450305"/>
          </a:xfrm>
          <a:prstGeom prst="chevron">
            <a:avLst>
              <a:gd name="adj" fmla="val 50000"/>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8" name="Rectangle 7"/>
          <p:cNvSpPr/>
          <p:nvPr/>
        </p:nvSpPr>
        <p:spPr>
          <a:xfrm>
            <a:off x="1331089" y="2429901"/>
            <a:ext cx="6756700" cy="800219"/>
          </a:xfrm>
          <a:prstGeom prst="rect">
            <a:avLst/>
          </a:prstGeom>
        </p:spPr>
        <p:txBody>
          <a:bodyPr wrap="square">
            <a:spAutoFit/>
          </a:bodyPr>
          <a:lstStyle/>
          <a:p>
            <a:pPr lvl="0" algn="ctr">
              <a:lnSpc>
                <a:spcPct val="115000"/>
              </a:lnSpc>
              <a:spcBef>
                <a:spcPts val="600"/>
              </a:spcBef>
              <a:spcAft>
                <a:spcPts val="600"/>
              </a:spcAft>
            </a:pPr>
            <a:r>
              <a:rPr lang="lv-LV" sz="2000" b="1" dirty="0">
                <a:solidFill>
                  <a:srgbClr val="66478B"/>
                </a:solidFill>
                <a:latin typeface="Times New Roman" panose="02020603050405020304" pitchFamily="18" charset="0"/>
                <a:ea typeface="Calibri" panose="020F0502020204030204" pitchFamily="34" charset="0"/>
                <a:cs typeface="Times New Roman" panose="02020603050405020304" pitchFamily="18" charset="0"/>
              </a:rPr>
              <a:t>Ja ārkārtas situācijas dēļ eksāmeni nevar notikt ne pamata, ne papildu termiņā (līdz 7.jūlijam)</a:t>
            </a:r>
          </a:p>
        </p:txBody>
      </p:sp>
    </p:spTree>
    <p:extLst>
      <p:ext uri="{BB962C8B-B14F-4D97-AF65-F5344CB8AC3E}">
        <p14:creationId xmlns:p14="http://schemas.microsoft.com/office/powerpoint/2010/main" val="243101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816" y="2108537"/>
            <a:ext cx="8429050" cy="1885453"/>
          </a:xfrm>
          <a:prstGeom prst="rect">
            <a:avLst/>
          </a:prstGeom>
        </p:spPr>
        <p:txBody>
          <a:bodyPr wrap="square">
            <a:spAutoFit/>
          </a:bodyPr>
          <a:lstStyle/>
          <a:p>
            <a:pPr algn="just">
              <a:lnSpc>
                <a:spcPct val="115000"/>
              </a:lnSpc>
              <a:spcAft>
                <a:spcPts val="1000"/>
              </a:spcAft>
            </a:pPr>
            <a:r>
              <a:rPr lang="lv-LV" sz="2400" b="1" dirty="0">
                <a:solidFill>
                  <a:srgbClr val="66478B"/>
                </a:solidFill>
                <a:latin typeface="Times New Roman" panose="02020603050405020304" pitchFamily="18" charset="0"/>
                <a:ea typeface="Calibri" panose="020F0502020204030204" pitchFamily="34" charset="0"/>
                <a:cs typeface="Times New Roman" panose="02020603050405020304" pitchFamily="18" charset="0"/>
              </a:rPr>
              <a:t>Šobrīd ir apstiprināti Ministru kabineta noteikumi Nr. 319 </a:t>
            </a:r>
            <a:endParaRPr lang="lv-LV" sz="2400" b="1" dirty="0" smtClean="0">
              <a:solidFill>
                <a:srgbClr val="66478B"/>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v-LV" sz="2400" b="1" u="sng" dirty="0" smtClean="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lv-LV" sz="2400"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Par valsts pārbaudes norises laiku 2020./2021. mācību gadā”</a:t>
            </a:r>
            <a:r>
              <a:rPr lang="lv-LV" sz="2400" b="1"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 tām izglītības iestādēm,</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 kuras īsteno vispārējās pamatizglītības programmas un vispārējās vidējās izglītības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programmas</a:t>
            </a:r>
          </a:p>
        </p:txBody>
      </p:sp>
      <p:sp>
        <p:nvSpPr>
          <p:cNvPr id="2" name="Rectangle 1"/>
          <p:cNvSpPr/>
          <p:nvPr/>
        </p:nvSpPr>
        <p:spPr>
          <a:xfrm>
            <a:off x="857870" y="5585466"/>
            <a:ext cx="7335663" cy="483017"/>
          </a:xfrm>
          <a:prstGeom prst="rect">
            <a:avLst/>
          </a:prstGeom>
        </p:spPr>
        <p:txBody>
          <a:bodyPr wrap="none">
            <a:spAutoFit/>
          </a:bodyPr>
          <a:lstStyle/>
          <a:p>
            <a:pPr algn="just">
              <a:lnSpc>
                <a:spcPct val="115000"/>
              </a:lnSpc>
              <a:spcAft>
                <a:spcPts val="1000"/>
              </a:spcAft>
            </a:pPr>
            <a:r>
              <a:rPr lang="lv-LV" sz="2400" b="1" dirty="0">
                <a:solidFill>
                  <a:srgbClr val="66478B"/>
                </a:solidFill>
                <a:latin typeface="Times New Roman" panose="02020603050405020304" pitchFamily="18" charset="0"/>
                <a:ea typeface="Calibri" panose="020F0502020204030204" pitchFamily="34" charset="0"/>
                <a:cs typeface="Times New Roman" panose="02020603050405020304" pitchFamily="18" charset="0"/>
              </a:rPr>
              <a:t>Atbilstoši epidemioloģiskajai situācijai MK tiks grozīti</a:t>
            </a:r>
          </a:p>
        </p:txBody>
      </p:sp>
    </p:spTree>
    <p:extLst>
      <p:ext uri="{BB962C8B-B14F-4D97-AF65-F5344CB8AC3E}">
        <p14:creationId xmlns:p14="http://schemas.microsoft.com/office/powerpoint/2010/main" val="3183398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rgbClr val="66478B"/>
                </a:solidFill>
              </a:rPr>
              <a:t>Gatavošanās 2020./2021.m.g. noslēguma pārbaudes darbiem</a:t>
            </a:r>
            <a:endParaRPr lang="lv-LV" dirty="0">
              <a:solidFill>
                <a:srgbClr val="66478B"/>
              </a:solidFill>
            </a:endParaRPr>
          </a:p>
        </p:txBody>
      </p:sp>
      <p:sp>
        <p:nvSpPr>
          <p:cNvPr id="3" name="Rectangle 2"/>
          <p:cNvSpPr/>
          <p:nvPr/>
        </p:nvSpPr>
        <p:spPr>
          <a:xfrm>
            <a:off x="824726" y="1539062"/>
            <a:ext cx="8041481" cy="1631216"/>
          </a:xfrm>
          <a:prstGeom prst="rect">
            <a:avLst/>
          </a:prstGeom>
        </p:spPr>
        <p:txBody>
          <a:bodyPr wrap="square">
            <a:spAutoFit/>
          </a:bodyPr>
          <a:lstStyle/>
          <a:p>
            <a:r>
              <a:rPr lang="lv-LV" sz="2000" b="1" dirty="0">
                <a:solidFill>
                  <a:srgbClr val="66478B"/>
                </a:solidFill>
                <a:latin typeface="Times New Roman" panose="02020603050405020304" pitchFamily="18" charset="0"/>
                <a:cs typeface="Times New Roman" panose="02020603050405020304" pitchFamily="18" charset="0"/>
              </a:rPr>
              <a:t>Eksāmeni par vidējo izglītību notiks pēc pagājušā gada parauga:</a:t>
            </a:r>
          </a:p>
          <a:p>
            <a:pPr marL="342900" lvl="0" indent="-342900">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3h stundu gari, </a:t>
            </a:r>
          </a:p>
          <a:p>
            <a:pPr marL="342900" lvl="0" indent="-342900">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visos eksāmenos skenējamas atbilžu lapas, </a:t>
            </a:r>
          </a:p>
          <a:p>
            <a:pPr marL="342900" lvl="0" indent="-342900">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valodu eksāmenos nebūs valodas lietojuma daļas</a:t>
            </a:r>
            <a:r>
              <a:rPr lang="lv-LV" sz="2000" dirty="0" smtClean="0">
                <a:latin typeface="Times New Roman" panose="02020603050405020304" pitchFamily="18" charset="0"/>
                <a:cs typeface="Times New Roman" panose="02020603050405020304" pitchFamily="18" charset="0"/>
              </a:rPr>
              <a:t>.</a:t>
            </a:r>
            <a:endParaRPr lang="lv-LV" sz="2000"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4114800" y="3586586"/>
            <a:ext cx="4751407" cy="2062103"/>
          </a:xfrm>
          <a:prstGeom prst="rect">
            <a:avLst/>
          </a:prstGeom>
        </p:spPr>
        <p:txBody>
          <a:bodyPr wrap="square">
            <a:spAutoFit/>
          </a:bodyPr>
          <a:lstStyle/>
          <a:p>
            <a:pPr algn="just"/>
            <a:r>
              <a:rPr lang="lv-LV" sz="1600" dirty="0">
                <a:latin typeface="Times New Roman" panose="02020603050405020304" pitchFamily="18" charset="0"/>
                <a:cs typeface="Times New Roman" panose="02020603050405020304" pitchFamily="18" charset="0"/>
              </a:rPr>
              <a:t>Valsts izglītības satura centra eksperti </a:t>
            </a:r>
            <a:r>
              <a:rPr lang="lv-LV" sz="1600" dirty="0">
                <a:latin typeface="Times New Roman" panose="02020603050405020304" pitchFamily="18" charset="0"/>
                <a:cs typeface="Times New Roman" panose="02020603050405020304" pitchFamily="18" charset="0"/>
                <a:hlinkClick r:id="rId2"/>
              </a:rPr>
              <a:t>izveidojuši videolekciju ciklu </a:t>
            </a:r>
            <a:r>
              <a:rPr lang="lv-LV" sz="1600" dirty="0" smtClean="0">
                <a:latin typeface="Times New Roman" panose="02020603050405020304" pitchFamily="18" charset="0"/>
                <a:cs typeface="Times New Roman" panose="02020603050405020304" pitchFamily="18" charset="0"/>
              </a:rPr>
              <a:t> (</a:t>
            </a:r>
            <a:r>
              <a:rPr lang="lv-LV" sz="1600" dirty="0">
                <a:latin typeface="Times New Roman" panose="02020603050405020304" pitchFamily="18" charset="0"/>
                <a:cs typeface="Times New Roman" panose="02020603050405020304" pitchFamily="18" charset="0"/>
              </a:rPr>
              <a:t>9 skaidrojoši videomateriāli) par 2019./2020.gada centralizēto eksāmenu rezultātiem un ieteikumiem, kā skolēniem pilnveidot savas zināšanas prasmes un pilnvērtīgāk sagatavoties noslēguma pārbaudījumiem.  </a:t>
            </a:r>
            <a:endParaRPr lang="lv-LV" sz="1600" dirty="0" smtClean="0">
              <a:latin typeface="Times New Roman" panose="02020603050405020304" pitchFamily="18" charset="0"/>
              <a:cs typeface="Times New Roman" panose="02020603050405020304" pitchFamily="18" charset="0"/>
            </a:endParaRPr>
          </a:p>
          <a:p>
            <a:pPr algn="just"/>
            <a:r>
              <a:rPr lang="lv-LV" sz="1600" dirty="0" err="1" smtClean="0">
                <a:latin typeface="Times New Roman" panose="02020603050405020304" pitchFamily="18" charset="0"/>
                <a:cs typeface="Times New Roman" panose="02020603050405020304" pitchFamily="18" charset="0"/>
              </a:rPr>
              <a:t>Videolekcijas</a:t>
            </a:r>
            <a:r>
              <a:rPr lang="lv-LV" sz="1600" dirty="0" smtClean="0">
                <a:latin typeface="Times New Roman" panose="02020603050405020304" pitchFamily="18" charset="0"/>
                <a:cs typeface="Times New Roman" panose="02020603050405020304" pitchFamily="18" charset="0"/>
              </a:rPr>
              <a:t> </a:t>
            </a:r>
            <a:r>
              <a:rPr lang="lv-LV" sz="1600" dirty="0">
                <a:latin typeface="Times New Roman" panose="02020603050405020304" pitchFamily="18" charset="0"/>
                <a:cs typeface="Times New Roman" panose="02020603050405020304" pitchFamily="18" charset="0"/>
              </a:rPr>
              <a:t>pieejamas Valsts izglītības satura centra </a:t>
            </a:r>
            <a:r>
              <a:rPr lang="lv-LV" sz="1600" u="sng" dirty="0">
                <a:latin typeface="Times New Roman" panose="02020603050405020304" pitchFamily="18" charset="0"/>
                <a:cs typeface="Times New Roman" panose="02020603050405020304" pitchFamily="18" charset="0"/>
                <a:hlinkClick r:id="rId3"/>
              </a:rPr>
              <a:t>Youtube </a:t>
            </a:r>
            <a:r>
              <a:rPr lang="lv-LV" sz="1600" u="sng" dirty="0" smtClean="0">
                <a:latin typeface="Times New Roman" panose="02020603050405020304" pitchFamily="18" charset="0"/>
                <a:cs typeface="Times New Roman" panose="02020603050405020304" pitchFamily="18" charset="0"/>
                <a:hlinkClick r:id="rId3"/>
              </a:rPr>
              <a:t>kanālā</a:t>
            </a:r>
            <a:endParaRPr lang="lv-LV" sz="1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26" y="3586586"/>
            <a:ext cx="3136739" cy="1798397"/>
          </a:xfrm>
          <a:prstGeom prst="rect">
            <a:avLst/>
          </a:prstGeom>
        </p:spPr>
      </p:pic>
    </p:spTree>
    <p:extLst>
      <p:ext uri="{BB962C8B-B14F-4D97-AF65-F5344CB8AC3E}">
        <p14:creationId xmlns:p14="http://schemas.microsoft.com/office/powerpoint/2010/main" val="392553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p:nvPr/>
        </p:nvSpPr>
        <p:spPr>
          <a:xfrm>
            <a:off x="8534400" y="6324600"/>
            <a:ext cx="387458" cy="304800"/>
          </a:xfrm>
          <a:prstGeom prst="rect">
            <a:avLst/>
          </a:prstGeom>
          <a:noFill/>
          <a:ln>
            <a:noFill/>
          </a:ln>
        </p:spPr>
        <p:txBody>
          <a:bodyPr spcFirstLastPara="1" wrap="square" lIns="93950" tIns="46975" rIns="93950" bIns="46975" anchor="ctr" anchorCtr="0">
            <a:noAutofit/>
          </a:bodyPr>
          <a:lstStyle/>
          <a:p>
            <a:pPr marL="0" marR="0" lvl="0" indent="0" algn="r" rtl="0">
              <a:lnSpc>
                <a:spcPct val="100000"/>
              </a:lnSpc>
              <a:spcBef>
                <a:spcPts val="0"/>
              </a:spcBef>
              <a:spcAft>
                <a:spcPts val="0"/>
              </a:spcAft>
              <a:buClr>
                <a:srgbClr val="898989"/>
              </a:buClr>
              <a:buSzPts val="1000"/>
              <a:buFont typeface="Verdana"/>
              <a:buNone/>
            </a:pPr>
            <a:fld id="{00000000-1234-1234-1234-123412341234}" type="slidenum">
              <a:rPr lang="en-US" sz="1000" b="0" i="0" u="none">
                <a:solidFill>
                  <a:srgbClr val="898989"/>
                </a:solidFill>
                <a:latin typeface="Verdana"/>
                <a:ea typeface="Verdana"/>
                <a:cs typeface="Verdana"/>
                <a:sym typeface="Verdana"/>
              </a:rPr>
              <a:t>16</a:t>
            </a:fld>
            <a:endParaRPr dirty="0"/>
          </a:p>
        </p:txBody>
      </p:sp>
      <p:pic>
        <p:nvPicPr>
          <p:cNvPr id="6" name="Attēls 19" descr="Attēls, kurā ir teksts, persona, iekštelpa, ekrānuzņē​​​mums&#10;&#10;Apraksts ģenerēts automātiski">
            <a:extLst>
              <a:ext uri="{FF2B5EF4-FFF2-40B4-BE49-F238E27FC236}">
                <a16:creationId xmlns:lc="http://schemas.openxmlformats.org/drawingml/2006/lockedCanvas" xmlns:a16="http://schemas.microsoft.com/office/drawing/2014/main" xmlns="" id="{D2D6E026-5DD6-4A26-A906-0AF0F15EEE9B}"/>
              </a:ext>
            </a:extLst>
          </p:cNvPr>
          <p:cNvPicPr>
            <a:picLocks noChangeAspect="1"/>
          </p:cNvPicPr>
          <p:nvPr/>
        </p:nvPicPr>
        <p:blipFill>
          <a:blip r:embed="rId3"/>
          <a:stretch>
            <a:fillRect/>
          </a:stretch>
        </p:blipFill>
        <p:spPr>
          <a:xfrm>
            <a:off x="323586" y="2775989"/>
            <a:ext cx="3298593" cy="1888634"/>
          </a:xfrm>
          <a:prstGeom prst="rect">
            <a:avLst/>
          </a:prstGeom>
          <a:ln w="19050">
            <a:solidFill>
              <a:schemeClr val="accent3">
                <a:lumMod val="75000"/>
              </a:schemeClr>
            </a:solidFill>
          </a:ln>
        </p:spPr>
      </p:pic>
      <p:sp>
        <p:nvSpPr>
          <p:cNvPr id="7" name="TextBox 20">
            <a:extLst>
              <a:ext uri="{FF2B5EF4-FFF2-40B4-BE49-F238E27FC236}">
                <a16:creationId xmlns:lc="http://schemas.openxmlformats.org/drawingml/2006/lockedCanvas" xmlns:a16="http://schemas.microsoft.com/office/drawing/2014/main" xmlns="" id="{F7AEE112-F4C0-4BC4-80AA-2617803B1919}"/>
              </a:ext>
            </a:extLst>
          </p:cNvPr>
          <p:cNvSpPr txBox="1"/>
          <p:nvPr/>
        </p:nvSpPr>
        <p:spPr>
          <a:xfrm>
            <a:off x="630982" y="6435969"/>
            <a:ext cx="782721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lv-LV" dirty="0">
                <a:hlinkClick r:id="rId4"/>
              </a:rPr>
              <a:t>https://www.visc.gov.lv/lv/jaunums/valsts-parbaudes-darbu-programmas-20202021macibu-gads</a:t>
            </a:r>
            <a:r>
              <a:rPr lang="lv-LV" dirty="0"/>
              <a:t> </a:t>
            </a:r>
          </a:p>
        </p:txBody>
      </p:sp>
      <p:sp>
        <p:nvSpPr>
          <p:cNvPr id="4" name="TextBox 3"/>
          <p:cNvSpPr txBox="1"/>
          <p:nvPr/>
        </p:nvSpPr>
        <p:spPr>
          <a:xfrm>
            <a:off x="2262435" y="333006"/>
            <a:ext cx="6673480" cy="707886"/>
          </a:xfrm>
          <a:prstGeom prst="rect">
            <a:avLst/>
          </a:prstGeom>
          <a:noFill/>
        </p:spPr>
        <p:txBody>
          <a:bodyPr wrap="square" rtlCol="0">
            <a:spAutoFit/>
          </a:bodyPr>
          <a:lstStyle/>
          <a:p>
            <a:pPr>
              <a:buClr>
                <a:schemeClr val="accent4">
                  <a:lumMod val="75000"/>
                </a:schemeClr>
              </a:buClr>
            </a:pPr>
            <a:r>
              <a:rPr lang="lv-LV" sz="2000" b="1" dirty="0" smtClean="0">
                <a:solidFill>
                  <a:srgbClr val="66478B"/>
                </a:solidFill>
                <a:latin typeface="Verdana" panose="020B0604030504040204" pitchFamily="34" charset="0"/>
                <a:ea typeface="Verdana" panose="020B0604030504040204" pitchFamily="34" charset="0"/>
              </a:rPr>
              <a:t>Detalizētākas </a:t>
            </a:r>
            <a:r>
              <a:rPr lang="lv-LV" sz="2000" b="1" dirty="0">
                <a:solidFill>
                  <a:srgbClr val="66478B"/>
                </a:solidFill>
                <a:latin typeface="Verdana" panose="020B0604030504040204" pitchFamily="34" charset="0"/>
                <a:ea typeface="Verdana" panose="020B0604030504040204" pitchFamily="34" charset="0"/>
              </a:rPr>
              <a:t>pārbaudes darbu programmas</a:t>
            </a:r>
          </a:p>
          <a:p>
            <a:pPr>
              <a:buClr>
                <a:schemeClr val="accent4">
                  <a:lumMod val="75000"/>
                </a:schemeClr>
              </a:buClr>
            </a:pPr>
            <a:r>
              <a:rPr lang="lv-LV" sz="2000" b="1" dirty="0" smtClean="0">
                <a:solidFill>
                  <a:schemeClr val="bg2">
                    <a:lumMod val="75000"/>
                  </a:schemeClr>
                </a:solidFill>
                <a:latin typeface="Verdana" panose="020B0604030504040204" pitchFamily="34" charset="0"/>
                <a:ea typeface="Verdana" panose="020B0604030504040204" pitchFamily="34" charset="0"/>
              </a:rPr>
              <a:t> </a:t>
            </a:r>
            <a:endParaRPr lang="lv-LV" sz="2000" b="1" dirty="0">
              <a:solidFill>
                <a:schemeClr val="bg2">
                  <a:lumMod val="75000"/>
                </a:schemeClr>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rotWithShape="1">
          <a:blip r:embed="rId5"/>
          <a:srcRect l="17848" t="15738" r="17848" b="21702"/>
          <a:stretch/>
        </p:blipFill>
        <p:spPr>
          <a:xfrm>
            <a:off x="4821672" y="873864"/>
            <a:ext cx="3542066" cy="1938374"/>
          </a:xfrm>
          <a:prstGeom prst="rect">
            <a:avLst/>
          </a:prstGeom>
          <a:ln>
            <a:solidFill>
              <a:srgbClr val="66478B"/>
            </a:solidFill>
          </a:ln>
        </p:spPr>
      </p:pic>
      <p:pic>
        <p:nvPicPr>
          <p:cNvPr id="5" name="Picture 4"/>
          <p:cNvPicPr>
            <a:picLocks noChangeAspect="1"/>
          </p:cNvPicPr>
          <p:nvPr/>
        </p:nvPicPr>
        <p:blipFill rotWithShape="1">
          <a:blip r:embed="rId6"/>
          <a:srcRect l="17975" t="17089" r="26456" b="37679"/>
          <a:stretch/>
        </p:blipFill>
        <p:spPr>
          <a:xfrm>
            <a:off x="4821672" y="2927547"/>
            <a:ext cx="3542066" cy="1621766"/>
          </a:xfrm>
          <a:prstGeom prst="rect">
            <a:avLst/>
          </a:prstGeom>
          <a:ln>
            <a:solidFill>
              <a:srgbClr val="543378"/>
            </a:solidFill>
          </a:ln>
        </p:spPr>
      </p:pic>
      <p:pic>
        <p:nvPicPr>
          <p:cNvPr id="8" name="Picture 7"/>
          <p:cNvPicPr>
            <a:picLocks noChangeAspect="1"/>
          </p:cNvPicPr>
          <p:nvPr/>
        </p:nvPicPr>
        <p:blipFill rotWithShape="1">
          <a:blip r:embed="rId7"/>
          <a:srcRect l="17692" t="17350" r="24134" b="34786"/>
          <a:stretch/>
        </p:blipFill>
        <p:spPr>
          <a:xfrm>
            <a:off x="4821672" y="4730409"/>
            <a:ext cx="3542066" cy="1639303"/>
          </a:xfrm>
          <a:prstGeom prst="rect">
            <a:avLst/>
          </a:prstGeom>
          <a:ln>
            <a:solidFill>
              <a:srgbClr val="66478B"/>
            </a:solidFill>
          </a:ln>
        </p:spPr>
      </p:pic>
      <p:sp>
        <p:nvSpPr>
          <p:cNvPr id="9" name="Frame 8"/>
          <p:cNvSpPr/>
          <p:nvPr/>
        </p:nvSpPr>
        <p:spPr>
          <a:xfrm>
            <a:off x="5002619" y="1888905"/>
            <a:ext cx="559342" cy="108000"/>
          </a:xfrm>
          <a:prstGeom prst="frame">
            <a:avLst/>
          </a:prstGeom>
          <a:ln w="31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10" name="Rectangle 9"/>
          <p:cNvSpPr/>
          <p:nvPr/>
        </p:nvSpPr>
        <p:spPr>
          <a:xfrm>
            <a:off x="6746358" y="3482163"/>
            <a:ext cx="845289" cy="55820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3" name="Rectangle 12"/>
          <p:cNvSpPr/>
          <p:nvPr/>
        </p:nvSpPr>
        <p:spPr>
          <a:xfrm>
            <a:off x="7462283" y="5237197"/>
            <a:ext cx="845289" cy="55820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cxnSp>
        <p:nvCxnSpPr>
          <p:cNvPr id="17" name="Google Shape;514;p45"/>
          <p:cNvCxnSpPr/>
          <p:nvPr/>
        </p:nvCxnSpPr>
        <p:spPr>
          <a:xfrm>
            <a:off x="4049581" y="1888905"/>
            <a:ext cx="0" cy="3627396"/>
          </a:xfrm>
          <a:prstGeom prst="straightConnector1">
            <a:avLst/>
          </a:prstGeom>
          <a:noFill/>
          <a:ln w="19050" cap="flat" cmpd="sng">
            <a:solidFill>
              <a:srgbClr val="664790"/>
            </a:solidFill>
            <a:prstDash val="solid"/>
            <a:miter lim="800000"/>
            <a:headEnd type="none" w="sm" len="sm"/>
            <a:tailEnd type="none" w="sm" len="sm"/>
          </a:ln>
        </p:spPr>
      </p:cxnSp>
      <p:sp>
        <p:nvSpPr>
          <p:cNvPr id="14" name="Google Shape;508;p45"/>
          <p:cNvSpPr/>
          <p:nvPr/>
        </p:nvSpPr>
        <p:spPr>
          <a:xfrm>
            <a:off x="3699511" y="3380803"/>
            <a:ext cx="666928" cy="597218"/>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5" name="Google Shape;509;p45"/>
          <p:cNvSpPr/>
          <p:nvPr/>
        </p:nvSpPr>
        <p:spPr>
          <a:xfrm>
            <a:off x="3699511" y="1494699"/>
            <a:ext cx="666928" cy="597218"/>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 name="Google Shape;510;p45"/>
          <p:cNvSpPr/>
          <p:nvPr/>
        </p:nvSpPr>
        <p:spPr>
          <a:xfrm>
            <a:off x="3691085" y="5221822"/>
            <a:ext cx="666928" cy="597218"/>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0" name="TextBox 19"/>
          <p:cNvSpPr txBox="1"/>
          <p:nvPr/>
        </p:nvSpPr>
        <p:spPr>
          <a:xfrm>
            <a:off x="3288714" y="1071613"/>
            <a:ext cx="1676400" cy="307777"/>
          </a:xfrm>
          <a:prstGeom prst="rect">
            <a:avLst/>
          </a:prstGeom>
          <a:noFill/>
        </p:spPr>
        <p:txBody>
          <a:bodyPr wrap="square" rtlCol="0">
            <a:spAutoFit/>
          </a:bodyPr>
          <a:lstStyle/>
          <a:p>
            <a:r>
              <a:rPr lang="lv-LV" dirty="0" smtClean="0">
                <a:solidFill>
                  <a:srgbClr val="66478B"/>
                </a:solidFill>
              </a:rPr>
              <a:t>www.visc.gov.lv</a:t>
            </a:r>
            <a:endParaRPr lang="lv-LV" dirty="0">
              <a:solidFill>
                <a:srgbClr val="66478B"/>
              </a:solidFill>
            </a:endParaRPr>
          </a:p>
        </p:txBody>
      </p:sp>
      <p:sp>
        <p:nvSpPr>
          <p:cNvPr id="27" name="TextBox 26"/>
          <p:cNvSpPr txBox="1"/>
          <p:nvPr/>
        </p:nvSpPr>
        <p:spPr>
          <a:xfrm>
            <a:off x="3868517" y="1601180"/>
            <a:ext cx="258397" cy="400110"/>
          </a:xfrm>
          <a:prstGeom prst="rect">
            <a:avLst/>
          </a:prstGeom>
          <a:noFill/>
        </p:spPr>
        <p:txBody>
          <a:bodyPr wrap="square" rtlCol="0">
            <a:spAutoFit/>
          </a:bodyPr>
          <a:lstStyle/>
          <a:p>
            <a:r>
              <a:rPr lang="lv-LV" sz="2000" b="1" dirty="0" smtClean="0">
                <a:solidFill>
                  <a:srgbClr val="66478B"/>
                </a:solidFill>
              </a:rPr>
              <a:t>1</a:t>
            </a:r>
            <a:endParaRPr lang="lv-LV" sz="2000" b="1" dirty="0">
              <a:solidFill>
                <a:srgbClr val="66478B"/>
              </a:solidFill>
            </a:endParaRPr>
          </a:p>
        </p:txBody>
      </p:sp>
      <p:sp>
        <p:nvSpPr>
          <p:cNvPr id="28" name="TextBox 27"/>
          <p:cNvSpPr txBox="1"/>
          <p:nvPr/>
        </p:nvSpPr>
        <p:spPr>
          <a:xfrm>
            <a:off x="3868517" y="3454923"/>
            <a:ext cx="258397" cy="400110"/>
          </a:xfrm>
          <a:prstGeom prst="rect">
            <a:avLst/>
          </a:prstGeom>
          <a:noFill/>
        </p:spPr>
        <p:txBody>
          <a:bodyPr wrap="square" rtlCol="0">
            <a:spAutoFit/>
          </a:bodyPr>
          <a:lstStyle/>
          <a:p>
            <a:r>
              <a:rPr lang="lv-LV" sz="2000" b="1" dirty="0" smtClean="0">
                <a:solidFill>
                  <a:srgbClr val="66478B"/>
                </a:solidFill>
              </a:rPr>
              <a:t>2</a:t>
            </a:r>
            <a:endParaRPr lang="lv-LV" sz="2000" b="1" dirty="0">
              <a:solidFill>
                <a:srgbClr val="66478B"/>
              </a:solidFill>
            </a:endParaRPr>
          </a:p>
        </p:txBody>
      </p:sp>
      <p:sp>
        <p:nvSpPr>
          <p:cNvPr id="29" name="TextBox 28"/>
          <p:cNvSpPr txBox="1"/>
          <p:nvPr/>
        </p:nvSpPr>
        <p:spPr>
          <a:xfrm>
            <a:off x="3868517" y="5349345"/>
            <a:ext cx="258397" cy="400110"/>
          </a:xfrm>
          <a:prstGeom prst="rect">
            <a:avLst/>
          </a:prstGeom>
          <a:noFill/>
        </p:spPr>
        <p:txBody>
          <a:bodyPr wrap="square" rtlCol="0">
            <a:spAutoFit/>
          </a:bodyPr>
          <a:lstStyle/>
          <a:p>
            <a:r>
              <a:rPr lang="lv-LV" sz="2000" b="1" dirty="0" smtClean="0">
                <a:solidFill>
                  <a:srgbClr val="66478B"/>
                </a:solidFill>
              </a:rPr>
              <a:t>3</a:t>
            </a:r>
            <a:endParaRPr lang="lv-LV" sz="2000" b="1" dirty="0">
              <a:solidFill>
                <a:srgbClr val="66478B"/>
              </a:solidFill>
            </a:endParaRPr>
          </a:p>
        </p:txBody>
      </p:sp>
      <p:sp>
        <p:nvSpPr>
          <p:cNvPr id="3" name="Rectangle 2"/>
          <p:cNvSpPr/>
          <p:nvPr/>
        </p:nvSpPr>
        <p:spPr>
          <a:xfrm>
            <a:off x="310903" y="1676415"/>
            <a:ext cx="3421821" cy="738664"/>
          </a:xfrm>
          <a:prstGeom prst="rect">
            <a:avLst/>
          </a:prstGeom>
        </p:spPr>
        <p:txBody>
          <a:bodyPr wrap="square">
            <a:spAutoFit/>
          </a:bodyPr>
          <a:lstStyle/>
          <a:p>
            <a:r>
              <a:rPr lang="lv-LV" dirty="0">
                <a:latin typeface="Times New Roman" panose="02020603050405020304" pitchFamily="18" charset="0"/>
                <a:cs typeface="Times New Roman" panose="02020603050405020304" pitchFamily="18" charset="0"/>
              </a:rPr>
              <a:t>Eksāmenu programmās (publicētas 4.janvārī) sīkāk norādītas pārbaudāmās zināšanas un prasmes, kā arī iekļautie temati.</a:t>
            </a:r>
          </a:p>
        </p:txBody>
      </p:sp>
    </p:spTree>
    <p:extLst>
      <p:ext uri="{BB962C8B-B14F-4D97-AF65-F5344CB8AC3E}">
        <p14:creationId xmlns:p14="http://schemas.microsoft.com/office/powerpoint/2010/main" val="36704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altLang="lv-LV" dirty="0">
                <a:solidFill>
                  <a:srgbClr val="66478B"/>
                </a:solidFill>
                <a:ea typeface="MS PGothic" pitchFamily="34" charset="-128"/>
              </a:rPr>
              <a:t>2019./2020.mācību gada centralizēto eksāmenu rezultāti un metodiskie ieteikumi</a:t>
            </a:r>
            <a:endParaRPr lang="lv-LV" dirty="0">
              <a:solidFill>
                <a:srgbClr val="66478B"/>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68286076"/>
              </p:ext>
            </p:extLst>
          </p:nvPr>
        </p:nvGraphicFramePr>
        <p:xfrm>
          <a:off x="1126156" y="1665173"/>
          <a:ext cx="7560643" cy="3516427"/>
        </p:xfrm>
        <a:graphic>
          <a:graphicData uri="http://schemas.openxmlformats.org/drawingml/2006/table">
            <a:tbl>
              <a:tblPr firstRow="1" bandRow="1">
                <a:tableStyleId>{5C22544A-7EE6-4342-B048-85BDC9FD1C3A}</a:tableStyleId>
              </a:tblPr>
              <a:tblGrid>
                <a:gridCol w="4515909"/>
                <a:gridCol w="3044734"/>
              </a:tblGrid>
              <a:tr h="591173">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2400" b="1" dirty="0" smtClean="0">
                          <a:solidFill>
                            <a:schemeClr val="bg1"/>
                          </a:solidFill>
                          <a:effectLst/>
                          <a:latin typeface="+mn-lt"/>
                          <a:ea typeface="Times New Roman"/>
                        </a:rPr>
                        <a:t>Eksāmens</a:t>
                      </a:r>
                      <a:endParaRPr lang="lv-LV" sz="2000" dirty="0" smtClean="0">
                        <a:solidFill>
                          <a:schemeClr val="bg1"/>
                        </a:solidFill>
                        <a:effectLst/>
                        <a:latin typeface="+mn-lt"/>
                        <a:ea typeface="Times New Roman"/>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6478B"/>
                    </a:solid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2400" b="1" dirty="0" smtClean="0">
                          <a:solidFill>
                            <a:schemeClr val="bg1"/>
                          </a:solidFill>
                          <a:effectLst/>
                          <a:latin typeface="+mn-lt"/>
                          <a:ea typeface="Times New Roman"/>
                        </a:rPr>
                        <a:t>Laiks, formāts</a:t>
                      </a:r>
                      <a:endParaRPr lang="lv-LV" sz="2000"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6478B"/>
                    </a:solidFill>
                  </a:tcPr>
                </a:tc>
              </a:tr>
              <a:tr h="59666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dirty="0" smtClean="0">
                          <a:effectLst/>
                          <a:latin typeface="Times New Roman" panose="02020603050405020304" pitchFamily="18" charset="0"/>
                          <a:ea typeface="Times New Roman"/>
                          <a:cs typeface="Times New Roman" panose="02020603050405020304" pitchFamily="18" charset="0"/>
                        </a:rPr>
                        <a:t>Latviešu valoda</a:t>
                      </a:r>
                      <a:r>
                        <a:rPr lang="lv-LV" sz="1600" baseline="0" dirty="0" smtClean="0">
                          <a:effectLst/>
                          <a:latin typeface="Times New Roman" panose="02020603050405020304" pitchFamily="18" charset="0"/>
                          <a:ea typeface="Times New Roman"/>
                          <a:cs typeface="Times New Roman" panose="02020603050405020304" pitchFamily="18" charset="0"/>
                        </a:rPr>
                        <a:t> 9.klase (mazākumtautību izgl.pr.)</a:t>
                      </a:r>
                      <a:endParaRPr lang="lv-LV" sz="1600" dirty="0" smtClean="0">
                        <a:effectLst/>
                        <a:latin typeface="Times New Roman" panose="02020603050405020304" pitchFamily="18" charset="0"/>
                        <a:ea typeface="Times New Roman"/>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rowSpan="8">
                  <a:txBody>
                    <a:bodyPr/>
                    <a:lstStyle/>
                    <a:p>
                      <a:r>
                        <a:rPr lang="lv-LV" sz="1600" dirty="0" smtClean="0">
                          <a:latin typeface="Times New Roman" panose="02020603050405020304" pitchFamily="18" charset="0"/>
                          <a:cs typeface="Times New Roman" panose="02020603050405020304" pitchFamily="18" charset="0"/>
                        </a:rPr>
                        <a:t>Videolekcijas</a:t>
                      </a:r>
                    </a:p>
                    <a:p>
                      <a:endParaRPr lang="lv-LV" sz="1600" dirty="0" smtClean="0">
                        <a:latin typeface="Times New Roman" panose="02020603050405020304" pitchFamily="18" charset="0"/>
                        <a:cs typeface="Times New Roman" panose="02020603050405020304" pitchFamily="18" charset="0"/>
                      </a:endParaRPr>
                    </a:p>
                    <a:p>
                      <a:endParaRPr lang="lv-LV" sz="1600" dirty="0" smtClean="0">
                        <a:latin typeface="Times New Roman" panose="02020603050405020304" pitchFamily="18" charset="0"/>
                        <a:cs typeface="Times New Roman" panose="02020603050405020304" pitchFamily="18" charset="0"/>
                      </a:endParaRPr>
                    </a:p>
                    <a:p>
                      <a:r>
                        <a:rPr lang="lv-LV" sz="1600" dirty="0" smtClean="0">
                          <a:latin typeface="Times New Roman" panose="02020603050405020304" pitchFamily="18" charset="0"/>
                          <a:cs typeface="Times New Roman" panose="02020603050405020304" pitchFamily="18" charset="0"/>
                        </a:rPr>
                        <a:t>PowerPoint prezentācijas</a:t>
                      </a:r>
                    </a:p>
                    <a:p>
                      <a:endParaRPr lang="lv-LV" sz="1600" dirty="0">
                        <a:latin typeface="Times New Roman" panose="02020603050405020304" pitchFamily="18" charset="0"/>
                        <a:cs typeface="Times New Roman" panose="02020603050405020304" pitchFamily="18"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r>
              <a:tr h="29833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dirty="0" smtClean="0">
                          <a:effectLst/>
                          <a:latin typeface="Times New Roman" panose="02020603050405020304" pitchFamily="18" charset="0"/>
                          <a:ea typeface="Times New Roman"/>
                          <a:cs typeface="Times New Roman" panose="02020603050405020304" pitchFamily="18" charset="0"/>
                        </a:rPr>
                        <a:t>Latviešu valoda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lv-LV"/>
                    </a:p>
                  </a:txBody>
                  <a:tcPr/>
                </a:tc>
              </a:tr>
              <a:tr h="29833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dirty="0" smtClean="0">
                          <a:effectLst/>
                          <a:latin typeface="Times New Roman" panose="02020603050405020304" pitchFamily="18" charset="0"/>
                          <a:ea typeface="Times New Roman"/>
                          <a:cs typeface="Times New Roman" panose="02020603050405020304" pitchFamily="18" charset="0"/>
                        </a:rPr>
                        <a:t>Matemātika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lv-LV" dirty="0"/>
                    </a:p>
                  </a:txBody>
                  <a:tcPr/>
                </a:tc>
              </a:tr>
              <a:tr h="358664">
                <a:tc>
                  <a:txBody>
                    <a:bodyPr/>
                    <a:lstStyle/>
                    <a:p>
                      <a:pPr>
                        <a:spcAft>
                          <a:spcPts val="0"/>
                        </a:spcAft>
                      </a:pPr>
                      <a:r>
                        <a:rPr lang="lv-LV" sz="1600" dirty="0" smtClean="0">
                          <a:effectLst/>
                          <a:latin typeface="Times New Roman" panose="02020603050405020304" pitchFamily="18" charset="0"/>
                          <a:ea typeface="Times New Roman"/>
                          <a:cs typeface="Times New Roman" panose="02020603050405020304" pitchFamily="18" charset="0"/>
                        </a:rPr>
                        <a:t>Svešvalodas (angļu,</a:t>
                      </a:r>
                      <a:r>
                        <a:rPr lang="lv-LV" sz="1600" baseline="0" dirty="0" smtClean="0">
                          <a:effectLst/>
                          <a:latin typeface="Times New Roman" panose="02020603050405020304" pitchFamily="18" charset="0"/>
                          <a:ea typeface="Times New Roman"/>
                          <a:cs typeface="Times New Roman" panose="02020603050405020304" pitchFamily="18" charset="0"/>
                        </a:rPr>
                        <a:t> krievu)</a:t>
                      </a:r>
                      <a:endParaRPr lang="lv-LV"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lv-LV" dirty="0"/>
                    </a:p>
                  </a:txBody>
                  <a:tcPr/>
                </a:tc>
              </a:tr>
              <a:tr h="414353">
                <a:tc>
                  <a:txBody>
                    <a:bodyPr/>
                    <a:lstStyle/>
                    <a:p>
                      <a:pPr>
                        <a:spcAft>
                          <a:spcPts val="0"/>
                        </a:spcAft>
                      </a:pPr>
                      <a:r>
                        <a:rPr lang="lv-LV" sz="1600" dirty="0">
                          <a:effectLst/>
                          <a:latin typeface="Times New Roman" panose="02020603050405020304" pitchFamily="18" charset="0"/>
                          <a:ea typeface="Times New Roman"/>
                          <a:cs typeface="Times New Roman" panose="02020603050405020304" pitchFamily="18" charset="0"/>
                        </a:rPr>
                        <a:t>Latvijas un pasaules vēsture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lv-LV" dirty="0"/>
                    </a:p>
                  </a:txBody>
                  <a:tcPr/>
                </a:tc>
              </a:tr>
              <a:tr h="298330">
                <a:tc>
                  <a:txBody>
                    <a:bodyPr/>
                    <a:lstStyle/>
                    <a:p>
                      <a:pPr>
                        <a:spcAft>
                          <a:spcPts val="0"/>
                        </a:spcAft>
                      </a:pPr>
                      <a:r>
                        <a:rPr lang="lv-LV" sz="1600" dirty="0">
                          <a:effectLst/>
                          <a:latin typeface="Times New Roman" panose="02020603050405020304" pitchFamily="18" charset="0"/>
                          <a:ea typeface="Times New Roman"/>
                          <a:cs typeface="Times New Roman" panose="02020603050405020304" pitchFamily="18" charset="0"/>
                        </a:rPr>
                        <a:t>Ķīmija</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lv-LV" dirty="0"/>
                    </a:p>
                  </a:txBody>
                  <a:tcPr/>
                </a:tc>
              </a:tr>
              <a:tr h="298330">
                <a:tc>
                  <a:txBody>
                    <a:bodyPr/>
                    <a:lstStyle/>
                    <a:p>
                      <a:pPr>
                        <a:spcAft>
                          <a:spcPts val="0"/>
                        </a:spcAft>
                      </a:pPr>
                      <a:r>
                        <a:rPr lang="lv-LV" sz="1600" dirty="0" smtClean="0">
                          <a:effectLst/>
                          <a:latin typeface="Times New Roman" panose="02020603050405020304" pitchFamily="18" charset="0"/>
                          <a:ea typeface="Times New Roman"/>
                          <a:cs typeface="Times New Roman" panose="02020603050405020304" pitchFamily="18" charset="0"/>
                        </a:rPr>
                        <a:t>Bioloģija</a:t>
                      </a:r>
                      <a:endParaRPr lang="lv-LV"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lv-LV" dirty="0"/>
                    </a:p>
                  </a:txBody>
                  <a:tcPr/>
                </a:tc>
              </a:tr>
              <a:tr h="362257">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dirty="0" smtClean="0">
                          <a:effectLst/>
                          <a:latin typeface="Times New Roman" panose="02020603050405020304" pitchFamily="18" charset="0"/>
                          <a:ea typeface="Times New Roman"/>
                          <a:cs typeface="Times New Roman" panose="02020603050405020304" pitchFamily="18" charset="0"/>
                        </a:rPr>
                        <a:t>Fizika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lv-LV" dirty="0"/>
                    </a:p>
                  </a:txBody>
                  <a:tcPr/>
                </a:tc>
              </a:tr>
            </a:tbl>
          </a:graphicData>
        </a:graphic>
      </p:graphicFrame>
      <p:pic>
        <p:nvPicPr>
          <p:cNvPr id="4" name="Picture 3"/>
          <p:cNvPicPr>
            <a:picLocks noChangeAspect="1"/>
          </p:cNvPicPr>
          <p:nvPr/>
        </p:nvPicPr>
        <p:blipFill rotWithShape="1">
          <a:blip r:embed="rId2"/>
          <a:srcRect l="6145" t="16112" r="37188" b="24258"/>
          <a:stretch/>
        </p:blipFill>
        <p:spPr>
          <a:xfrm>
            <a:off x="4086225" y="4202875"/>
            <a:ext cx="4143374" cy="2452512"/>
          </a:xfrm>
          <a:prstGeom prst="rect">
            <a:avLst/>
          </a:prstGeom>
          <a:ln>
            <a:solidFill>
              <a:srgbClr val="543378"/>
            </a:solidFill>
          </a:ln>
        </p:spPr>
      </p:pic>
    </p:spTree>
    <p:extLst>
      <p:ext uri="{BB962C8B-B14F-4D97-AF65-F5344CB8AC3E}">
        <p14:creationId xmlns:p14="http://schemas.microsoft.com/office/powerpoint/2010/main" val="2232365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437" y="1550879"/>
            <a:ext cx="8354729" cy="4832092"/>
          </a:xfrm>
          <a:prstGeom prst="rect">
            <a:avLst/>
          </a:prstGeom>
        </p:spPr>
        <p:txBody>
          <a:bodyPr wrap="square">
            <a:spAutoFit/>
          </a:bodyPr>
          <a:lstStyle/>
          <a:p>
            <a:r>
              <a:rPr lang="lv-LV" sz="2000" dirty="0">
                <a:latin typeface="Times New Roman" panose="02020603050405020304" pitchFamily="18" charset="0"/>
                <a:cs typeface="Times New Roman" panose="02020603050405020304" pitchFamily="18" charset="0"/>
              </a:rPr>
              <a:t>Jau šobrīd ikvienam skolotājam un skolēnam ir iespēja izmantot </a:t>
            </a:r>
            <a:r>
              <a:rPr lang="lv-LV" sz="2000" b="1" dirty="0">
                <a:latin typeface="Times New Roman" panose="02020603050405020304" pitchFamily="18" charset="0"/>
                <a:cs typeface="Times New Roman" panose="02020603050405020304" pitchFamily="18" charset="0"/>
                <a:hlinkClick r:id="rId2"/>
              </a:rPr>
              <a:t>atbalsta materiālus</a:t>
            </a:r>
            <a:r>
              <a:rPr lang="lv-LV" sz="2000" dirty="0">
                <a:latin typeface="Times New Roman" panose="02020603050405020304" pitchFamily="18" charset="0"/>
                <a:cs typeface="Times New Roman" panose="02020603050405020304" pitchFamily="18" charset="0"/>
              </a:rPr>
              <a:t>, lai palīdzētu skolēniem patstāvīgi gatavoties valsts pārbaudes darbiem, tie pēc pārbaudes darbu satura apstiprināšanas tiks </a:t>
            </a:r>
            <a:r>
              <a:rPr lang="lv-LV" sz="2000" dirty="0" smtClean="0">
                <a:latin typeface="Times New Roman" panose="02020603050405020304" pitchFamily="18" charset="0"/>
                <a:cs typeface="Times New Roman" panose="02020603050405020304" pitchFamily="18" charset="0"/>
              </a:rPr>
              <a:t>precizēti. </a:t>
            </a:r>
            <a:endParaRPr lang="lv-LV" sz="2000" dirty="0">
              <a:latin typeface="Times New Roman" panose="02020603050405020304" pitchFamily="18" charset="0"/>
              <a:cs typeface="Times New Roman" panose="02020603050405020304" pitchFamily="18" charset="0"/>
            </a:endParaRPr>
          </a:p>
          <a:p>
            <a:endParaRPr lang="lv-LV"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hlinkClick r:id="rId3" tooltip="eksam_elektronisko_resursu_saraksts_12kl1.pdf"/>
              </a:rPr>
              <a:t>Elektronisko </a:t>
            </a:r>
            <a:r>
              <a:rPr lang="lv-LV" dirty="0">
                <a:latin typeface="Times New Roman" panose="02020603050405020304" pitchFamily="18" charset="0"/>
                <a:cs typeface="Times New Roman" panose="02020603050405020304" pitchFamily="18" charset="0"/>
                <a:hlinkClick r:id="rId3" tooltip="eksam_elektronisko_resursu_saraksts_12kl1.pdf"/>
              </a:rPr>
              <a:t>resursu saraksts 12.klasēm</a:t>
            </a:r>
            <a:endParaRPr lang="lv-LV"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hlinkClick r:id="rId4" tooltip="eksam_elektronisko_resursu_saraksts_9kl1.pdf"/>
              </a:rPr>
              <a:t>Elektronisko resursu saraksts 9. klasēm</a:t>
            </a:r>
            <a:endParaRPr lang="lv-LV"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hlinkClick r:id="rId5" tooltip="eksam_paligs_skoleniem1.pdf"/>
              </a:rPr>
              <a:t>Palīgs skolēniem izmēģinot eksāmenu</a:t>
            </a:r>
            <a:endParaRPr lang="lv-LV"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hlinkClick r:id="rId6" tooltip="eksam_ieteikumi_skoleniem_izversts_apraksts1.pdf"/>
              </a:rPr>
              <a:t>Ieteikumi skolēniem izvērsts apraksts</a:t>
            </a:r>
            <a:endParaRPr lang="lv-LV"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hlinkClick r:id="rId7" tooltip="eksam_paligs_skolotajiem1.pdf"/>
              </a:rPr>
              <a:t>Palīgs skolotājiem</a:t>
            </a:r>
            <a:endParaRPr lang="lv-LV"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hlinkClick r:id="rId8" tooltip="eksam_ieteikumi_skolotajiem_izversts_apraksts1.pdf"/>
              </a:rPr>
              <a:t>Ieteikumi skolotājiem izvērsts </a:t>
            </a:r>
            <a:r>
              <a:rPr lang="lv-LV" dirty="0" smtClean="0">
                <a:latin typeface="Times New Roman" panose="02020603050405020304" pitchFamily="18" charset="0"/>
                <a:cs typeface="Times New Roman" panose="02020603050405020304" pitchFamily="18" charset="0"/>
                <a:hlinkClick r:id="rId8" tooltip="eksam_ieteikumi_skolotajiem_izversts_apraksts1.pdf"/>
              </a:rPr>
              <a:t>apraksts</a:t>
            </a:r>
            <a:endParaRPr lang="lv-LV" dirty="0" smtClean="0">
              <a:latin typeface="Times New Roman" panose="02020603050405020304" pitchFamily="18" charset="0"/>
              <a:cs typeface="Times New Roman" panose="02020603050405020304" pitchFamily="18" charset="0"/>
            </a:endParaRPr>
          </a:p>
          <a:p>
            <a:endParaRPr lang="lv-LV" dirty="0" smtClean="0">
              <a:latin typeface="Times New Roman" panose="02020603050405020304" pitchFamily="18" charset="0"/>
              <a:cs typeface="Times New Roman" panose="02020603050405020304" pitchFamily="18" charset="0"/>
            </a:endParaRPr>
          </a:p>
          <a:p>
            <a:r>
              <a:rPr lang="lv-LV" sz="2000" dirty="0" smtClean="0">
                <a:latin typeface="Times New Roman" panose="02020603050405020304" pitchFamily="18" charset="0"/>
                <a:cs typeface="Times New Roman" panose="02020603050405020304" pitchFamily="18" charset="0"/>
              </a:rPr>
              <a:t> </a:t>
            </a:r>
          </a:p>
          <a:p>
            <a:endParaRPr lang="lv-LV" sz="2000"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pPr algn="ctr"/>
            <a:r>
              <a:rPr lang="lv-LV" b="1" dirty="0">
                <a:solidFill>
                  <a:srgbClr val="66478B"/>
                </a:solidFill>
                <a:latin typeface="Times New Roman" panose="02020603050405020304" pitchFamily="18" charset="0"/>
                <a:cs typeface="Times New Roman" panose="02020603050405020304" pitchFamily="18" charset="0"/>
              </a:rPr>
              <a:t>Līdz šī mācību gada noslēgumam vēl ir pietiekami daudz laika, lai jau šobrīd varētu izpētīt un izpildīt iepriekšējo gadu eksāmenu uzdevumus, iepazītos ar metodiskajiem materiāliem un elektroniskajiem resursiem, kas var būt noderīgi gatavošanās procesā. </a:t>
            </a:r>
          </a:p>
          <a:p>
            <a:pPr algn="ctr"/>
            <a:r>
              <a:rPr lang="lv-LV" dirty="0">
                <a:latin typeface="Times New Roman" panose="02020603050405020304" pitchFamily="18" charset="0"/>
                <a:cs typeface="Times New Roman" panose="02020603050405020304" pitchFamily="18" charset="0"/>
                <a:hlinkClick r:id="rId9"/>
              </a:rPr>
              <a:t>https://</a:t>
            </a:r>
            <a:r>
              <a:rPr lang="lv-LV" dirty="0" smtClean="0">
                <a:latin typeface="Times New Roman" panose="02020603050405020304" pitchFamily="18" charset="0"/>
                <a:cs typeface="Times New Roman" panose="02020603050405020304" pitchFamily="18" charset="0"/>
                <a:hlinkClick r:id="rId9"/>
              </a:rPr>
              <a:t>www.visc.gov.lv/lv/valsts-parbaudes-darbu-uzdevumi</a:t>
            </a:r>
            <a:endParaRPr lang="lv-LV" dirty="0" smtClean="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10"/>
          <a:srcRect l="27500" t="16667" r="45625" b="14444"/>
          <a:stretch/>
        </p:blipFill>
        <p:spPr>
          <a:xfrm>
            <a:off x="6931460" y="2667000"/>
            <a:ext cx="1568834" cy="2262040"/>
          </a:xfrm>
          <a:prstGeom prst="rect">
            <a:avLst/>
          </a:prstGeom>
        </p:spPr>
      </p:pic>
      <p:pic>
        <p:nvPicPr>
          <p:cNvPr id="6" name="Picture 5"/>
          <p:cNvPicPr>
            <a:picLocks noChangeAspect="1"/>
          </p:cNvPicPr>
          <p:nvPr/>
        </p:nvPicPr>
        <p:blipFill rotWithShape="1">
          <a:blip r:embed="rId11"/>
          <a:srcRect l="27729" t="16296" r="45729" b="14445"/>
          <a:stretch/>
        </p:blipFill>
        <p:spPr>
          <a:xfrm>
            <a:off x="5000625" y="2667000"/>
            <a:ext cx="1541128" cy="2262040"/>
          </a:xfrm>
          <a:prstGeom prst="rect">
            <a:avLst/>
          </a:prstGeom>
        </p:spPr>
      </p:pic>
    </p:spTree>
    <p:extLst>
      <p:ext uri="{BB962C8B-B14F-4D97-AF65-F5344CB8AC3E}">
        <p14:creationId xmlns:p14="http://schemas.microsoft.com/office/powerpoint/2010/main" val="2012524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8"/>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en-US" sz="1400" b="0" i="0" u="none" dirty="0">
                <a:solidFill>
                  <a:schemeClr val="dk1"/>
                </a:solidFill>
                <a:latin typeface="Verdana"/>
                <a:ea typeface="Verdana"/>
                <a:cs typeface="Verdana"/>
                <a:sym typeface="Verdana"/>
              </a:rPr>
              <a:t>Kaspars Špūle, </a:t>
            </a:r>
            <a:r>
              <a:rPr lang="en-US" sz="1400" b="0" i="0" u="none" dirty="0" err="1">
                <a:solidFill>
                  <a:schemeClr val="dk1"/>
                </a:solidFill>
                <a:latin typeface="Verdana"/>
                <a:ea typeface="Verdana"/>
                <a:cs typeface="Verdana"/>
                <a:sym typeface="Verdana"/>
              </a:rPr>
              <a:t>nodaļas</a:t>
            </a: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vadītājs</a:t>
            </a:r>
            <a:r>
              <a:rPr lang="en-US" sz="1400" b="0" i="0" u="none" dirty="0">
                <a:solidFill>
                  <a:schemeClr val="dk1"/>
                </a:solidFill>
                <a:latin typeface="Verdana"/>
                <a:ea typeface="Verdana"/>
                <a:cs typeface="Verdana"/>
                <a:sym typeface="Verdana"/>
              </a:rPr>
              <a:t>, </a:t>
            </a:r>
            <a:r>
              <a:rPr lang="en-US" sz="1400" b="0" i="0" u="none" dirty="0" smtClean="0">
                <a:solidFill>
                  <a:schemeClr val="dk1"/>
                </a:solidFill>
                <a:latin typeface="Verdana"/>
                <a:ea typeface="Verdana"/>
                <a:cs typeface="Verdana"/>
                <a:sym typeface="Verdana"/>
                <a:hlinkClick r:id="rId3"/>
              </a:rPr>
              <a:t>kaspars.spule@visc.gov.lv</a:t>
            </a:r>
            <a:endParaRPr lang="lv-LV" sz="1400" b="0" i="0" u="none" dirty="0" smtClean="0">
              <a:solidFill>
                <a:schemeClr val="dk1"/>
              </a:solidFill>
              <a:latin typeface="Verdana"/>
              <a:ea typeface="Verdana"/>
              <a:cs typeface="Verdana"/>
              <a:sym typeface="Verdana"/>
            </a:endParaRPr>
          </a:p>
          <a:p>
            <a:pPr marL="0" lvl="0" indent="0" algn="ctr" rtl="0">
              <a:lnSpc>
                <a:spcPct val="100000"/>
              </a:lnSpc>
              <a:spcBef>
                <a:spcPts val="0"/>
              </a:spcBef>
              <a:spcAft>
                <a:spcPts val="0"/>
              </a:spcAft>
              <a:buClr>
                <a:schemeClr val="dk1"/>
              </a:buClr>
              <a:buSzPts val="1400"/>
              <a:buNone/>
            </a:pPr>
            <a:r>
              <a:rPr lang="lv-LV" dirty="0" smtClean="0"/>
              <a:t>60001606</a:t>
            </a:r>
            <a:endParaRPr dirty="0"/>
          </a:p>
          <a:p>
            <a:pPr marL="0" lvl="0" indent="0" algn="ctr" rtl="0">
              <a:spcBef>
                <a:spcPts val="280"/>
              </a:spcBef>
              <a:spcAft>
                <a:spcPts val="0"/>
              </a:spcAft>
              <a:buClr>
                <a:schemeClr val="dk1"/>
              </a:buClr>
              <a:buSzPts val="1400"/>
              <a:buNone/>
            </a:pPr>
            <a:endParaRPr sz="1400" b="0" i="0" u="none" dirty="0">
              <a:solidFill>
                <a:schemeClr val="dk1"/>
              </a:solidFill>
              <a:latin typeface="Verdana"/>
              <a:ea typeface="Verdana"/>
              <a:cs typeface="Verdana"/>
              <a:sym typeface="Verdana"/>
            </a:endParaRPr>
          </a:p>
        </p:txBody>
      </p:sp>
      <p:sp>
        <p:nvSpPr>
          <p:cNvPr id="625" name="Google Shape;625;p68"/>
          <p:cNvSpPr txBox="1">
            <a:spLocks noGrp="1"/>
          </p:cNvSpPr>
          <p:nvPr>
            <p:ph type="body" idx="1"/>
          </p:nvPr>
        </p:nvSpPr>
        <p:spPr>
          <a:xfrm>
            <a:off x="384175" y="576103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sz="1400" b="0" i="0" u="none" dirty="0" smtClean="0">
                <a:solidFill>
                  <a:schemeClr val="dk1"/>
                </a:solidFill>
                <a:latin typeface="Verdana"/>
                <a:ea typeface="Verdana"/>
                <a:cs typeface="Verdana"/>
                <a:sym typeface="Verdana"/>
              </a:rPr>
              <a:t>2021</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sp>
        <p:nvSpPr>
          <p:cNvPr id="4" name="Title 1"/>
          <p:cNvSpPr txBox="1">
            <a:spLocks/>
          </p:cNvSpPr>
          <p:nvPr/>
        </p:nvSpPr>
        <p:spPr>
          <a:xfrm>
            <a:off x="1660525" y="3283740"/>
            <a:ext cx="6096000" cy="1036642"/>
          </a:xfrm>
          <a:prstGeom prst="rect">
            <a:avLst/>
          </a:prstGeom>
        </p:spPr>
        <p:txBody>
          <a:bodyPr>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lv-LV" altLang="lv-LV" sz="3300" b="1" dirty="0" smtClean="0">
                <a:solidFill>
                  <a:srgbClr val="66478B"/>
                </a:solidFill>
                <a:ea typeface="MS PGothic" pitchFamily="34" charset="-128"/>
              </a:rPr>
              <a:t>PALDIES </a:t>
            </a:r>
          </a:p>
          <a:p>
            <a:pPr algn="ctr"/>
            <a:r>
              <a:rPr lang="lv-LV" altLang="lv-LV" sz="3300" b="1" dirty="0" smtClean="0">
                <a:solidFill>
                  <a:srgbClr val="66478B"/>
                </a:solidFill>
                <a:ea typeface="MS PGothic" pitchFamily="34" charset="-128"/>
              </a:rPr>
              <a:t>par darbu, </a:t>
            </a:r>
          </a:p>
          <a:p>
            <a:pPr algn="ctr"/>
            <a:r>
              <a:rPr lang="lv-LV" altLang="lv-LV" sz="3300" b="1" dirty="0" smtClean="0">
                <a:solidFill>
                  <a:srgbClr val="66478B"/>
                </a:solidFill>
                <a:ea typeface="MS PGothic" pitchFamily="34" charset="-128"/>
              </a:rPr>
              <a:t>pacietību un rūpēm!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p>
            <a:pPr marL="0" marR="0" lvl="0" indent="0" algn="r" rtl="0">
              <a:lnSpc>
                <a:spcPct val="100000"/>
              </a:lnSpc>
              <a:spcBef>
                <a:spcPts val="0"/>
              </a:spcBef>
              <a:spcAft>
                <a:spcPts val="0"/>
              </a:spcAft>
              <a:buClr>
                <a:srgbClr val="898989"/>
              </a:buClr>
              <a:buSzPts val="1000"/>
              <a:buFont typeface="Verdana"/>
              <a:buNone/>
            </a:pPr>
            <a:fld id="{00000000-1234-1234-1234-123412341234}" type="slidenum">
              <a:rPr lang="en-US" sz="1000" b="0" i="0" u="none">
                <a:solidFill>
                  <a:srgbClr val="898989"/>
                </a:solidFill>
                <a:latin typeface="Verdana"/>
                <a:ea typeface="Verdana"/>
                <a:cs typeface="Verdana"/>
                <a:sym typeface="Verdana"/>
              </a:rPr>
              <a:t>2</a:t>
            </a:fld>
            <a:endParaRPr/>
          </a:p>
        </p:txBody>
      </p:sp>
      <p:sp>
        <p:nvSpPr>
          <p:cNvPr id="3" name="Rectangle 2"/>
          <p:cNvSpPr/>
          <p:nvPr/>
        </p:nvSpPr>
        <p:spPr>
          <a:xfrm>
            <a:off x="3853070" y="4744177"/>
            <a:ext cx="5141843" cy="1815882"/>
          </a:xfrm>
          <a:prstGeom prst="rect">
            <a:avLst/>
          </a:prstGeom>
        </p:spPr>
        <p:txBody>
          <a:bodyPr wrap="square">
            <a:spAutoFit/>
          </a:bodyPr>
          <a:lstStyle/>
          <a:p>
            <a:pPr marL="342900" indent="-342900">
              <a:buClr>
                <a:schemeClr val="accent4">
                  <a:lumMod val="75000"/>
                </a:schemeClr>
              </a:buClr>
              <a:buFont typeface="Wingdings" panose="05000000000000000000" pitchFamily="2" charset="2"/>
              <a:buChar char="§"/>
            </a:pPr>
            <a:r>
              <a:rPr lang="lv-LV" sz="1600" dirty="0" smtClean="0">
                <a:latin typeface="Verdana" panose="020B0604030504040204" pitchFamily="34" charset="0"/>
                <a:ea typeface="Verdana" panose="020B0604030504040204" pitchFamily="34" charset="0"/>
              </a:rPr>
              <a:t>Atbilstoši </a:t>
            </a:r>
            <a:r>
              <a:rPr lang="lv-LV" sz="1600" dirty="0">
                <a:latin typeface="Verdana" panose="020B0604030504040204" pitchFamily="34" charset="0"/>
                <a:ea typeface="Verdana" panose="020B0604030504040204" pitchFamily="34" charset="0"/>
              </a:rPr>
              <a:t>epidemioloģiskajai situācijai valstī</a:t>
            </a:r>
          </a:p>
          <a:p>
            <a:pPr marL="342900" indent="-342900">
              <a:buClr>
                <a:schemeClr val="accent4">
                  <a:lumMod val="75000"/>
                </a:schemeClr>
              </a:buClr>
              <a:buFont typeface="Wingdings" panose="05000000000000000000" pitchFamily="2" charset="2"/>
              <a:buChar char="§"/>
            </a:pPr>
            <a:r>
              <a:rPr lang="lv-LV" sz="1600" dirty="0" smtClean="0">
                <a:latin typeface="Verdana" panose="020B0604030504040204" pitchFamily="34" charset="0"/>
                <a:ea typeface="Verdana" panose="020B0604030504040204" pitchFamily="34" charset="0"/>
              </a:rPr>
              <a:t>Objektīvs </a:t>
            </a:r>
            <a:r>
              <a:rPr lang="lv-LV" sz="1600" dirty="0">
                <a:latin typeface="Verdana" panose="020B0604030504040204" pitchFamily="34" charset="0"/>
                <a:ea typeface="Verdana" panose="020B0604030504040204" pitchFamily="34" charset="0"/>
              </a:rPr>
              <a:t>apgūto zināšanu un prasmju novērtējums</a:t>
            </a:r>
          </a:p>
          <a:p>
            <a:pPr marL="342900" indent="-342900">
              <a:buClr>
                <a:schemeClr val="accent4">
                  <a:lumMod val="75000"/>
                </a:schemeClr>
              </a:buClr>
              <a:buFont typeface="Wingdings" panose="05000000000000000000" pitchFamily="2" charset="2"/>
              <a:buChar char="§"/>
            </a:pPr>
            <a:r>
              <a:rPr lang="lv-LV" sz="1600" dirty="0" smtClean="0">
                <a:latin typeface="Verdana" panose="020B0604030504040204" pitchFamily="34" charset="0"/>
                <a:ea typeface="Verdana" panose="020B0604030504040204" pitchFamily="34" charset="0"/>
              </a:rPr>
              <a:t>Iespēja saņemt atgriezenisko saiti</a:t>
            </a:r>
            <a:endParaRPr lang="lv-LV" sz="1600" dirty="0">
              <a:latin typeface="Verdana" panose="020B0604030504040204" pitchFamily="34" charset="0"/>
              <a:ea typeface="Verdana" panose="020B0604030504040204" pitchFamily="34" charset="0"/>
            </a:endParaRPr>
          </a:p>
          <a:p>
            <a:pPr marL="342900" indent="-342900">
              <a:buClr>
                <a:schemeClr val="accent4">
                  <a:lumMod val="75000"/>
                </a:schemeClr>
              </a:buClr>
              <a:buFont typeface="Wingdings" panose="05000000000000000000" pitchFamily="2" charset="2"/>
              <a:buChar char="§"/>
            </a:pPr>
            <a:r>
              <a:rPr lang="lv-LV" sz="1600" dirty="0">
                <a:latin typeface="Verdana" panose="020B0604030504040204" pitchFamily="34" charset="0"/>
                <a:ea typeface="Verdana" panose="020B0604030504040204" pitchFamily="34" charset="0"/>
              </a:rPr>
              <a:t>Sekmīgs tālākais izglītības turpinājums</a:t>
            </a:r>
          </a:p>
          <a:p>
            <a:pPr marL="342900" indent="-342900">
              <a:buClr>
                <a:schemeClr val="accent4">
                  <a:lumMod val="75000"/>
                </a:schemeClr>
              </a:buClr>
              <a:buFont typeface="Wingdings" panose="05000000000000000000" pitchFamily="2" charset="2"/>
              <a:buChar char="§"/>
            </a:pPr>
            <a:r>
              <a:rPr lang="lv-LV" sz="1600" dirty="0" smtClean="0">
                <a:latin typeface="Verdana" panose="020B0604030504040204" pitchFamily="34" charset="0"/>
                <a:ea typeface="Verdana" panose="020B0604030504040204" pitchFamily="34" charset="0"/>
              </a:rPr>
              <a:t>Vienlīdzīgi </a:t>
            </a:r>
            <a:r>
              <a:rPr lang="lv-LV" sz="1600" dirty="0">
                <a:latin typeface="Verdana" panose="020B0604030504040204" pitchFamily="34" charset="0"/>
                <a:ea typeface="Verdana" panose="020B0604030504040204" pitchFamily="34" charset="0"/>
              </a:rPr>
              <a:t>nosacījumi attiecībā pret citu gadu </a:t>
            </a:r>
            <a:r>
              <a:rPr lang="lv-LV" sz="1600" dirty="0" smtClean="0">
                <a:latin typeface="Verdana" panose="020B0604030504040204" pitchFamily="34" charset="0"/>
                <a:ea typeface="Verdana" panose="020B0604030504040204" pitchFamily="34" charset="0"/>
              </a:rPr>
              <a:t>absolventiem</a:t>
            </a:r>
            <a:endParaRPr lang="lv-LV" sz="1600" dirty="0">
              <a:latin typeface="Verdana" panose="020B0604030504040204" pitchFamily="34" charset="0"/>
              <a:ea typeface="Verdana" panose="020B0604030504040204" pitchFamily="34" charset="0"/>
            </a:endParaRPr>
          </a:p>
        </p:txBody>
      </p:sp>
      <p:sp>
        <p:nvSpPr>
          <p:cNvPr id="4" name="TextBox 3"/>
          <p:cNvSpPr txBox="1"/>
          <p:nvPr/>
        </p:nvSpPr>
        <p:spPr>
          <a:xfrm>
            <a:off x="3284220" y="350520"/>
            <a:ext cx="4953000" cy="369332"/>
          </a:xfrm>
          <a:prstGeom prst="rect">
            <a:avLst/>
          </a:prstGeom>
          <a:noFill/>
        </p:spPr>
        <p:txBody>
          <a:bodyPr wrap="square" rtlCol="0">
            <a:spAutoFit/>
          </a:bodyPr>
          <a:lstStyle/>
          <a:p>
            <a:r>
              <a:rPr lang="lv-LV" sz="1800" b="1" dirty="0" smtClean="0">
                <a:solidFill>
                  <a:schemeClr val="bg2">
                    <a:lumMod val="75000"/>
                  </a:schemeClr>
                </a:solidFill>
              </a:rPr>
              <a:t>Valsts pārbaudes darbi 2020/202</a:t>
            </a:r>
            <a:endParaRPr lang="lv-LV" sz="1800" b="1" dirty="0">
              <a:solidFill>
                <a:schemeClr val="bg2">
                  <a:lumMod val="75000"/>
                </a:schemeClr>
              </a:solidFill>
            </a:endParaRPr>
          </a:p>
        </p:txBody>
      </p:sp>
      <p:pic>
        <p:nvPicPr>
          <p:cNvPr id="6" name="Attēls 19" descr="Attēls, kurā ir teksts, persona, iekštelpa, ekrānuzņē​​​mums&#10;&#10;Apraksts ģenerēts automātiski">
            <a:extLst>
              <a:ext uri="{FF2B5EF4-FFF2-40B4-BE49-F238E27FC236}">
                <a16:creationId xmlns="" xmlns:a16="http://schemas.microsoft.com/office/drawing/2014/main" id="{D2D6E026-5DD6-4A26-A906-0AF0F15EEE9B}"/>
              </a:ext>
            </a:extLst>
          </p:cNvPr>
          <p:cNvPicPr>
            <a:picLocks noChangeAspect="1"/>
          </p:cNvPicPr>
          <p:nvPr/>
        </p:nvPicPr>
        <p:blipFill>
          <a:blip r:embed="rId3"/>
          <a:stretch>
            <a:fillRect/>
          </a:stretch>
        </p:blipFill>
        <p:spPr>
          <a:xfrm>
            <a:off x="443947" y="4674836"/>
            <a:ext cx="3409123" cy="1954564"/>
          </a:xfrm>
          <a:prstGeom prst="rect">
            <a:avLst/>
          </a:prstGeom>
          <a:ln w="19050">
            <a:solidFill>
              <a:schemeClr val="accent3">
                <a:lumMod val="75000"/>
              </a:schemeClr>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31" y="1540793"/>
            <a:ext cx="4469993" cy="25143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920" y="1540793"/>
            <a:ext cx="4469993" cy="25143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060" y="381000"/>
            <a:ext cx="6515100" cy="1036642"/>
          </a:xfrm>
        </p:spPr>
        <p:txBody>
          <a:bodyPr/>
          <a:lstStyle/>
          <a:p>
            <a:pPr algn="ctr"/>
            <a:r>
              <a:rPr lang="lv-LV" dirty="0" smtClean="0">
                <a:solidFill>
                  <a:srgbClr val="543378"/>
                </a:solidFill>
              </a:rPr>
              <a:t>Diagnosticējošie darbi </a:t>
            </a:r>
            <a:br>
              <a:rPr lang="lv-LV" dirty="0" smtClean="0">
                <a:solidFill>
                  <a:srgbClr val="543378"/>
                </a:solidFill>
              </a:rPr>
            </a:br>
            <a:r>
              <a:rPr lang="lv-LV" dirty="0" smtClean="0">
                <a:solidFill>
                  <a:srgbClr val="543378"/>
                </a:solidFill>
              </a:rPr>
              <a:t>3., 6., 11. klasē</a:t>
            </a:r>
            <a:endParaRPr lang="lv-LV" dirty="0">
              <a:solidFill>
                <a:srgbClr val="543378"/>
              </a:solidFill>
            </a:endParaRPr>
          </a:p>
        </p:txBody>
      </p:sp>
      <p:sp>
        <p:nvSpPr>
          <p:cNvPr id="3" name="Rectangle 2"/>
          <p:cNvSpPr/>
          <p:nvPr/>
        </p:nvSpPr>
        <p:spPr>
          <a:xfrm>
            <a:off x="596765" y="1540647"/>
            <a:ext cx="8373979" cy="5082930"/>
          </a:xfrm>
          <a:prstGeom prst="rect">
            <a:avLst/>
          </a:prstGeom>
        </p:spPr>
        <p:txBody>
          <a:bodyPr wrap="square">
            <a:spAutoFit/>
          </a:bodyPr>
          <a:lstStyle/>
          <a:p>
            <a:pPr marL="342900" lvl="0" indent="-342900" algn="just">
              <a:lnSpc>
                <a:spcPct val="115000"/>
              </a:lnSpc>
              <a:buFont typeface="Arial" panose="020B0604020202020204" pitchFamily="34" charset="0"/>
              <a:buChar char="•"/>
            </a:pPr>
            <a:r>
              <a:rPr lang="lv-LV" sz="2400" b="1" dirty="0" smtClean="0">
                <a:solidFill>
                  <a:srgbClr val="543378"/>
                </a:solidFill>
                <a:latin typeface="Times New Roman" panose="02020603050405020304" pitchFamily="18" charset="0"/>
                <a:ea typeface="Calibri" panose="020F0502020204030204" pitchFamily="34" charset="0"/>
                <a:cs typeface="Times New Roman" panose="02020603050405020304" pitchFamily="18" charset="0"/>
              </a:rPr>
              <a:t>Diagnosticējošie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darbi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tiek organizēti,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lai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pārbaudītu</a:t>
            </a: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skolēnu zināšanas un prasmes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atbilstoši mācību priekšmeta standarta prasībām, beidzot 3. un 6. klasi,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lai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skolēns sadarbībā ar skolotāju līdz mācību gada beigām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varētu pilnveidot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savas prasmes</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15000"/>
              </a:lnSpc>
              <a:buFont typeface="Arial" panose="020B0604020202020204" pitchFamily="34" charset="0"/>
              <a:buChar char="•"/>
            </a:pP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Pēc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darba veikšanas un novērtēšanas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skolotājs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sniedz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atgriezenisko saiti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skolēnam un viņa vecākiem. </a:t>
            </a:r>
            <a:endPar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buFont typeface="Arial" panose="020B0604020202020204" pitchFamily="34" charset="0"/>
              <a:buChar char="•"/>
            </a:pP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Gan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skolēnam, gan vecākiem ir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iespējams iepazīties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ar skolēna veikto un skolotāja novērtēto darbu.</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Diagnosticējošo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darbu vērtē, iegūto rezultātu izsakot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procentos</a:t>
            </a:r>
            <a:r>
              <a:rPr lang="lv-LV" sz="2400" dirty="0" smtClean="0">
                <a:solidFill>
                  <a:srgbClr val="543378"/>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buFont typeface="Arial" panose="020B0604020202020204" pitchFamily="34" charset="0"/>
              <a:buChar char="•"/>
            </a:pPr>
            <a:r>
              <a:rPr lang="lv-LV" sz="2400" b="1" dirty="0" smtClean="0">
                <a:solidFill>
                  <a:srgbClr val="543378"/>
                </a:solidFill>
                <a:latin typeface="Times New Roman" panose="02020603050405020304" pitchFamily="18" charset="0"/>
                <a:ea typeface="Calibri" panose="020F0502020204030204" pitchFamily="34" charset="0"/>
                <a:cs typeface="Times New Roman" panose="02020603050405020304" pitchFamily="18" charset="0"/>
              </a:rPr>
              <a:t>Vērtējums </a:t>
            </a:r>
            <a:r>
              <a:rPr lang="lv-LV" sz="2400" b="1" dirty="0">
                <a:solidFill>
                  <a:srgbClr val="543378"/>
                </a:solidFill>
                <a:latin typeface="Times New Roman" panose="02020603050405020304" pitchFamily="18" charset="0"/>
                <a:ea typeface="Calibri" panose="020F0502020204030204" pitchFamily="34" charset="0"/>
                <a:cs typeface="Times New Roman" panose="02020603050405020304" pitchFamily="18" charset="0"/>
              </a:rPr>
              <a:t>neietekmē ne semestra, ne gada vērtējumu. </a:t>
            </a:r>
            <a:endParaRPr lang="lv-LV" sz="2000" b="1" dirty="0">
              <a:solidFill>
                <a:srgbClr val="543378"/>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lv-LV" sz="18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Google Shape;265;p34"/>
          <p:cNvPicPr preferRelativeResize="0"/>
          <p:nvPr/>
        </p:nvPicPr>
        <p:blipFill rotWithShape="1">
          <a:blip r:embed="rId2">
            <a:alphaModFix/>
          </a:blip>
          <a:srcRect/>
          <a:stretch/>
        </p:blipFill>
        <p:spPr>
          <a:xfrm>
            <a:off x="7746338" y="257995"/>
            <a:ext cx="1061995" cy="920859"/>
          </a:xfrm>
          <a:prstGeom prst="rect">
            <a:avLst/>
          </a:prstGeom>
          <a:noFill/>
          <a:ln>
            <a:noFill/>
          </a:ln>
        </p:spPr>
      </p:pic>
    </p:spTree>
    <p:extLst>
      <p:ext uri="{BB962C8B-B14F-4D97-AF65-F5344CB8AC3E}">
        <p14:creationId xmlns:p14="http://schemas.microsoft.com/office/powerpoint/2010/main" val="3911629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solidFill>
                  <a:srgbClr val="543378"/>
                </a:solidFill>
              </a:rPr>
              <a:t>Diagnosticējošie darbi </a:t>
            </a:r>
            <a:br>
              <a:rPr lang="lv-LV" dirty="0">
                <a:solidFill>
                  <a:srgbClr val="543378"/>
                </a:solidFill>
              </a:rPr>
            </a:br>
            <a:r>
              <a:rPr lang="lv-LV" dirty="0">
                <a:solidFill>
                  <a:srgbClr val="543378"/>
                </a:solidFill>
              </a:rPr>
              <a:t>3., 6., 11.klasē</a:t>
            </a:r>
          </a:p>
        </p:txBody>
      </p:sp>
      <p:sp>
        <p:nvSpPr>
          <p:cNvPr id="3" name="Rectangle 2"/>
          <p:cNvSpPr/>
          <p:nvPr/>
        </p:nvSpPr>
        <p:spPr>
          <a:xfrm>
            <a:off x="279133" y="2002659"/>
            <a:ext cx="8720489" cy="3065455"/>
          </a:xfrm>
          <a:prstGeom prst="rect">
            <a:avLst/>
          </a:prstGeom>
        </p:spPr>
        <p:txBody>
          <a:bodyPr wrap="square">
            <a:spAutoFit/>
          </a:bodyPr>
          <a:lstStyle/>
          <a:p>
            <a:pPr marL="342900" lvl="0" indent="-342900" algn="just">
              <a:lnSpc>
                <a:spcPct val="115000"/>
              </a:lnSpc>
              <a:buFont typeface="Symbol" panose="05050102010706020507" pitchFamily="18" charset="2"/>
              <a:buChar char=""/>
            </a:pP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Norise plānota laikā līdz pavasara brīvlaikam, lai līdz mācību gada beigām skolēni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varētu pilnveidot savas prasmes</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pPr>
            <a:endParaRPr lang="lv-LV"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Ja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kādu tēmu,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kas iekļauta diagnosticējošajā darbā,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paredzēts apgūt vēlāk,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tad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skolotājs var pieņemt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lēmumu šo uzdevumu nepildīt un informē visus klases skolēnus. </a:t>
            </a:r>
            <a:r>
              <a:rPr lang="lv-LV" sz="2400" dirty="0" smtClean="0">
                <a:solidFill>
                  <a:srgbClr val="414142"/>
                </a:solidFill>
                <a:latin typeface="Times New Roman" panose="02020603050405020304" pitchFamily="18" charset="0"/>
                <a:ea typeface="Calibri" panose="020F0502020204030204" pitchFamily="34" charset="0"/>
                <a:cs typeface="Times New Roman" panose="02020603050405020304" pitchFamily="18" charset="0"/>
              </a:rPr>
              <a:t>Diagnosticējošā </a:t>
            </a:r>
            <a:r>
              <a:rPr lang="lv-LV" sz="24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rPr>
              <a:t>darba vērtējumu tas neietekmē.</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Google Shape;265;p34"/>
          <p:cNvPicPr preferRelativeResize="0"/>
          <p:nvPr/>
        </p:nvPicPr>
        <p:blipFill rotWithShape="1">
          <a:blip r:embed="rId2">
            <a:alphaModFix/>
          </a:blip>
          <a:srcRect/>
          <a:stretch/>
        </p:blipFill>
        <p:spPr>
          <a:xfrm>
            <a:off x="7746338" y="257995"/>
            <a:ext cx="1061995" cy="920859"/>
          </a:xfrm>
          <a:prstGeom prst="rect">
            <a:avLst/>
          </a:prstGeom>
          <a:noFill/>
          <a:ln>
            <a:noFill/>
          </a:ln>
        </p:spPr>
      </p:pic>
    </p:spTree>
    <p:extLst>
      <p:ext uri="{BB962C8B-B14F-4D97-AF65-F5344CB8AC3E}">
        <p14:creationId xmlns:p14="http://schemas.microsoft.com/office/powerpoint/2010/main" val="428314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20" y="381000"/>
            <a:ext cx="6684380" cy="1036642"/>
          </a:xfrm>
        </p:spPr>
        <p:txBody>
          <a:bodyPr/>
          <a:lstStyle/>
          <a:p>
            <a:pPr algn="ctr"/>
            <a:r>
              <a:rPr lang="lv-LV" dirty="0">
                <a:solidFill>
                  <a:srgbClr val="66478B"/>
                </a:solidFill>
              </a:rPr>
              <a:t>Diagnosticējošie darbi 3.klasē </a:t>
            </a:r>
            <a:r>
              <a:rPr lang="lv-LV" sz="1800" dirty="0">
                <a:solidFill>
                  <a:srgbClr val="66478B"/>
                </a:solidFill>
              </a:rPr>
              <a:t>(</a:t>
            </a:r>
            <a:r>
              <a:rPr lang="en-US" sz="1800" dirty="0">
                <a:solidFill>
                  <a:srgbClr val="66478B"/>
                </a:solidFill>
              </a:rPr>
              <a:t>18684</a:t>
            </a:r>
            <a:r>
              <a:rPr lang="lv-LV" sz="1800" dirty="0" smtClean="0">
                <a:solidFill>
                  <a:srgbClr val="66478B"/>
                </a:solidFill>
              </a:rPr>
              <a:t>)</a:t>
            </a:r>
            <a:br>
              <a:rPr lang="lv-LV" sz="1800" dirty="0" smtClean="0">
                <a:solidFill>
                  <a:srgbClr val="66478B"/>
                </a:solidFill>
              </a:rPr>
            </a:br>
            <a:r>
              <a:rPr lang="lv-LV" sz="1800" b="0" i="1" dirty="0"/>
              <a:t>k</a:t>
            </a:r>
            <a:r>
              <a:rPr lang="lv-LV" sz="1800" b="0" i="1" dirty="0" smtClean="0"/>
              <a:t>lātienē/attālināti</a:t>
            </a:r>
            <a:endParaRPr lang="lv-LV" sz="1800" b="0" i="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26358780"/>
              </p:ext>
            </p:extLst>
          </p:nvPr>
        </p:nvGraphicFramePr>
        <p:xfrm>
          <a:off x="457200" y="1600200"/>
          <a:ext cx="8463815" cy="4454040"/>
        </p:xfrm>
        <a:graphic>
          <a:graphicData uri="http://schemas.openxmlformats.org/drawingml/2006/table">
            <a:tbl>
              <a:tblPr firstRow="1" firstCol="1" bandRow="1"/>
              <a:tblGrid>
                <a:gridCol w="1848052"/>
                <a:gridCol w="2461639"/>
                <a:gridCol w="4154124"/>
              </a:tblGrid>
              <a:tr h="381222">
                <a:tc>
                  <a:txBody>
                    <a:bodyPr/>
                    <a:lstStyle/>
                    <a:p>
                      <a:pPr algn="ctr">
                        <a:lnSpc>
                          <a:spcPct val="115000"/>
                        </a:lnSpc>
                        <a:spcAft>
                          <a:spcPts val="0"/>
                        </a:spcAft>
                      </a:pPr>
                      <a:r>
                        <a:rPr lang="lv-LV"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Diagnosticējošais darbs</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478B"/>
                    </a:solidFill>
                  </a:tcPr>
                </a:tc>
                <a:tc>
                  <a:txBody>
                    <a:bodyPr/>
                    <a:lstStyle/>
                    <a:p>
                      <a:pPr algn="ctr">
                        <a:lnSpc>
                          <a:spcPct val="115000"/>
                        </a:lnSpc>
                        <a:spcAft>
                          <a:spcPts val="0"/>
                        </a:spcAft>
                      </a:pPr>
                      <a:r>
                        <a:rPr lang="lv-LV"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Laiks</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lv-LV"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(Tiks precizēts)</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478B"/>
                    </a:solidFill>
                  </a:tcPr>
                </a:tc>
                <a:tc>
                  <a:txBody>
                    <a:bodyPr/>
                    <a:lstStyle/>
                    <a:p>
                      <a:pPr algn="ctr">
                        <a:lnSpc>
                          <a:spcPct val="115000"/>
                        </a:lnSpc>
                        <a:spcAft>
                          <a:spcPts val="0"/>
                        </a:spcAft>
                      </a:pPr>
                      <a:r>
                        <a:rPr lang="lv-LV"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Uzdevumi</a:t>
                      </a:r>
                      <a:endParaRPr lang="lv-LV"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478B"/>
                    </a:solidFill>
                  </a:tcPr>
                </a:tc>
              </a:tr>
              <a:tr h="1704149">
                <a:tc>
                  <a:txBody>
                    <a:bodyPr/>
                    <a:lstStyle/>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DD ar kombinēto saturu (mācību valoda)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39575" rtl="0" eaLnBrk="1" fontAlgn="auto" latinLnBrk="0" hangingPunct="1">
                        <a:lnSpc>
                          <a:spcPct val="115000"/>
                        </a:lnSpc>
                        <a:spcBef>
                          <a:spcPts val="0"/>
                        </a:spcBef>
                        <a:spcAft>
                          <a:spcPts val="0"/>
                        </a:spcAft>
                        <a:buClrTx/>
                        <a:buSzTx/>
                        <a:buFontTx/>
                        <a:buNone/>
                        <a:tabLst/>
                        <a:defRPr/>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Mutvārdu daļa</a:t>
                      </a:r>
                      <a:endParaRPr lang="lv-LV"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skolas izveidots grafiks)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9575" rtl="0" eaLnBrk="1" fontAlgn="auto" latinLnBrk="0" hangingPunct="1">
                        <a:lnSpc>
                          <a:spcPct val="115000"/>
                        </a:lnSpc>
                        <a:spcBef>
                          <a:spcPts val="0"/>
                        </a:spcBef>
                        <a:spcAft>
                          <a:spcPts val="0"/>
                        </a:spcAft>
                        <a:buClrTx/>
                        <a:buSzTx/>
                        <a:buFontTx/>
                        <a:buNone/>
                        <a:tabLst/>
                        <a:defRPr/>
                      </a:pPr>
                      <a:endParaRPr lang="lv-LV"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39575" rtl="0" eaLnBrk="1" fontAlgn="auto" latinLnBrk="0" hangingPunct="1">
                        <a:lnSpc>
                          <a:spcPct val="115000"/>
                        </a:lnSpc>
                        <a:spcBef>
                          <a:spcPts val="0"/>
                        </a:spcBef>
                        <a:spcAft>
                          <a:spcPts val="0"/>
                        </a:spcAft>
                        <a:buClrTx/>
                        <a:buSzTx/>
                        <a:buFontTx/>
                        <a:buNone/>
                        <a:tabLst/>
                        <a:defRPr/>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Rakstu daļa</a:t>
                      </a:r>
                      <a:endParaRPr lang="lv-LV"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18.februāris /</a:t>
                      </a:r>
                      <a:r>
                        <a:rPr lang="lv-LV" sz="1600" b="1"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3.marts</a:t>
                      </a:r>
                      <a:endParaRPr lang="lv-LV" sz="1600" b="1" dirty="0">
                        <a:solidFill>
                          <a:srgbClr val="6647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Mutvārdu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daļā skolēni stāsta par kādu pēc paša izvēles izlasītu grāmatu.</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Rakstu daļā veic lasīšanas, klausīšanās un rakstīšanas prasmes pārbaudes </a:t>
                      </a: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uzdevumus.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524">
                <a:tc>
                  <a:txBody>
                    <a:bodyPr/>
                    <a:lstStyle/>
                    <a:p>
                      <a:pPr>
                        <a:lnSpc>
                          <a:spcPct val="115000"/>
                        </a:lnSpc>
                        <a:spcAft>
                          <a:spcPts val="0"/>
                        </a:spcAft>
                      </a:pPr>
                      <a:r>
                        <a:rPr lang="lv-LV" sz="1600">
                          <a:effectLst/>
                          <a:latin typeface="Times New Roman" panose="02020603050405020304" pitchFamily="18" charset="0"/>
                          <a:ea typeface="Calibri" panose="020F0502020204030204" pitchFamily="34" charset="0"/>
                          <a:cs typeface="Times New Roman" panose="02020603050405020304" pitchFamily="18" charset="0"/>
                        </a:rPr>
                        <a:t>DD ar kombinēto saturu (matemātika)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24.februāris/</a:t>
                      </a:r>
                      <a:r>
                        <a:rPr lang="lv-LV" sz="1600" b="1"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9.marts</a:t>
                      </a:r>
                      <a:endParaRPr lang="lv-LV" sz="1600" b="1" dirty="0">
                        <a:solidFill>
                          <a:srgbClr val="6647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i="0" dirty="0" smtClean="0">
                          <a:effectLst/>
                          <a:latin typeface="Times New Roman" panose="02020603050405020304" pitchFamily="18" charset="0"/>
                          <a:ea typeface="Calibri" panose="020F0502020204030204" pitchFamily="34" charset="0"/>
                          <a:cs typeface="Times New Roman" panose="02020603050405020304" pitchFamily="18" charset="0"/>
                        </a:rPr>
                        <a:t>Sadarbībā ar </a:t>
                      </a:r>
                      <a:r>
                        <a:rPr lang="lv-LV" sz="1600" i="1" dirty="0" smtClean="0">
                          <a:effectLst/>
                          <a:latin typeface="Times New Roman" panose="02020603050405020304" pitchFamily="18" charset="0"/>
                          <a:ea typeface="Calibri" panose="020F0502020204030204" pitchFamily="34" charset="0"/>
                          <a:cs typeface="Times New Roman" panose="02020603050405020304" pitchFamily="18" charset="0"/>
                        </a:rPr>
                        <a:t>Uzdevumi.lv</a:t>
                      </a:r>
                    </a:p>
                    <a:p>
                      <a:pPr>
                        <a:lnSpc>
                          <a:spcPct val="115000"/>
                        </a:lnSpc>
                        <a:spcAft>
                          <a:spcPts val="0"/>
                        </a:spcAft>
                      </a:pPr>
                      <a:r>
                        <a:rPr lang="lv-LV" sz="1600" i="0" dirty="0" smtClean="0">
                          <a:effectLst/>
                          <a:latin typeface="Times New Roman" panose="02020603050405020304" pitchFamily="18" charset="0"/>
                          <a:ea typeface="Calibri" panose="020F0502020204030204" pitchFamily="34" charset="0"/>
                          <a:cs typeface="Times New Roman" panose="02020603050405020304" pitchFamily="18" charset="0"/>
                        </a:rPr>
                        <a:t>Skaitļi, darbības</a:t>
                      </a:r>
                      <a:r>
                        <a:rPr lang="lv-LV" sz="16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ar tiem, lielumi, to mērīšana, informācijas apstrāde.</a:t>
                      </a:r>
                      <a:endParaRPr lang="lv-LV" sz="1600" i="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915">
                <a:tc>
                  <a:txBody>
                    <a:bodyPr/>
                    <a:lstStyle/>
                    <a:p>
                      <a:pPr>
                        <a:lnSpc>
                          <a:spcPct val="115000"/>
                        </a:lnSpc>
                        <a:spcAft>
                          <a:spcPts val="0"/>
                        </a:spcAft>
                      </a:pPr>
                      <a:r>
                        <a:rPr lang="lv-LV" sz="1600">
                          <a:effectLst/>
                          <a:latin typeface="Times New Roman" panose="02020603050405020304" pitchFamily="18" charset="0"/>
                          <a:ea typeface="Calibri" panose="020F0502020204030204" pitchFamily="34" charset="0"/>
                          <a:cs typeface="Times New Roman" panose="02020603050405020304" pitchFamily="18" charset="0"/>
                        </a:rPr>
                        <a:t>Latviešu valoda (mtip)</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2.marts/ </a:t>
                      </a:r>
                      <a:r>
                        <a:rPr lang="lv-LV" sz="1600" b="1"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11.marts</a:t>
                      </a:r>
                      <a:endParaRPr lang="lv-LV" sz="1600" b="1" dirty="0">
                        <a:solidFill>
                          <a:srgbClr val="66478B"/>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Rakstu </a:t>
                      </a: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daļa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un mutvārdu daļa (biļetes)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Rakstu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daļā veic lasīšanas, klausīšanās un rakstīšanas prasmes pārbaudes </a:t>
                      </a: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uzdevumus.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Mutvārdu daļā skolēni stāsta par biļetē piedāvāto situāciju.</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3320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294" y="381000"/>
            <a:ext cx="6626506" cy="1036642"/>
          </a:xfrm>
        </p:spPr>
        <p:txBody>
          <a:bodyPr/>
          <a:lstStyle/>
          <a:p>
            <a:pPr algn="ctr"/>
            <a:r>
              <a:rPr lang="lv-LV" dirty="0">
                <a:solidFill>
                  <a:srgbClr val="66478B"/>
                </a:solidFill>
              </a:rPr>
              <a:t>Diagnosticējošie darbi </a:t>
            </a:r>
            <a:r>
              <a:rPr lang="lv-LV" dirty="0" smtClean="0">
                <a:solidFill>
                  <a:srgbClr val="66478B"/>
                </a:solidFill>
              </a:rPr>
              <a:t>6.klasē </a:t>
            </a:r>
            <a:r>
              <a:rPr lang="lv-LV" sz="1800" dirty="0" smtClean="0">
                <a:solidFill>
                  <a:srgbClr val="66478B"/>
                </a:solidFill>
              </a:rPr>
              <a:t>(</a:t>
            </a:r>
            <a:r>
              <a:rPr lang="en-US" sz="1800" dirty="0">
                <a:solidFill>
                  <a:srgbClr val="66478B"/>
                </a:solidFill>
              </a:rPr>
              <a:t>21561</a:t>
            </a:r>
            <a:r>
              <a:rPr lang="lv-LV" sz="1800" dirty="0" smtClean="0">
                <a:solidFill>
                  <a:srgbClr val="66478B"/>
                </a:solidFill>
              </a:rPr>
              <a:t>)</a:t>
            </a:r>
            <a:br>
              <a:rPr lang="lv-LV" sz="1800" dirty="0" smtClean="0">
                <a:solidFill>
                  <a:srgbClr val="66478B"/>
                </a:solidFill>
              </a:rPr>
            </a:br>
            <a:r>
              <a:rPr lang="lv-LV" sz="1800" b="0" i="1" dirty="0" smtClean="0"/>
              <a:t>klātienē </a:t>
            </a:r>
            <a:r>
              <a:rPr lang="lv-LV" sz="1800" b="0" i="1" dirty="0"/>
              <a:t>/</a:t>
            </a:r>
            <a:r>
              <a:rPr lang="lv-LV" sz="1800" b="0" i="1" dirty="0" smtClean="0"/>
              <a:t>attālināti</a:t>
            </a:r>
            <a:endParaRPr lang="lv-LV" sz="1800" b="0" i="1"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42389240"/>
              </p:ext>
            </p:extLst>
          </p:nvPr>
        </p:nvGraphicFramePr>
        <p:xfrm>
          <a:off x="824566" y="1513573"/>
          <a:ext cx="7738711" cy="4978347"/>
        </p:xfrm>
        <a:graphic>
          <a:graphicData uri="http://schemas.openxmlformats.org/drawingml/2006/table">
            <a:tbl>
              <a:tblPr firstRow="1" firstCol="1" bandRow="1"/>
              <a:tblGrid>
                <a:gridCol w="1624737"/>
                <a:gridCol w="2315739"/>
                <a:gridCol w="3798235"/>
              </a:tblGrid>
              <a:tr h="375386">
                <a:tc>
                  <a:txBody>
                    <a:bodyPr/>
                    <a:lstStyle/>
                    <a:p>
                      <a:pPr algn="ctr">
                        <a:lnSpc>
                          <a:spcPct val="115000"/>
                        </a:lnSpc>
                        <a:spcAft>
                          <a:spcPts val="0"/>
                        </a:spcAft>
                      </a:pPr>
                      <a:r>
                        <a:rPr lang="lv-LV"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Diagnosticējošais darbs</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3378"/>
                    </a:solidFill>
                  </a:tcPr>
                </a:tc>
                <a:tc>
                  <a:txBody>
                    <a:bodyPr/>
                    <a:lstStyle/>
                    <a:p>
                      <a:pPr algn="ctr">
                        <a:lnSpc>
                          <a:spcPct val="115000"/>
                        </a:lnSpc>
                        <a:spcAft>
                          <a:spcPts val="0"/>
                        </a:spcAft>
                      </a:pPr>
                      <a:r>
                        <a:rPr lang="lv-LV"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Laiks</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3378"/>
                    </a:solidFill>
                  </a:tcPr>
                </a:tc>
                <a:tc>
                  <a:txBody>
                    <a:bodyPr/>
                    <a:lstStyle/>
                    <a:p>
                      <a:pPr algn="ctr">
                        <a:lnSpc>
                          <a:spcPct val="115000"/>
                        </a:lnSpc>
                        <a:spcAft>
                          <a:spcPts val="0"/>
                        </a:spcAft>
                      </a:pPr>
                      <a:r>
                        <a:rPr lang="lv-LV"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Uzdevumi</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3378"/>
                    </a:solidFill>
                  </a:tcPr>
                </a:tc>
              </a:tr>
              <a:tr h="1403043">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Mācību valoda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39575" rtl="0" eaLnBrk="1" fontAlgn="auto" latinLnBrk="0" hangingPunct="1">
                        <a:lnSpc>
                          <a:spcPct val="115000"/>
                        </a:lnSpc>
                        <a:spcBef>
                          <a:spcPts val="0"/>
                        </a:spcBef>
                        <a:spcAft>
                          <a:spcPts val="0"/>
                        </a:spcAft>
                        <a:buClrTx/>
                        <a:buSzTx/>
                        <a:buFontTx/>
                        <a:buNone/>
                        <a:tabLst/>
                        <a:defRPr/>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Mutvārdu daļa</a:t>
                      </a:r>
                    </a:p>
                    <a:p>
                      <a:pPr>
                        <a:lnSpc>
                          <a:spcPct val="115000"/>
                        </a:lnSpc>
                        <a:spcAft>
                          <a:spcPts val="0"/>
                        </a:spcAft>
                      </a:pPr>
                      <a:r>
                        <a:rPr lang="lv-LV" sz="1600" b="1"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līdz 16.</a:t>
                      </a:r>
                      <a:r>
                        <a:rPr lang="lv-LV" sz="1600" b="1" i="0" u="none" strike="noStrike" cap="none"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sym typeface="Arial"/>
                        </a:rPr>
                        <a:t>februārim</a:t>
                      </a:r>
                      <a:r>
                        <a:rPr lang="lv-LV" sz="1600" b="1"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(skolas izveidots grafiks)</a:t>
                      </a:r>
                    </a:p>
                    <a:p>
                      <a:pPr marL="0" marR="0" lvl="0" indent="0" algn="l" defTabSz="939575" rtl="0" eaLnBrk="1" fontAlgn="auto" latinLnBrk="0" hangingPunct="1">
                        <a:lnSpc>
                          <a:spcPct val="115000"/>
                        </a:lnSpc>
                        <a:spcBef>
                          <a:spcPts val="0"/>
                        </a:spcBef>
                        <a:spcAft>
                          <a:spcPts val="0"/>
                        </a:spcAft>
                        <a:buClrTx/>
                        <a:buSzTx/>
                        <a:buFontTx/>
                        <a:buNone/>
                        <a:tabLst/>
                        <a:defRPr/>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Rakstu daļa</a:t>
                      </a:r>
                    </a:p>
                    <a:p>
                      <a:pPr>
                        <a:lnSpc>
                          <a:spcPct val="115000"/>
                        </a:lnSpc>
                        <a:spcAft>
                          <a:spcPts val="0"/>
                        </a:spcAft>
                      </a:pPr>
                      <a:r>
                        <a:rPr lang="lv-LV" sz="1600" b="1" dirty="0" smtClean="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17.februāris</a:t>
                      </a:r>
                      <a:endPar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Mutvārdu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daļā skolēni stāsta par kādu pēc paša izvēles izlasītu grāmatu.</a:t>
                      </a:r>
                    </a:p>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Rakstu daļā veic lasīšanas, klausīšanās un rakstīšanas prasmes pārbaudes </a:t>
                      </a: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uzdevumus</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98">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 Matemātika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25.februāris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39575" rtl="0" eaLnBrk="1" fontAlgn="auto" latinLnBrk="0" hangingPunct="1">
                        <a:lnSpc>
                          <a:spcPct val="115000"/>
                        </a:lnSpc>
                        <a:spcBef>
                          <a:spcPts val="0"/>
                        </a:spcBef>
                        <a:spcAft>
                          <a:spcPts val="0"/>
                        </a:spcAft>
                        <a:buClrTx/>
                        <a:buSzTx/>
                        <a:buFontTx/>
                        <a:buNone/>
                        <a:tabLst/>
                        <a:defRPr/>
                      </a:pPr>
                      <a:r>
                        <a:rPr lang="lv-LV" sz="1600" i="0" dirty="0" smtClean="0">
                          <a:effectLst/>
                          <a:latin typeface="Times New Roman" panose="02020603050405020304" pitchFamily="18" charset="0"/>
                          <a:ea typeface="Calibri" panose="020F0502020204030204" pitchFamily="34" charset="0"/>
                          <a:cs typeface="Times New Roman" panose="02020603050405020304" pitchFamily="18" charset="0"/>
                        </a:rPr>
                        <a:t>Skaitļi, darbības</a:t>
                      </a:r>
                      <a:r>
                        <a:rPr lang="lv-LV" sz="16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ar tiem, lielumi, to mērīšana, informācijas apstrāde.</a:t>
                      </a:r>
                      <a:endParaRPr lang="lv-LV" sz="1600"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lv-LV" sz="1600" kern="1200" dirty="0" smtClean="0">
                          <a:solidFill>
                            <a:schemeClr val="tx1"/>
                          </a:solidFill>
                          <a:effectLst/>
                          <a:latin typeface="Times New Roman" panose="02020603050405020304" pitchFamily="18" charset="0"/>
                          <a:ea typeface="+mn-ea"/>
                          <a:cs typeface="Times New Roman" panose="02020603050405020304" pitchFamily="18" charset="0"/>
                        </a:rPr>
                        <a:t>Matemātisko modeļu veidošana un analizēšana.</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743">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Latviešu valoda (mtip)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23.februāris</a:t>
                      </a:r>
                    </a:p>
                    <a:p>
                      <a:pPr>
                        <a:lnSpc>
                          <a:spcPct val="115000"/>
                        </a:lnSpc>
                        <a:spcAft>
                          <a:spcPts val="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Rakstu daļas un mutvārdu daļa (biļetes)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Rakstu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daļā veic lasīšanas, klausīšanās un rakstīšanas prasmes pārbaudes </a:t>
                      </a:r>
                      <a:r>
                        <a:rPr lang="lv-LV" sz="1600" dirty="0" smtClean="0">
                          <a:effectLst/>
                          <a:latin typeface="Times New Roman" panose="02020603050405020304" pitchFamily="18" charset="0"/>
                          <a:ea typeface="Calibri" panose="020F0502020204030204" pitchFamily="34" charset="0"/>
                          <a:cs typeface="Times New Roman" panose="02020603050405020304" pitchFamily="18" charset="0"/>
                        </a:rPr>
                        <a:t>uzdevumus</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Mutvārdu daļā skolēni stāsta par biļetē piedāvāto situāciju.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94">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Dabaszinības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600" b="1" dirty="0">
                          <a:solidFill>
                            <a:srgbClr val="66478B"/>
                          </a:solidFill>
                          <a:effectLst/>
                          <a:latin typeface="Times New Roman" panose="02020603050405020304" pitchFamily="18" charset="0"/>
                          <a:ea typeface="Calibri" panose="020F0502020204030204" pitchFamily="34" charset="0"/>
                          <a:cs typeface="Times New Roman" panose="02020603050405020304" pitchFamily="18" charset="0"/>
                        </a:rPr>
                        <a:t>4.marts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39575" rtl="0" eaLnBrk="1" fontAlgn="auto" latinLnBrk="0" hangingPunct="1">
                        <a:lnSpc>
                          <a:spcPct val="115000"/>
                        </a:lnSpc>
                        <a:spcBef>
                          <a:spcPts val="0"/>
                        </a:spcBef>
                        <a:spcAft>
                          <a:spcPts val="0"/>
                        </a:spcAft>
                        <a:buClrTx/>
                        <a:buSzTx/>
                        <a:buFontTx/>
                        <a:buNone/>
                        <a:tabLst/>
                        <a:defRPr/>
                      </a:pPr>
                      <a:r>
                        <a:rPr lang="lv-LV" sz="1600" i="0" dirty="0" smtClean="0">
                          <a:effectLst/>
                          <a:latin typeface="Times New Roman" panose="02020603050405020304" pitchFamily="18" charset="0"/>
                          <a:ea typeface="Calibri" panose="020F0502020204030204" pitchFamily="34" charset="0"/>
                          <a:cs typeface="Times New Roman" panose="02020603050405020304" pitchFamily="18" charset="0"/>
                        </a:rPr>
                        <a:t>Sadarbībā ar </a:t>
                      </a:r>
                      <a:r>
                        <a:rPr lang="lv-LV" sz="1600" i="1" dirty="0" smtClean="0">
                          <a:effectLst/>
                          <a:latin typeface="Times New Roman" panose="02020603050405020304" pitchFamily="18" charset="0"/>
                          <a:ea typeface="Calibri" panose="020F0502020204030204" pitchFamily="34" charset="0"/>
                          <a:cs typeface="Times New Roman" panose="02020603050405020304" pitchFamily="18" charset="0"/>
                        </a:rPr>
                        <a:t>Uzdevumi.lv</a:t>
                      </a:r>
                    </a:p>
                    <a:p>
                      <a:pPr>
                        <a:lnSpc>
                          <a:spcPct val="115000"/>
                        </a:lnSpc>
                        <a:spcAft>
                          <a:spcPts val="0"/>
                        </a:spcAft>
                      </a:pPr>
                      <a:r>
                        <a:rPr lang="lv-LV" sz="1600" kern="1200" dirty="0" smtClean="0">
                          <a:solidFill>
                            <a:schemeClr val="tx1"/>
                          </a:solidFill>
                          <a:effectLst/>
                          <a:latin typeface="Times New Roman" panose="02020603050405020304" pitchFamily="18" charset="0"/>
                          <a:ea typeface="+mn-ea"/>
                          <a:cs typeface="Times New Roman" panose="02020603050405020304" pitchFamily="18" charset="0"/>
                        </a:rPr>
                        <a:t>Uzdevumi galvenokārt saistīti ar datu un pierādījumu zinātnisku interpretēšanu</a:t>
                      </a:r>
                      <a:endParaRPr lang="lv-LV" sz="1600" i="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3052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solidFill>
                  <a:srgbClr val="66478B"/>
                </a:solidFill>
              </a:rPr>
              <a:t>Diagnosticējošie darbi </a:t>
            </a:r>
            <a:br>
              <a:rPr lang="lv-LV" dirty="0">
                <a:solidFill>
                  <a:srgbClr val="66478B"/>
                </a:solidFill>
              </a:rPr>
            </a:br>
            <a:r>
              <a:rPr lang="lv-LV" dirty="0" smtClean="0">
                <a:solidFill>
                  <a:srgbClr val="66478B"/>
                </a:solidFill>
              </a:rPr>
              <a:t>3. un 6.klasē attālināti</a:t>
            </a:r>
            <a:endParaRPr lang="lv-LV" dirty="0">
              <a:solidFill>
                <a:srgbClr val="66478B"/>
              </a:solidFill>
            </a:endParaRPr>
          </a:p>
        </p:txBody>
      </p:sp>
      <p:sp>
        <p:nvSpPr>
          <p:cNvPr id="4" name="Rectangle 3"/>
          <p:cNvSpPr/>
          <p:nvPr/>
        </p:nvSpPr>
        <p:spPr>
          <a:xfrm>
            <a:off x="1089660" y="1926305"/>
            <a:ext cx="7406640" cy="4130361"/>
          </a:xfrm>
          <a:prstGeom prst="rect">
            <a:avLst/>
          </a:prstGeom>
          <a:solidFill>
            <a:schemeClr val="bg1"/>
          </a:solidFill>
          <a:ln>
            <a:solidFill>
              <a:schemeClr val="bg1"/>
            </a:solidFill>
          </a:ln>
        </p:spPr>
        <p:txBody>
          <a:bodyPr wrap="square">
            <a:spAutoFit/>
          </a:bodyPr>
          <a:lstStyle/>
          <a:p>
            <a:pPr lvl="0">
              <a:lnSpc>
                <a:spcPct val="115000"/>
              </a:lnSpc>
              <a:spcBef>
                <a:spcPts val="1200"/>
              </a:spcBef>
            </a:pPr>
            <a:r>
              <a:rPr lang="lv-LV" sz="1600" dirty="0">
                <a:latin typeface="Times New Roman" panose="02020603050405020304" pitchFamily="18" charset="0"/>
                <a:ea typeface="Calibri" panose="020F0502020204030204" pitchFamily="34" charset="0"/>
                <a:cs typeface="Times New Roman" panose="02020603050405020304" pitchFamily="18" charset="0"/>
              </a:rPr>
              <a:t>Izglītības iestāde lejuplādē </a:t>
            </a:r>
            <a:r>
              <a:rPr lang="lv-LV" sz="1600" dirty="0" smtClean="0">
                <a:latin typeface="Times New Roman" panose="02020603050405020304" pitchFamily="18" charset="0"/>
                <a:ea typeface="Calibri" panose="020F0502020204030204" pitchFamily="34" charset="0"/>
                <a:cs typeface="Times New Roman" panose="02020603050405020304" pitchFamily="18" charset="0"/>
              </a:rPr>
              <a:t>darbu </a:t>
            </a:r>
            <a:r>
              <a:rPr lang="lv-LV" sz="1600" dirty="0">
                <a:latin typeface="Times New Roman" panose="02020603050405020304" pitchFamily="18" charset="0"/>
                <a:ea typeface="Calibri" panose="020F0502020204030204" pitchFamily="34" charset="0"/>
                <a:cs typeface="Times New Roman" panose="02020603050405020304" pitchFamily="18" charset="0"/>
              </a:rPr>
              <a:t>un nosūta skolēniem. </a:t>
            </a: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1200"/>
              </a:spcBef>
            </a:pPr>
            <a:r>
              <a:rPr lang="lv-LV" sz="1600" dirty="0">
                <a:latin typeface="Times New Roman" panose="02020603050405020304" pitchFamily="18" charset="0"/>
                <a:ea typeface="Calibri" panose="020F0502020204030204" pitchFamily="34" charset="0"/>
                <a:cs typeface="Times New Roman" panose="02020603050405020304" pitchFamily="18" charset="0"/>
              </a:rPr>
              <a:t>Skolēni darbu veic elektroniski skolas noteiktā laikā, </a:t>
            </a:r>
            <a:r>
              <a:rPr lang="lv-LV" sz="1600" dirty="0" smtClean="0">
                <a:latin typeface="Times New Roman" panose="02020603050405020304" pitchFamily="18" charset="0"/>
                <a:ea typeface="Calibri" panose="020F0502020204030204" pitchFamily="34" charset="0"/>
                <a:cs typeface="Times New Roman" panose="02020603050405020304" pitchFamily="18" charset="0"/>
              </a:rPr>
              <a:t>vēlams </a:t>
            </a:r>
            <a:r>
              <a:rPr lang="lv-LV" sz="1600" dirty="0">
                <a:latin typeface="Times New Roman" panose="02020603050405020304" pitchFamily="18" charset="0"/>
                <a:ea typeface="Calibri" panose="020F0502020204030204" pitchFamily="34" charset="0"/>
                <a:cs typeface="Times New Roman" panose="02020603050405020304" pitchFamily="18" charset="0"/>
              </a:rPr>
              <a:t>tiešsaistē, lai skolotājs varētu nolasīt klausāmo tekstu. Klausīšanās uzdevumu skolotājs var atskaņot, izmantojot balss ierakstu. </a:t>
            </a: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Bef>
                <a:spcPts val="1200"/>
              </a:spcBef>
            </a:pPr>
            <a:r>
              <a:rPr lang="lv-LV" sz="1600" dirty="0" smtClean="0">
                <a:latin typeface="Times New Roman" panose="02020603050405020304" pitchFamily="18" charset="0"/>
                <a:ea typeface="Calibri" panose="020F0502020204030204" pitchFamily="34" charset="0"/>
                <a:cs typeface="Times New Roman" panose="02020603050405020304" pitchFamily="18" charset="0"/>
              </a:rPr>
              <a:t>Mutvārdu </a:t>
            </a:r>
            <a:r>
              <a:rPr lang="lv-LV" sz="1600" dirty="0">
                <a:latin typeface="Times New Roman" panose="02020603050405020304" pitchFamily="18" charset="0"/>
                <a:ea typeface="Calibri" panose="020F0502020204030204" pitchFamily="34" charset="0"/>
                <a:cs typeface="Times New Roman" panose="02020603050405020304" pitchFamily="18" charset="0"/>
              </a:rPr>
              <a:t>daļu skolotājs organizē tiešsaistē.</a:t>
            </a: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Bef>
                <a:spcPts val="1200"/>
              </a:spcBef>
            </a:pPr>
            <a:r>
              <a:rPr lang="lv-LV" sz="1600" dirty="0">
                <a:latin typeface="Times New Roman" panose="02020603050405020304" pitchFamily="18" charset="0"/>
                <a:ea typeface="Calibri" panose="020F0502020204030204" pitchFamily="34" charset="0"/>
                <a:cs typeface="Times New Roman" panose="02020603050405020304" pitchFamily="18" charset="0"/>
              </a:rPr>
              <a:t>Ja skolēnam nav datora, skola nodrošina DD darba izdruku un nodod skolēna </a:t>
            </a:r>
            <a:r>
              <a:rPr lang="lv-LV" sz="1600" dirty="0" smtClean="0">
                <a:latin typeface="Times New Roman" panose="02020603050405020304" pitchFamily="18" charset="0"/>
                <a:ea typeface="Calibri" panose="020F0502020204030204" pitchFamily="34" charset="0"/>
                <a:cs typeface="Times New Roman" panose="02020603050405020304" pitchFamily="18" charset="0"/>
              </a:rPr>
              <a:t>vecākiem.</a:t>
            </a:r>
          </a:p>
          <a:p>
            <a:pPr lvl="0">
              <a:lnSpc>
                <a:spcPct val="115000"/>
              </a:lnSpc>
              <a:spcBef>
                <a:spcPts val="1200"/>
              </a:spcBef>
            </a:pPr>
            <a:r>
              <a:rPr lang="lv-LV" sz="1600" dirty="0" smtClean="0">
                <a:latin typeface="Times New Roman" panose="02020603050405020304" pitchFamily="18" charset="0"/>
                <a:ea typeface="Calibri" panose="020F0502020204030204" pitchFamily="34" charset="0"/>
                <a:cs typeface="Times New Roman" panose="02020603050405020304" pitchFamily="18" charset="0"/>
              </a:rPr>
              <a:t>Pilda klātienē konsultāciju laikā 1:1.</a:t>
            </a:r>
          </a:p>
          <a:p>
            <a:pPr>
              <a:lnSpc>
                <a:spcPct val="115000"/>
              </a:lnSpc>
              <a:spcBef>
                <a:spcPts val="1200"/>
              </a:spcBef>
            </a:pPr>
            <a:r>
              <a:rPr lang="lv-LV" sz="1600" dirty="0" smtClean="0">
                <a:latin typeface="Times New Roman" panose="02020603050405020304" pitchFamily="18" charset="0"/>
                <a:cs typeface="Times New Roman" panose="02020603050405020304" pitchFamily="18" charset="0"/>
              </a:rPr>
              <a:t>Matemātiku (3.klase) veic Uzdevumi.lv (9.martā); vēlams, lai mājās ir kāds, kas var palīdz novērst iespējamās tehniskās problēmas.</a:t>
            </a:r>
          </a:p>
          <a:p>
            <a:pPr>
              <a:lnSpc>
                <a:spcPct val="115000"/>
              </a:lnSpc>
              <a:spcBef>
                <a:spcPts val="1200"/>
              </a:spcBef>
            </a:pPr>
            <a:r>
              <a:rPr lang="lv-LV" sz="1600" dirty="0" smtClean="0">
                <a:latin typeface="Times New Roman" panose="02020603050405020304" pitchFamily="18" charset="0"/>
                <a:cs typeface="Times New Roman" panose="02020603050405020304" pitchFamily="18" charset="0"/>
              </a:rPr>
              <a:t>Dabaszinības (6.klase) </a:t>
            </a:r>
            <a:r>
              <a:rPr lang="lv-LV" sz="1600" dirty="0">
                <a:latin typeface="Times New Roman" panose="02020603050405020304" pitchFamily="18" charset="0"/>
                <a:cs typeface="Times New Roman" panose="02020603050405020304" pitchFamily="18" charset="0"/>
              </a:rPr>
              <a:t>veic Uzdevumi.lv (tikai 4.martā visas dienas laikā, katrai klasei nosakot savu izpildes laiku</a:t>
            </a:r>
            <a:r>
              <a:rPr lang="lv-LV" sz="1600"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Google Shape;282;p34"/>
          <p:cNvPicPr preferRelativeResize="0"/>
          <p:nvPr/>
        </p:nvPicPr>
        <p:blipFill rotWithShape="1">
          <a:blip r:embed="rId2">
            <a:alphaModFix/>
          </a:blip>
          <a:srcRect/>
          <a:stretch/>
        </p:blipFill>
        <p:spPr>
          <a:xfrm>
            <a:off x="7890345" y="381000"/>
            <a:ext cx="941138" cy="788273"/>
          </a:xfrm>
          <a:prstGeom prst="rect">
            <a:avLst/>
          </a:prstGeom>
          <a:noFill/>
          <a:ln>
            <a:noFill/>
          </a:ln>
        </p:spPr>
      </p:pic>
      <p:sp>
        <p:nvSpPr>
          <p:cNvPr id="15" name="Google Shape;641;p50"/>
          <p:cNvSpPr/>
          <p:nvPr/>
        </p:nvSpPr>
        <p:spPr>
          <a:xfrm>
            <a:off x="884566" y="201172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6" name="Google Shape;642;p50"/>
          <p:cNvSpPr/>
          <p:nvPr/>
        </p:nvSpPr>
        <p:spPr>
          <a:xfrm>
            <a:off x="884566" y="243602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7" name="Google Shape;643;p50"/>
          <p:cNvSpPr/>
          <p:nvPr/>
        </p:nvSpPr>
        <p:spPr>
          <a:xfrm>
            <a:off x="884566" y="341884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8" name="Google Shape;644;p50"/>
          <p:cNvSpPr/>
          <p:nvPr/>
        </p:nvSpPr>
        <p:spPr>
          <a:xfrm>
            <a:off x="891643" y="4306470"/>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9" name="Google Shape;645;p50"/>
          <p:cNvSpPr/>
          <p:nvPr/>
        </p:nvSpPr>
        <p:spPr>
          <a:xfrm>
            <a:off x="884566" y="4730703"/>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20" name="Google Shape;646;p50"/>
          <p:cNvSpPr/>
          <p:nvPr/>
        </p:nvSpPr>
        <p:spPr>
          <a:xfrm>
            <a:off x="884566" y="5421705"/>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1" name="Google Shape;644;p50"/>
          <p:cNvSpPr/>
          <p:nvPr/>
        </p:nvSpPr>
        <p:spPr>
          <a:xfrm>
            <a:off x="891643" y="3892929"/>
            <a:ext cx="221420" cy="243131"/>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294945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294" y="381000"/>
            <a:ext cx="6626506" cy="1036642"/>
          </a:xfrm>
        </p:spPr>
        <p:txBody>
          <a:bodyPr/>
          <a:lstStyle/>
          <a:p>
            <a:pPr algn="ctr"/>
            <a:r>
              <a:rPr lang="lv-LV" dirty="0">
                <a:solidFill>
                  <a:srgbClr val="543378"/>
                </a:solidFill>
              </a:rPr>
              <a:t>Diagnosticējošie darbi </a:t>
            </a:r>
            <a:r>
              <a:rPr lang="lv-LV" dirty="0" smtClean="0">
                <a:solidFill>
                  <a:srgbClr val="543378"/>
                </a:solidFill>
              </a:rPr>
              <a:t>11.klasē </a:t>
            </a:r>
            <a:r>
              <a:rPr lang="lv-LV" sz="1800" dirty="0" smtClean="0">
                <a:solidFill>
                  <a:srgbClr val="543378"/>
                </a:solidFill>
              </a:rPr>
              <a:t>(</a:t>
            </a:r>
            <a:r>
              <a:rPr lang="en-US" sz="1800" dirty="0" smtClean="0">
                <a:solidFill>
                  <a:srgbClr val="543378"/>
                </a:solidFill>
              </a:rPr>
              <a:t>2</a:t>
            </a:r>
            <a:r>
              <a:rPr lang="lv-LV" sz="1800" dirty="0" smtClean="0">
                <a:solidFill>
                  <a:srgbClr val="543378"/>
                </a:solidFill>
              </a:rPr>
              <a:t>000)</a:t>
            </a:r>
            <a:br>
              <a:rPr lang="lv-LV" sz="1800" dirty="0" smtClean="0">
                <a:solidFill>
                  <a:srgbClr val="543378"/>
                </a:solidFill>
              </a:rPr>
            </a:br>
            <a:r>
              <a:rPr lang="lv-LV" sz="1800" b="0" i="1" dirty="0" smtClean="0"/>
              <a:t>Klātienē</a:t>
            </a:r>
            <a:endParaRPr lang="lv-LV" sz="1800" b="0" i="1"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79764366"/>
              </p:ext>
            </p:extLst>
          </p:nvPr>
        </p:nvGraphicFramePr>
        <p:xfrm>
          <a:off x="567158" y="2473693"/>
          <a:ext cx="8275899" cy="2421066"/>
        </p:xfrm>
        <a:graphic>
          <a:graphicData uri="http://schemas.openxmlformats.org/drawingml/2006/table">
            <a:tbl>
              <a:tblPr firstRow="1" firstCol="1" bandRow="1">
                <a:tableStyleId>{2B1EBD4E-2F76-4667-9767-EABCB5307A16}</a:tableStyleId>
              </a:tblPr>
              <a:tblGrid>
                <a:gridCol w="2790961"/>
                <a:gridCol w="2172761"/>
                <a:gridCol w="3312177"/>
              </a:tblGrid>
              <a:tr h="827773">
                <a:tc>
                  <a:txBody>
                    <a:bodyPr/>
                    <a:lstStyle/>
                    <a:p>
                      <a:pPr algn="ctr">
                        <a:lnSpc>
                          <a:spcPct val="115000"/>
                        </a:lnSpc>
                        <a:spcAft>
                          <a:spcPts val="0"/>
                        </a:spcAft>
                      </a:pPr>
                      <a:endPar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Diagnosticējošais darbs</a:t>
                      </a:r>
                    </a:p>
                    <a:p>
                      <a:pPr algn="ctr">
                        <a:lnSpc>
                          <a:spcPct val="115000"/>
                        </a:lnSpc>
                        <a:spcAft>
                          <a:spcPts val="0"/>
                        </a:spcAft>
                      </a:pPr>
                      <a:r>
                        <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(izvēles)</a:t>
                      </a:r>
                      <a:endParaRPr lang="lv-LV"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543378"/>
                    </a:solidFill>
                  </a:tcPr>
                </a:tc>
                <a:tc>
                  <a:txBody>
                    <a:bodyPr/>
                    <a:lstStyle/>
                    <a:p>
                      <a:pPr algn="ctr">
                        <a:lnSpc>
                          <a:spcPct val="115000"/>
                        </a:lnSpc>
                        <a:spcAft>
                          <a:spcPts val="0"/>
                        </a:spcAft>
                      </a:pPr>
                      <a:endPar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Laiks</a:t>
                      </a:r>
                    </a:p>
                  </a:txBody>
                  <a:tcPr marL="68580" marR="68580" marT="0" marB="0">
                    <a:solidFill>
                      <a:srgbClr val="543378"/>
                    </a:solidFill>
                  </a:tcPr>
                </a:tc>
                <a:tc>
                  <a:txBody>
                    <a:bodyPr/>
                    <a:lstStyle/>
                    <a:p>
                      <a:pPr algn="ctr">
                        <a:lnSpc>
                          <a:spcPct val="115000"/>
                        </a:lnSpc>
                        <a:spcAft>
                          <a:spcPts val="0"/>
                        </a:spcAft>
                      </a:pPr>
                      <a:endPar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lv-LV" sz="1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Uzdevumi</a:t>
                      </a:r>
                      <a:endParaRPr lang="lv-LV"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543378"/>
                    </a:solidFill>
                  </a:tcPr>
                </a:tc>
              </a:tr>
              <a:tr h="789909">
                <a:tc>
                  <a:txBody>
                    <a:bodyPr/>
                    <a:lstStyle/>
                    <a:p>
                      <a:pPr>
                        <a:lnSpc>
                          <a:spcPct val="115000"/>
                        </a:lnSpc>
                        <a:spcAft>
                          <a:spcPts val="0"/>
                        </a:spcAft>
                      </a:pPr>
                      <a:r>
                        <a:rPr lang="lv-LV" sz="2000" dirty="0">
                          <a:effectLst/>
                          <a:latin typeface="Times New Roman" panose="02020603050405020304" pitchFamily="18" charset="0"/>
                          <a:cs typeface="Times New Roman" panose="02020603050405020304" pitchFamily="18" charset="0"/>
                        </a:rPr>
                        <a:t>Fizika</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lv-LV" sz="2000" dirty="0" smtClean="0">
                          <a:effectLst/>
                          <a:latin typeface="Times New Roman" panose="02020603050405020304" pitchFamily="18" charset="0"/>
                          <a:cs typeface="Times New Roman" panose="02020603050405020304" pitchFamily="18" charset="0"/>
                        </a:rPr>
                        <a:t>15.aprīlis / līdz mācību gada beigām</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15000"/>
                        </a:lnSpc>
                        <a:spcAft>
                          <a:spcPts val="0"/>
                        </a:spcAft>
                      </a:pPr>
                      <a:r>
                        <a:rPr lang="lv-LV" sz="2000" dirty="0" smtClean="0">
                          <a:effectLst/>
                          <a:latin typeface="Times New Roman" panose="02020603050405020304" pitchFamily="18" charset="0"/>
                          <a:cs typeface="Times New Roman" panose="02020603050405020304" pitchFamily="18" charset="0"/>
                        </a:rPr>
                        <a:t>Laboratorijas </a:t>
                      </a:r>
                      <a:r>
                        <a:rPr lang="lv-LV" sz="2000" dirty="0">
                          <a:effectLst/>
                          <a:latin typeface="Times New Roman" panose="02020603050405020304" pitchFamily="18" charset="0"/>
                          <a:cs typeface="Times New Roman" panose="02020603050405020304" pitchFamily="18" charset="0"/>
                        </a:rPr>
                        <a:t>darbs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89909">
                <a:tc>
                  <a:txBody>
                    <a:bodyPr/>
                    <a:lstStyle/>
                    <a:p>
                      <a:pPr>
                        <a:lnSpc>
                          <a:spcPct val="115000"/>
                        </a:lnSpc>
                        <a:spcAft>
                          <a:spcPts val="0"/>
                        </a:spcAft>
                      </a:pPr>
                      <a:r>
                        <a:rPr lang="lv-LV" sz="2000" dirty="0" smtClean="0">
                          <a:effectLst/>
                          <a:latin typeface="Times New Roman" panose="02020603050405020304" pitchFamily="18" charset="0"/>
                          <a:ea typeface="Calibri" panose="020F0502020204030204" pitchFamily="34" charset="0"/>
                          <a:cs typeface="Times New Roman" panose="02020603050405020304" pitchFamily="18" charset="0"/>
                        </a:rPr>
                        <a:t>Ķīmija</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nSpc>
                          <a:spcPct val="115000"/>
                        </a:lnSpc>
                        <a:spcAft>
                          <a:spcPts val="0"/>
                        </a:spcAft>
                      </a:pPr>
                      <a:endParaRPr lang="lv-LV"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nSpc>
                          <a:spcPct val="115000"/>
                        </a:lnSpc>
                        <a:spcAft>
                          <a:spcPts val="0"/>
                        </a:spcAft>
                      </a:pPr>
                      <a:endParaRPr lang="lv-LV"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54939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solidFill>
                  <a:srgbClr val="66478B"/>
                </a:solidFill>
              </a:rPr>
              <a:t>Eksāmeni 9.klasē </a:t>
            </a:r>
            <a:r>
              <a:rPr lang="lv-LV" sz="1800" dirty="0">
                <a:solidFill>
                  <a:srgbClr val="66478B"/>
                </a:solidFill>
              </a:rPr>
              <a:t>(</a:t>
            </a:r>
            <a:r>
              <a:rPr lang="en-US" sz="1800" dirty="0">
                <a:solidFill>
                  <a:srgbClr val="66478B"/>
                </a:solidFill>
              </a:rPr>
              <a:t>19515</a:t>
            </a:r>
            <a:r>
              <a:rPr lang="lv-LV" sz="1800" dirty="0">
                <a:solidFill>
                  <a:srgbClr val="66478B"/>
                </a:solidFill>
              </a:rPr>
              <a:t>)</a:t>
            </a:r>
            <a:r>
              <a:rPr lang="lv-LV" sz="1800" dirty="0">
                <a:solidFill>
                  <a:schemeClr val="tx2"/>
                </a:solidFill>
              </a:rPr>
              <a:t/>
            </a:r>
            <a:br>
              <a:rPr lang="lv-LV" sz="1800" dirty="0">
                <a:solidFill>
                  <a:schemeClr val="tx2"/>
                </a:solidFill>
              </a:rPr>
            </a:br>
            <a:r>
              <a:rPr lang="lv-LV" sz="1800" b="0" i="1" dirty="0" smtClean="0"/>
              <a:t>Klātienē</a:t>
            </a:r>
            <a:r>
              <a:rPr lang="lv-LV" sz="1800" dirty="0" smtClean="0"/>
              <a:t/>
            </a:r>
            <a:br>
              <a:rPr lang="lv-LV" sz="1800" dirty="0" smtClean="0"/>
            </a:br>
            <a:endParaRPr lang="lv-LV" dirty="0"/>
          </a:p>
        </p:txBody>
      </p:sp>
      <p:graphicFrame>
        <p:nvGraphicFramePr>
          <p:cNvPr id="4" name="Table 3"/>
          <p:cNvGraphicFramePr>
            <a:graphicFrameLocks noGrp="1"/>
          </p:cNvGraphicFramePr>
          <p:nvPr>
            <p:extLst>
              <p:ext uri="{D42A27DB-BD31-4B8C-83A1-F6EECF244321}">
                <p14:modId xmlns:p14="http://schemas.microsoft.com/office/powerpoint/2010/main" val="1352187515"/>
              </p:ext>
            </p:extLst>
          </p:nvPr>
        </p:nvGraphicFramePr>
        <p:xfrm>
          <a:off x="405114" y="1570522"/>
          <a:ext cx="8129287" cy="4713750"/>
        </p:xfrm>
        <a:graphic>
          <a:graphicData uri="http://schemas.openxmlformats.org/drawingml/2006/table">
            <a:tbl>
              <a:tblPr firstRow="1" firstCol="1" bandRow="1"/>
              <a:tblGrid>
                <a:gridCol w="2146434"/>
                <a:gridCol w="1994645"/>
                <a:gridCol w="3988208"/>
              </a:tblGrid>
              <a:tr h="396392">
                <a:tc>
                  <a:txBody>
                    <a:bodyPr/>
                    <a:lstStyle/>
                    <a:p>
                      <a:pPr algn="ctr">
                        <a:lnSpc>
                          <a:spcPct val="115000"/>
                        </a:lnSpc>
                        <a:spcAft>
                          <a:spcPts val="0"/>
                        </a:spcAft>
                      </a:pPr>
                      <a:r>
                        <a:rPr lang="lv-LV"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Eksāmens</a:t>
                      </a:r>
                      <a:endParaRPr lang="lv-LV"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3378"/>
                    </a:solidFill>
                  </a:tcPr>
                </a:tc>
                <a:tc>
                  <a:txBody>
                    <a:bodyPr/>
                    <a:lstStyle/>
                    <a:p>
                      <a:pPr algn="ctr">
                        <a:lnSpc>
                          <a:spcPct val="115000"/>
                        </a:lnSpc>
                        <a:spcAft>
                          <a:spcPts val="0"/>
                        </a:spcAft>
                      </a:pPr>
                      <a:r>
                        <a:rPr lang="lv-LV"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Laiks</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3378"/>
                    </a:solidFill>
                  </a:tcPr>
                </a:tc>
                <a:tc>
                  <a:txBody>
                    <a:bodyPr/>
                    <a:lstStyle/>
                    <a:p>
                      <a:pPr algn="ctr">
                        <a:lnSpc>
                          <a:spcPct val="115000"/>
                        </a:lnSpc>
                        <a:spcAft>
                          <a:spcPts val="0"/>
                        </a:spcAft>
                      </a:pPr>
                      <a:r>
                        <a:rPr lang="lv-LV" sz="14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Uzdevumi</a:t>
                      </a:r>
                      <a:endParaRPr lang="lv-LV"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3378"/>
                    </a:solidFill>
                  </a:tcPr>
                </a:tc>
              </a:tr>
              <a:tr h="449027">
                <a:tc>
                  <a:txBody>
                    <a:bodyPr/>
                    <a:lstStyle/>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Latviešu valoda (mācību)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19.maijs</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 Rakstu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19.-</a:t>
                      </a: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20.maijs </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Mutvārdu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Rakstu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daļā veic lasīšanas, valodas lietojuma un rakstīšanas prasmes pārbaudes uzdevums. Mutvārdu daļā skolēni runā iepriekš sagatavotu argumentētu runu.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886">
                <a:tc>
                  <a:txBody>
                    <a:bodyPr/>
                    <a:lstStyle/>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Mazākumtautību valoda (krievu, </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poļu)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3.jūnijs</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 Rakstu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3.-4.jūnijs </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Mutvārdu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r>
              <a:tr h="750771">
                <a:tc>
                  <a:txBody>
                    <a:bodyPr/>
                    <a:lstStyle/>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Svešvaloda (angļu, vācu, franču, krievu) pēc izvēles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25.05.</a:t>
                      </a:r>
                      <a:endParaRPr lang="lv-LV"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Rakstu 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25.-26.05.</a:t>
                      </a:r>
                      <a:endParaRPr lang="lv-LV"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Mutvārdu 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Rakstu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daļā veic lasīšanas, </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klausīšanās, valodas lietojuma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un rakstīšanas prasmes pārbaudes uzdevums. Mutvārdu daļā skolēni veic dialogu par biļetē piedāvāto situāciju.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139">
                <a:tc>
                  <a:txBody>
                    <a:bodyPr/>
                    <a:lstStyle/>
                    <a:p>
                      <a:pPr>
                        <a:lnSpc>
                          <a:spcPct val="115000"/>
                        </a:lnSpc>
                        <a:spcAft>
                          <a:spcPts val="0"/>
                        </a:spcAft>
                      </a:pPr>
                      <a:r>
                        <a:rPr lang="lv-LV" sz="1400">
                          <a:effectLst/>
                          <a:latin typeface="Times New Roman" panose="02020603050405020304" pitchFamily="18" charset="0"/>
                          <a:ea typeface="Calibri" panose="020F0502020204030204" pitchFamily="34" charset="0"/>
                          <a:cs typeface="Times New Roman" panose="02020603050405020304" pitchFamily="18" charset="0"/>
                        </a:rPr>
                        <a:t>Matemātika</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28.maijs</a:t>
                      </a:r>
                      <a:endParaRPr lang="lv-LV"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Eksāmena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programmā norādītās pārbaudāmās prasmes un iekļautās tēmas.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601">
                <a:tc>
                  <a:txBody>
                    <a:bodyPr/>
                    <a:lstStyle/>
                    <a:p>
                      <a:pPr>
                        <a:lnSpc>
                          <a:spcPct val="115000"/>
                        </a:lnSpc>
                        <a:spcAft>
                          <a:spcPts val="0"/>
                        </a:spcAft>
                      </a:pPr>
                      <a:r>
                        <a:rPr lang="lv-LV" sz="1400">
                          <a:effectLst/>
                          <a:latin typeface="Times New Roman" panose="02020603050405020304" pitchFamily="18" charset="0"/>
                          <a:ea typeface="Calibri" panose="020F0502020204030204" pitchFamily="34" charset="0"/>
                          <a:cs typeface="Times New Roman" panose="02020603050405020304" pitchFamily="18" charset="0"/>
                        </a:rPr>
                        <a:t>Latvijas vēsture</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1.jūnijs</a:t>
                      </a:r>
                      <a:endParaRPr lang="lv-LV"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Eksāmena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programmā norādītās pārbaudāmās prasmes un iekļautās tēmas.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2653">
                <a:tc>
                  <a:txBody>
                    <a:bodyPr/>
                    <a:lstStyle/>
                    <a:p>
                      <a:pPr>
                        <a:lnSpc>
                          <a:spcPct val="115000"/>
                        </a:lnSpc>
                        <a:spcAft>
                          <a:spcPts val="0"/>
                        </a:spcAft>
                      </a:pPr>
                      <a:r>
                        <a:rPr lang="lv-LV" sz="1400">
                          <a:effectLst/>
                          <a:latin typeface="Times New Roman" panose="02020603050405020304" pitchFamily="18" charset="0"/>
                          <a:ea typeface="Calibri" panose="020F0502020204030204" pitchFamily="34" charset="0"/>
                          <a:cs typeface="Times New Roman" panose="02020603050405020304" pitchFamily="18" charset="0"/>
                        </a:rPr>
                        <a:t>Latviešu valoda (mtip)</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19.maijs</a:t>
                      </a:r>
                      <a:endParaRPr lang="lv-LV"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Rakstu 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19.-</a:t>
                      </a:r>
                      <a:r>
                        <a:rPr lang="lv-LV" sz="1400" b="1" dirty="0" smtClean="0">
                          <a:effectLst/>
                          <a:latin typeface="Times New Roman" panose="02020603050405020304" pitchFamily="18" charset="0"/>
                          <a:ea typeface="Calibri" panose="020F0502020204030204" pitchFamily="34" charset="0"/>
                          <a:cs typeface="Times New Roman" panose="02020603050405020304" pitchFamily="18" charset="0"/>
                        </a:rPr>
                        <a:t>20.maijs5</a:t>
                      </a: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lv-LV"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Mutvārdu daļa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Rakstu daļā </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veic lasīšanas, klausīšanās un rakstīšanas prasmes pārbaudes </a:t>
                      </a:r>
                      <a:r>
                        <a:rPr lang="lv-LV" sz="1400" dirty="0" smtClean="0">
                          <a:effectLst/>
                          <a:latin typeface="Times New Roman" panose="02020603050405020304" pitchFamily="18" charset="0"/>
                          <a:ea typeface="Calibri" panose="020F0502020204030204" pitchFamily="34" charset="0"/>
                          <a:cs typeface="Times New Roman" panose="02020603050405020304" pitchFamily="18" charset="0"/>
                        </a:rPr>
                        <a:t>uzdevumus</a:t>
                      </a: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 Mutvārdu daļā skolēni stāsta par biļetē piedāvāto situāciju.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80" marR="54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Google Shape;283;p34"/>
          <p:cNvPicPr preferRelativeResize="0"/>
          <p:nvPr/>
        </p:nvPicPr>
        <p:blipFill rotWithShape="1">
          <a:blip r:embed="rId2">
            <a:alphaModFix/>
          </a:blip>
          <a:srcRect/>
          <a:stretch/>
        </p:blipFill>
        <p:spPr>
          <a:xfrm>
            <a:off x="7468252" y="227724"/>
            <a:ext cx="934968" cy="768188"/>
          </a:xfrm>
          <a:prstGeom prst="rect">
            <a:avLst/>
          </a:prstGeom>
          <a:noFill/>
          <a:ln>
            <a:noFill/>
          </a:ln>
        </p:spPr>
      </p:pic>
    </p:spTree>
    <p:extLst>
      <p:ext uri="{BB962C8B-B14F-4D97-AF65-F5344CB8AC3E}">
        <p14:creationId xmlns:p14="http://schemas.microsoft.com/office/powerpoint/2010/main" val="261389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90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1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8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1108</Words>
  <Application>Microsoft Office PowerPoint</Application>
  <PresentationFormat>On-screen Show (4:3)</PresentationFormat>
  <Paragraphs>198</Paragraphs>
  <Slides>19</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MS PGothic</vt:lpstr>
      <vt:lpstr>Arial</vt:lpstr>
      <vt:lpstr>Calibri</vt:lpstr>
      <vt:lpstr>Symbol</vt:lpstr>
      <vt:lpstr>Times New Roman</vt:lpstr>
      <vt:lpstr>Trebuchet MS</vt:lpstr>
      <vt:lpstr>Verdana</vt:lpstr>
      <vt:lpstr>Wingdings</vt:lpstr>
      <vt:lpstr>90_Prezentacija_templateLV</vt:lpstr>
      <vt:lpstr>91_Prezentacija_templateLV</vt:lpstr>
      <vt:lpstr>98_Prezentacija_templateLV</vt:lpstr>
      <vt:lpstr>Valsts pārbaudes norises scenāriji  2020./2021.mācību gadā</vt:lpstr>
      <vt:lpstr>PowerPoint Presentation</vt:lpstr>
      <vt:lpstr>Diagnosticējošie darbi  3., 6., 11. klasē</vt:lpstr>
      <vt:lpstr>Diagnosticējošie darbi  3., 6., 11.klasē</vt:lpstr>
      <vt:lpstr>Diagnosticējošie darbi 3.klasē (18684) klātienē/attālināti</vt:lpstr>
      <vt:lpstr>Diagnosticējošie darbi 6.klasē (21561) klātienē /attālināti</vt:lpstr>
      <vt:lpstr>Diagnosticējošie darbi  3. un 6.klasē attālināti</vt:lpstr>
      <vt:lpstr>Diagnosticējošie darbi 11.klasē (2000) Klātienē</vt:lpstr>
      <vt:lpstr>Eksāmeni 9.klasē (19515) Klātienē </vt:lpstr>
      <vt:lpstr>Eksāmeni 9.klasē (19515) Klātienē </vt:lpstr>
      <vt:lpstr>Eksāmeni vidusskolā Klātienē </vt:lpstr>
      <vt:lpstr>Vērtēšana 2020./2021.m.g.</vt:lpstr>
      <vt:lpstr>Eksāmeni vidusskolā </vt:lpstr>
      <vt:lpstr>PowerPoint Presentation</vt:lpstr>
      <vt:lpstr>Gatavošanās 2020./2021.m.g. noslēguma pārbaudes darbiem</vt:lpstr>
      <vt:lpstr>PowerPoint Presentation</vt:lpstr>
      <vt:lpstr>2019./2020.mācību gada centralizēto eksāmenu rezultāti un metodiskie ieteikumi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Centralizētā eksāmena  latviešu valodā rezultāti  2019./2020.m.g. un ieteikumi</dc:title>
  <dc:creator>VISC</dc:creator>
  <cp:lastModifiedBy>Liene Bērziņa</cp:lastModifiedBy>
  <cp:revision>48</cp:revision>
  <cp:lastPrinted>2021-01-08T13:04:02Z</cp:lastPrinted>
  <dcterms:created xsi:type="dcterms:W3CDTF">2014-11-20T14:46:47Z</dcterms:created>
  <dcterms:modified xsi:type="dcterms:W3CDTF">2021-01-13T09:49:17Z</dcterms:modified>
</cp:coreProperties>
</file>